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9"/>
  </p:notesMasterIdLst>
  <p:sldIdLst>
    <p:sldId id="256" r:id="rId2"/>
    <p:sldId id="407" r:id="rId3"/>
    <p:sldId id="417" r:id="rId4"/>
    <p:sldId id="406" r:id="rId5"/>
    <p:sldId id="425" r:id="rId6"/>
    <p:sldId id="426" r:id="rId7"/>
    <p:sldId id="446" r:id="rId8"/>
    <p:sldId id="448" r:id="rId9"/>
    <p:sldId id="449" r:id="rId10"/>
    <p:sldId id="510" r:id="rId11"/>
    <p:sldId id="450" r:id="rId12"/>
    <p:sldId id="364" r:id="rId13"/>
    <p:sldId id="451" r:id="rId14"/>
    <p:sldId id="365" r:id="rId15"/>
    <p:sldId id="447" r:id="rId16"/>
    <p:sldId id="335" r:id="rId17"/>
    <p:sldId id="339" r:id="rId18"/>
    <p:sldId id="340" r:id="rId19"/>
    <p:sldId id="495" r:id="rId20"/>
    <p:sldId id="291" r:id="rId21"/>
    <p:sldId id="474" r:id="rId22"/>
    <p:sldId id="295" r:id="rId23"/>
    <p:sldId id="296" r:id="rId24"/>
    <p:sldId id="297" r:id="rId25"/>
    <p:sldId id="298" r:id="rId26"/>
    <p:sldId id="473" r:id="rId27"/>
    <p:sldId id="508" r:id="rId28"/>
    <p:sldId id="294" r:id="rId29"/>
    <p:sldId id="507" r:id="rId30"/>
    <p:sldId id="268" r:id="rId31"/>
    <p:sldId id="267" r:id="rId32"/>
    <p:sldId id="506" r:id="rId33"/>
    <p:sldId id="509" r:id="rId34"/>
    <p:sldId id="428" r:id="rId35"/>
    <p:sldId id="419" r:id="rId36"/>
    <p:sldId id="422" r:id="rId37"/>
    <p:sldId id="423" r:id="rId38"/>
    <p:sldId id="512" r:id="rId39"/>
    <p:sldId id="274" r:id="rId40"/>
    <p:sldId id="283" r:id="rId41"/>
    <p:sldId id="493" r:id="rId42"/>
    <p:sldId id="459" r:id="rId43"/>
    <p:sldId id="481" r:id="rId44"/>
    <p:sldId id="482" r:id="rId45"/>
    <p:sldId id="513" r:id="rId46"/>
    <p:sldId id="514" r:id="rId47"/>
    <p:sldId id="515" r:id="rId48"/>
    <p:sldId id="516" r:id="rId49"/>
    <p:sldId id="487" r:id="rId50"/>
    <p:sldId id="489" r:id="rId51"/>
    <p:sldId id="488" r:id="rId52"/>
    <p:sldId id="490" r:id="rId53"/>
    <p:sldId id="496" r:id="rId54"/>
    <p:sldId id="498" r:id="rId55"/>
    <p:sldId id="520" r:id="rId56"/>
    <p:sldId id="522" r:id="rId57"/>
    <p:sldId id="524" r:id="rId58"/>
    <p:sldId id="527" r:id="rId59"/>
    <p:sldId id="501" r:id="rId60"/>
    <p:sldId id="525" r:id="rId61"/>
    <p:sldId id="502" r:id="rId62"/>
    <p:sldId id="505" r:id="rId63"/>
    <p:sldId id="497" r:id="rId64"/>
    <p:sldId id="504" r:id="rId65"/>
    <p:sldId id="503" r:id="rId66"/>
    <p:sldId id="275" r:id="rId67"/>
    <p:sldId id="276" r:id="rId68"/>
    <p:sldId id="528" r:id="rId69"/>
    <p:sldId id="277" r:id="rId70"/>
    <p:sldId id="279" r:id="rId71"/>
    <p:sldId id="511" r:id="rId72"/>
    <p:sldId id="281" r:id="rId73"/>
    <p:sldId id="434" r:id="rId74"/>
    <p:sldId id="433" r:id="rId75"/>
    <p:sldId id="435" r:id="rId76"/>
    <p:sldId id="436" r:id="rId77"/>
    <p:sldId id="437" r:id="rId78"/>
    <p:sldId id="438" r:id="rId79"/>
    <p:sldId id="432" r:id="rId80"/>
    <p:sldId id="521" r:id="rId81"/>
    <p:sldId id="427" r:id="rId82"/>
    <p:sldId id="440" r:id="rId83"/>
    <p:sldId id="443" r:id="rId84"/>
    <p:sldId id="444" r:id="rId85"/>
    <p:sldId id="445" r:id="rId86"/>
    <p:sldId id="352" r:id="rId87"/>
    <p:sldId id="285" r:id="rId8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980"/>
    <p:restoredTop sz="81914"/>
  </p:normalViewPr>
  <p:slideViewPr>
    <p:cSldViewPr snapToGrid="0">
      <p:cViewPr varScale="1">
        <p:scale>
          <a:sx n="108" d="100"/>
          <a:sy n="108" d="100"/>
        </p:scale>
        <p:origin x="104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notesMaster" Target="notesMasters/notes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s>
</file>

<file path=ppt/media/image1.png>
</file>

<file path=ppt/media/image10.jpg>
</file>

<file path=ppt/media/image11.jpg>
</file>

<file path=ppt/media/image12.png>
</file>

<file path=ppt/media/image13.png>
</file>

<file path=ppt/media/image14.jpg>
</file>

<file path=ppt/media/image15.png>
</file>

<file path=ppt/media/image16.png>
</file>

<file path=ppt/media/image17.jpg>
</file>

<file path=ppt/media/image18.jpg>
</file>

<file path=ppt/media/image19.png>
</file>

<file path=ppt/media/image2.jpg>
</file>

<file path=ppt/media/image20.png>
</file>

<file path=ppt/media/image21.png>
</file>

<file path=ppt/media/image22.png>
</file>

<file path=ppt/media/image23.jpg>
</file>

<file path=ppt/media/image24.gif>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F5FDA9-B11F-7449-B169-793ADA47A6B8}" type="datetimeFigureOut">
              <a:rPr lang="en-US" smtClean="0"/>
              <a:t>11/21/25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56CA6E-FF8B-CA4B-9680-EA2F986E67B7}" type="slidenum">
              <a:rPr lang="en-US" smtClean="0"/>
              <a:t>‹#›</a:t>
            </a:fld>
            <a:endParaRPr lang="en-US"/>
          </a:p>
        </p:txBody>
      </p:sp>
    </p:spTree>
    <p:extLst>
      <p:ext uri="{BB962C8B-B14F-4D97-AF65-F5344CB8AC3E}">
        <p14:creationId xmlns:p14="http://schemas.microsoft.com/office/powerpoint/2010/main" val="2312236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6CA6E-FF8B-CA4B-9680-EA2F986E67B7}" type="slidenum">
              <a:rPr lang="en-US" smtClean="0"/>
              <a:t>2</a:t>
            </a:fld>
            <a:endParaRPr lang="en-US"/>
          </a:p>
        </p:txBody>
      </p:sp>
    </p:spTree>
    <p:extLst>
      <p:ext uri="{BB962C8B-B14F-4D97-AF65-F5344CB8AC3E}">
        <p14:creationId xmlns:p14="http://schemas.microsoft.com/office/powerpoint/2010/main" val="19804694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255" name="Shape 2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4404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a:extLst>
            <a:ext uri="{FF2B5EF4-FFF2-40B4-BE49-F238E27FC236}">
              <a16:creationId xmlns:a16="http://schemas.microsoft.com/office/drawing/2014/main" id="{7CA5AB49-B492-9BB3-8291-9575902611E4}"/>
            </a:ext>
          </a:extLst>
        </p:cNvPr>
        <p:cNvGrpSpPr/>
        <p:nvPr/>
      </p:nvGrpSpPr>
      <p:grpSpPr>
        <a:xfrm>
          <a:off x="0" y="0"/>
          <a:ext cx="0" cy="0"/>
          <a:chOff x="0" y="0"/>
          <a:chExt cx="0" cy="0"/>
        </a:xfrm>
      </p:grpSpPr>
      <p:sp>
        <p:nvSpPr>
          <p:cNvPr id="519" name="Shape 519">
            <a:extLst>
              <a:ext uri="{FF2B5EF4-FFF2-40B4-BE49-F238E27FC236}">
                <a16:creationId xmlns:a16="http://schemas.microsoft.com/office/drawing/2014/main" id="{95CF03AA-7409-20B8-6696-C245BC0D220D}"/>
              </a:ext>
            </a:extLst>
          </p:cNvPr>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520" name="Shape 520">
            <a:extLst>
              <a:ext uri="{FF2B5EF4-FFF2-40B4-BE49-F238E27FC236}">
                <a16:creationId xmlns:a16="http://schemas.microsoft.com/office/drawing/2014/main" id="{BDF3AA0C-493B-E9AF-37CB-71DDDEF6906A}"/>
              </a:ext>
            </a:extLst>
          </p:cNvPr>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2317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6CA6E-FF8B-CA4B-9680-EA2F986E67B7}" type="slidenum">
              <a:rPr lang="en-US" smtClean="0"/>
              <a:t>44</a:t>
            </a:fld>
            <a:endParaRPr lang="en-US"/>
          </a:p>
        </p:txBody>
      </p:sp>
    </p:spTree>
    <p:extLst>
      <p:ext uri="{BB962C8B-B14F-4D97-AF65-F5344CB8AC3E}">
        <p14:creationId xmlns:p14="http://schemas.microsoft.com/office/powerpoint/2010/main" val="17534583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56945C-5B71-70D0-6345-0C0475DE75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9BA4C5-50DD-8C54-9F65-2FE3C442D2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A370AD-0316-E959-61F0-421EE043A33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222A603-4F27-4D7F-EFFA-4E3FD49B7663}"/>
              </a:ext>
            </a:extLst>
          </p:cNvPr>
          <p:cNvSpPr>
            <a:spLocks noGrp="1"/>
          </p:cNvSpPr>
          <p:nvPr>
            <p:ph type="sldNum" sz="quarter" idx="5"/>
          </p:nvPr>
        </p:nvSpPr>
        <p:spPr/>
        <p:txBody>
          <a:bodyPr/>
          <a:lstStyle/>
          <a:p>
            <a:fld id="{E556CA6E-FF8B-CA4B-9680-EA2F986E67B7}" type="slidenum">
              <a:rPr lang="en-US" smtClean="0"/>
              <a:t>45</a:t>
            </a:fld>
            <a:endParaRPr lang="en-US"/>
          </a:p>
        </p:txBody>
      </p:sp>
    </p:spTree>
    <p:extLst>
      <p:ext uri="{BB962C8B-B14F-4D97-AF65-F5344CB8AC3E}">
        <p14:creationId xmlns:p14="http://schemas.microsoft.com/office/powerpoint/2010/main" val="32955734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07C2EC-1F4D-00A3-B25F-933F2EFF76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C891E0-437D-E85F-C04F-2B5FE71798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5985C6-5040-C3F6-20C8-CF0BD8A437A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16787E5-9947-3099-9790-97A8A10D1BFB}"/>
              </a:ext>
            </a:extLst>
          </p:cNvPr>
          <p:cNvSpPr>
            <a:spLocks noGrp="1"/>
          </p:cNvSpPr>
          <p:nvPr>
            <p:ph type="sldNum" sz="quarter" idx="5"/>
          </p:nvPr>
        </p:nvSpPr>
        <p:spPr/>
        <p:txBody>
          <a:bodyPr/>
          <a:lstStyle/>
          <a:p>
            <a:fld id="{E556CA6E-FF8B-CA4B-9680-EA2F986E67B7}" type="slidenum">
              <a:rPr lang="en-US" smtClean="0"/>
              <a:t>46</a:t>
            </a:fld>
            <a:endParaRPr lang="en-US"/>
          </a:p>
        </p:txBody>
      </p:sp>
    </p:spTree>
    <p:extLst>
      <p:ext uri="{BB962C8B-B14F-4D97-AF65-F5344CB8AC3E}">
        <p14:creationId xmlns:p14="http://schemas.microsoft.com/office/powerpoint/2010/main" val="29684073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623931-2B5B-FF7B-E96B-37D7614000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866A3A-3AB5-7422-7C73-D6F45A1E0E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4CBD2F-8908-E10D-F2DA-DCA17643BE9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7C068F1-026B-9D64-22CC-E609B237E692}"/>
              </a:ext>
            </a:extLst>
          </p:cNvPr>
          <p:cNvSpPr>
            <a:spLocks noGrp="1"/>
          </p:cNvSpPr>
          <p:nvPr>
            <p:ph type="sldNum" sz="quarter" idx="5"/>
          </p:nvPr>
        </p:nvSpPr>
        <p:spPr/>
        <p:txBody>
          <a:bodyPr/>
          <a:lstStyle/>
          <a:p>
            <a:fld id="{E556CA6E-FF8B-CA4B-9680-EA2F986E67B7}" type="slidenum">
              <a:rPr lang="en-US" smtClean="0"/>
              <a:t>47</a:t>
            </a:fld>
            <a:endParaRPr lang="en-US"/>
          </a:p>
        </p:txBody>
      </p:sp>
    </p:spTree>
    <p:extLst>
      <p:ext uri="{BB962C8B-B14F-4D97-AF65-F5344CB8AC3E}">
        <p14:creationId xmlns:p14="http://schemas.microsoft.com/office/powerpoint/2010/main" val="40849312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1D36DC-698E-545C-FB8A-AC1E75C08D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6DE2E4-DF2D-18FE-964B-37E8B0A352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3019ED-EFC4-40EF-15BB-EA20890AA7A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9E40AD7-E69D-622D-692C-2BE0E4BB26E7}"/>
              </a:ext>
            </a:extLst>
          </p:cNvPr>
          <p:cNvSpPr>
            <a:spLocks noGrp="1"/>
          </p:cNvSpPr>
          <p:nvPr>
            <p:ph type="sldNum" sz="quarter" idx="5"/>
          </p:nvPr>
        </p:nvSpPr>
        <p:spPr/>
        <p:txBody>
          <a:bodyPr/>
          <a:lstStyle/>
          <a:p>
            <a:fld id="{E556CA6E-FF8B-CA4B-9680-EA2F986E67B7}" type="slidenum">
              <a:rPr lang="en-US" smtClean="0"/>
              <a:t>48</a:t>
            </a:fld>
            <a:endParaRPr lang="en-US"/>
          </a:p>
        </p:txBody>
      </p:sp>
    </p:spTree>
    <p:extLst>
      <p:ext uri="{BB962C8B-B14F-4D97-AF65-F5344CB8AC3E}">
        <p14:creationId xmlns:p14="http://schemas.microsoft.com/office/powerpoint/2010/main" val="41420093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FA2425-7E90-198E-00F3-22FA8B093C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AA9718-FAAF-A9CD-EE00-BFED7AD629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AF61D6F-9FB8-6397-5E02-8D8F6E3D8F96}"/>
              </a:ext>
            </a:extLst>
          </p:cNvPr>
          <p:cNvSpPr>
            <a:spLocks noGrp="1"/>
          </p:cNvSpPr>
          <p:nvPr>
            <p:ph type="body" idx="1"/>
          </p:nvPr>
        </p:nvSpPr>
        <p:spPr/>
        <p:txBody>
          <a:bodyPr/>
          <a:lstStyle/>
          <a:p>
            <a:r>
              <a:rPr lang="en-US" dirty="0"/>
              <a:t>This is a simple program to check if a character ('p') is already upper case.  If it is not upper case, we subtract 0x20 from the ASCII value to convert it to upper case.  At the end of the program, X2 contains the upper-case value whether the initial value was an upper- or lower-case letter.  The result in X2 is 'P' (upper-case)</a:t>
            </a:r>
          </a:p>
        </p:txBody>
      </p:sp>
      <p:sp>
        <p:nvSpPr>
          <p:cNvPr id="4" name="Slide Number Placeholder 3">
            <a:extLst>
              <a:ext uri="{FF2B5EF4-FFF2-40B4-BE49-F238E27FC236}">
                <a16:creationId xmlns:a16="http://schemas.microsoft.com/office/drawing/2014/main" id="{955C9E18-F7C2-AC05-E774-8912ECBDBC79}"/>
              </a:ext>
            </a:extLst>
          </p:cNvPr>
          <p:cNvSpPr>
            <a:spLocks noGrp="1"/>
          </p:cNvSpPr>
          <p:nvPr>
            <p:ph type="sldNum" sz="quarter" idx="5"/>
          </p:nvPr>
        </p:nvSpPr>
        <p:spPr/>
        <p:txBody>
          <a:bodyPr/>
          <a:lstStyle/>
          <a:p>
            <a:fld id="{E556CA6E-FF8B-CA4B-9680-EA2F986E67B7}" type="slidenum">
              <a:rPr lang="en-US" smtClean="0"/>
              <a:t>61</a:t>
            </a:fld>
            <a:endParaRPr lang="en-US"/>
          </a:p>
        </p:txBody>
      </p:sp>
    </p:spTree>
    <p:extLst>
      <p:ext uri="{BB962C8B-B14F-4D97-AF65-F5344CB8AC3E}">
        <p14:creationId xmlns:p14="http://schemas.microsoft.com/office/powerpoint/2010/main" val="17889226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6CA6E-FF8B-CA4B-9680-EA2F986E67B7}" type="slidenum">
              <a:rPr lang="en-US" smtClean="0"/>
              <a:t>69</a:t>
            </a:fld>
            <a:endParaRPr lang="en-US"/>
          </a:p>
        </p:txBody>
      </p:sp>
    </p:spTree>
    <p:extLst>
      <p:ext uri="{BB962C8B-B14F-4D97-AF65-F5344CB8AC3E}">
        <p14:creationId xmlns:p14="http://schemas.microsoft.com/office/powerpoint/2010/main" val="1990211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a:extLst>
            <a:ext uri="{FF2B5EF4-FFF2-40B4-BE49-F238E27FC236}">
              <a16:creationId xmlns:a16="http://schemas.microsoft.com/office/drawing/2014/main" id="{0F489640-3E6E-0DBD-E793-1EC6D18C33D4}"/>
            </a:ext>
          </a:extLst>
        </p:cNvPr>
        <p:cNvGrpSpPr/>
        <p:nvPr/>
      </p:nvGrpSpPr>
      <p:grpSpPr>
        <a:xfrm>
          <a:off x="0" y="0"/>
          <a:ext cx="0" cy="0"/>
          <a:chOff x="0" y="0"/>
          <a:chExt cx="0" cy="0"/>
        </a:xfrm>
      </p:grpSpPr>
      <p:sp>
        <p:nvSpPr>
          <p:cNvPr id="376" name="Shape 376">
            <a:extLst>
              <a:ext uri="{FF2B5EF4-FFF2-40B4-BE49-F238E27FC236}">
                <a16:creationId xmlns:a16="http://schemas.microsoft.com/office/drawing/2014/main" id="{52A1D90A-15DC-841E-D265-04B4832D6B25}"/>
              </a:ext>
            </a:extLst>
          </p:cNvPr>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slide is a block diagram of a computer showing a central processing unit connected to main memory.  Software is loaded into the main memory.  The software can also interact with input / output devices and secondary memory for long-term storage.</a:t>
            </a:r>
          </a:p>
          <a:p>
            <a:pPr lvl="0">
              <a:spcBef>
                <a:spcPts val="0"/>
              </a:spcBef>
              <a:buNone/>
            </a:pPr>
            <a:endParaRPr dirty="0"/>
          </a:p>
        </p:txBody>
      </p:sp>
      <p:sp>
        <p:nvSpPr>
          <p:cNvPr id="377" name="Shape 377">
            <a:extLst>
              <a:ext uri="{FF2B5EF4-FFF2-40B4-BE49-F238E27FC236}">
                <a16:creationId xmlns:a16="http://schemas.microsoft.com/office/drawing/2014/main" id="{9DA562DC-806A-F1C5-B294-719C28FFB059}"/>
              </a:ext>
            </a:extLst>
          </p:cNvPr>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926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6CA6E-FF8B-CA4B-9680-EA2F986E67B7}" type="slidenum">
              <a:rPr lang="en-US" smtClean="0"/>
              <a:t>6</a:t>
            </a:fld>
            <a:endParaRPr lang="en-US"/>
          </a:p>
        </p:txBody>
      </p:sp>
    </p:spTree>
    <p:extLst>
      <p:ext uri="{BB962C8B-B14F-4D97-AF65-F5344CB8AC3E}">
        <p14:creationId xmlns:p14="http://schemas.microsoft.com/office/powerpoint/2010/main" val="4084336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520" name="Shape 5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26128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a:extLst>
            <a:ext uri="{FF2B5EF4-FFF2-40B4-BE49-F238E27FC236}">
              <a16:creationId xmlns:a16="http://schemas.microsoft.com/office/drawing/2014/main" id="{9F2B41B0-6F24-9A51-4AD7-38903F24125E}"/>
            </a:ext>
          </a:extLst>
        </p:cNvPr>
        <p:cNvGrpSpPr/>
        <p:nvPr/>
      </p:nvGrpSpPr>
      <p:grpSpPr>
        <a:xfrm>
          <a:off x="0" y="0"/>
          <a:ext cx="0" cy="0"/>
          <a:chOff x="0" y="0"/>
          <a:chExt cx="0" cy="0"/>
        </a:xfrm>
      </p:grpSpPr>
      <p:sp>
        <p:nvSpPr>
          <p:cNvPr id="376" name="Shape 376">
            <a:extLst>
              <a:ext uri="{FF2B5EF4-FFF2-40B4-BE49-F238E27FC236}">
                <a16:creationId xmlns:a16="http://schemas.microsoft.com/office/drawing/2014/main" id="{75EDBA88-350C-5856-9577-C18701BC3B95}"/>
              </a:ext>
            </a:extLst>
          </p:cNvPr>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slide is a block diagram of a computer showing a central processing unit connected to main memory.  Software is loaded into the main memory.  The software can also interact with input / output devices and secondary memory for long-term storage.</a:t>
            </a:r>
          </a:p>
          <a:p>
            <a:pPr lvl="0">
              <a:spcBef>
                <a:spcPts val="0"/>
              </a:spcBef>
              <a:buNone/>
            </a:pPr>
            <a:endParaRPr dirty="0"/>
          </a:p>
        </p:txBody>
      </p:sp>
      <p:sp>
        <p:nvSpPr>
          <p:cNvPr id="377" name="Shape 377">
            <a:extLst>
              <a:ext uri="{FF2B5EF4-FFF2-40B4-BE49-F238E27FC236}">
                <a16:creationId xmlns:a16="http://schemas.microsoft.com/office/drawing/2014/main" id="{326E4E05-4D1D-0059-9747-FEF09FA4DF64}"/>
              </a:ext>
            </a:extLst>
          </p:cNvPr>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67132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Shape 54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542" name="Shape 5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203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Shape 54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548" name="Shape 5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3821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dirty="0"/>
          </a:p>
        </p:txBody>
      </p:sp>
      <p:sp>
        <p:nvSpPr>
          <p:cNvPr id="565" name="Shape 5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051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Shape 59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a:spcBef>
                <a:spcPts val="0"/>
              </a:spcBef>
              <a:buNone/>
            </a:pPr>
            <a:endParaRPr/>
          </a:p>
        </p:txBody>
      </p:sp>
      <p:sp>
        <p:nvSpPr>
          <p:cNvPr id="594" name="Shape 5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0096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7594D-60B3-7826-937A-7462FE577F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240DBDC-5E8B-7F8B-8009-5ECFC77A9A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EFA99FB-7F00-EE6E-43AD-9EA86E09C622}"/>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5" name="Footer Placeholder 4">
            <a:extLst>
              <a:ext uri="{FF2B5EF4-FFF2-40B4-BE49-F238E27FC236}">
                <a16:creationId xmlns:a16="http://schemas.microsoft.com/office/drawing/2014/main" id="{6F589F83-A727-DF66-3FB0-F8D405BB09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E7F2BF-F12F-820D-0CE7-09DB9596D6ED}"/>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2420364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D0F30-3BFC-366F-459F-30677F705F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92146E-0622-6EB6-59CE-C2C7E66010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FB508-6DE9-B2D9-D57B-9DD1868DD9A6}"/>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5" name="Footer Placeholder 4">
            <a:extLst>
              <a:ext uri="{FF2B5EF4-FFF2-40B4-BE49-F238E27FC236}">
                <a16:creationId xmlns:a16="http://schemas.microsoft.com/office/drawing/2014/main" id="{53E99274-5CE3-4199-41AA-E808266FB1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16DB6-7556-37CC-9D81-3CAF3CEA98ED}"/>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445605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E635FA-2F4C-7DA1-EDE7-2082E7CA83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CA2D10-E697-D6E2-22A9-36D40BCB914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7B92FA-C1E3-C298-2138-74CF9B478208}"/>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5" name="Footer Placeholder 4">
            <a:extLst>
              <a:ext uri="{FF2B5EF4-FFF2-40B4-BE49-F238E27FC236}">
                <a16:creationId xmlns:a16="http://schemas.microsoft.com/office/drawing/2014/main" id="{41AB8995-535B-BB96-E7CD-4B7ED902EF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F4300A-4B22-85F8-DB43-0C48D5069164}"/>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3572182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F5FA0-7648-E85E-59AD-6EE3E44E03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9CA7EB-EF90-AC87-9BD8-6780146E66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627D96-E63A-168A-5233-F6B70C40D1AC}"/>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5" name="Footer Placeholder 4">
            <a:extLst>
              <a:ext uri="{FF2B5EF4-FFF2-40B4-BE49-F238E27FC236}">
                <a16:creationId xmlns:a16="http://schemas.microsoft.com/office/drawing/2014/main" id="{4711350E-E043-F2B9-6E63-4DFF0FB18F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00F539-FB08-290A-B764-9D9664C4D001}"/>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3079999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97185-9EFF-BA6C-31D7-CC9375E3469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C0818E-B28D-9E35-BBFB-41E054390A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5D555CE-F380-90CE-187C-540350F5C806}"/>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5" name="Footer Placeholder 4">
            <a:extLst>
              <a:ext uri="{FF2B5EF4-FFF2-40B4-BE49-F238E27FC236}">
                <a16:creationId xmlns:a16="http://schemas.microsoft.com/office/drawing/2014/main" id="{8D291689-2AB7-0DBA-DA7C-E7D1485D58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0BB945-2614-0803-9383-2AE435410455}"/>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4067001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91D0E-2E06-9899-6A50-1ADDE7454E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51ABF2-4BE6-1B74-36DC-D612C9FE1F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F25886-D70A-1391-28AF-4705D846F2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1C77CC5-ADBB-14B2-F1DA-99C4F1E9A0CA}"/>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6" name="Footer Placeholder 5">
            <a:extLst>
              <a:ext uri="{FF2B5EF4-FFF2-40B4-BE49-F238E27FC236}">
                <a16:creationId xmlns:a16="http://schemas.microsoft.com/office/drawing/2014/main" id="{48FB2C2C-90AA-09C6-5FAF-55C38BDD0B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25174A-422B-F374-67D5-1859E69E5A93}"/>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42085528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F4A6B-3AF0-6CD1-75DA-CB6D9D86B4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CA999D-82B2-6871-49E1-90E10A3234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915B3A2-3124-683C-34E3-A212DF336A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D15B74-E618-2C35-4069-C16ACF01B6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F1E990-B7AB-736D-1D8B-6E0147CF99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AB4C4D-691B-A4DA-D231-E23DC87D64E9}"/>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8" name="Footer Placeholder 7">
            <a:extLst>
              <a:ext uri="{FF2B5EF4-FFF2-40B4-BE49-F238E27FC236}">
                <a16:creationId xmlns:a16="http://schemas.microsoft.com/office/drawing/2014/main" id="{DD246454-EA8A-ABE4-EF1B-F3797657941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DDADFE-E3A9-A091-6876-9693432C0AD3}"/>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2961388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84D4-CC10-51E2-D542-370DCDDE96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C8AFC7-3335-8500-24F0-F17F4C57648C}"/>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4" name="Footer Placeholder 3">
            <a:extLst>
              <a:ext uri="{FF2B5EF4-FFF2-40B4-BE49-F238E27FC236}">
                <a16:creationId xmlns:a16="http://schemas.microsoft.com/office/drawing/2014/main" id="{FB6F74FD-8F2F-1458-DAB2-D90B7674F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364C7FA-526C-B16A-05CA-35F519FEFA09}"/>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4414621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2B8353-2CB2-CDC9-8BB5-35E98EBED6D6}"/>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3" name="Footer Placeholder 2">
            <a:extLst>
              <a:ext uri="{FF2B5EF4-FFF2-40B4-BE49-F238E27FC236}">
                <a16:creationId xmlns:a16="http://schemas.microsoft.com/office/drawing/2014/main" id="{689672B9-2E9F-CC35-05C4-65A236569F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B734CC-D656-E5F1-E131-6E7FBDDCA2F3}"/>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1948353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EC87A-40FC-C605-C8D1-FC59061FE8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AB60FC-0026-C60E-A4DC-9023C7A149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E2E971-2D42-BF36-D773-7122990D1E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58763C-73D6-7158-D470-209202005757}"/>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6" name="Footer Placeholder 5">
            <a:extLst>
              <a:ext uri="{FF2B5EF4-FFF2-40B4-BE49-F238E27FC236}">
                <a16:creationId xmlns:a16="http://schemas.microsoft.com/office/drawing/2014/main" id="{A6D1F916-CA0E-6CC6-A718-CE1104781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53A36B-30C9-0659-8A86-62ACE7041CBE}"/>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823924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A21AB-3957-0559-37F7-DD6AFEC393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2EAB027-1F78-ADFA-17B7-9366FEF14A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B662624-E928-22A9-6E28-54F524AFE5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BBAD39-4BC6-FF13-5114-824F9F1D6675}"/>
              </a:ext>
            </a:extLst>
          </p:cNvPr>
          <p:cNvSpPr>
            <a:spLocks noGrp="1"/>
          </p:cNvSpPr>
          <p:nvPr>
            <p:ph type="dt" sz="half" idx="10"/>
          </p:nvPr>
        </p:nvSpPr>
        <p:spPr/>
        <p:txBody>
          <a:bodyPr/>
          <a:lstStyle/>
          <a:p>
            <a:fld id="{DAF77B6C-6B39-B84F-862C-036E8F44DCDC}" type="datetimeFigureOut">
              <a:rPr lang="en-US" smtClean="0"/>
              <a:t>11/21/25</a:t>
            </a:fld>
            <a:endParaRPr lang="en-US"/>
          </a:p>
        </p:txBody>
      </p:sp>
      <p:sp>
        <p:nvSpPr>
          <p:cNvPr id="6" name="Footer Placeholder 5">
            <a:extLst>
              <a:ext uri="{FF2B5EF4-FFF2-40B4-BE49-F238E27FC236}">
                <a16:creationId xmlns:a16="http://schemas.microsoft.com/office/drawing/2014/main" id="{6B91CD52-FD71-3BB9-E7D6-6D4BC04D96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DA034D-A884-F591-DC46-AE62860DE49B}"/>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183311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BAB925-1130-5B04-EA9B-4C165DBBD8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3FDB2A-FE05-2259-4308-2C9D119174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87B815-10EF-F249-A451-8707405935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F77B6C-6B39-B84F-862C-036E8F44DCDC}" type="datetimeFigureOut">
              <a:rPr lang="en-US" smtClean="0"/>
              <a:t>11/21/25</a:t>
            </a:fld>
            <a:endParaRPr lang="en-US"/>
          </a:p>
        </p:txBody>
      </p:sp>
      <p:sp>
        <p:nvSpPr>
          <p:cNvPr id="5" name="Footer Placeholder 4">
            <a:extLst>
              <a:ext uri="{FF2B5EF4-FFF2-40B4-BE49-F238E27FC236}">
                <a16:creationId xmlns:a16="http://schemas.microsoft.com/office/drawing/2014/main" id="{0803FB1B-61C8-718C-F448-9210F69983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B3E69B-3622-ED96-CB8C-8F029286BF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2BC585-92C8-A74C-A8F4-A154A3ED43F6}" type="slidenum">
              <a:rPr lang="en-US" smtClean="0"/>
              <a:t>‹#›</a:t>
            </a:fld>
            <a:endParaRPr lang="en-US"/>
          </a:p>
        </p:txBody>
      </p:sp>
    </p:spTree>
    <p:extLst>
      <p:ext uri="{BB962C8B-B14F-4D97-AF65-F5344CB8AC3E}">
        <p14:creationId xmlns:p14="http://schemas.microsoft.com/office/powerpoint/2010/main" val="30258653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8.jpg"/><Relationship Id="rId4" Type="http://schemas.openxmlformats.org/officeDocument/2006/relationships/image" Target="../media/image17.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archive.org/details/internetarcade" TargetMode="Externa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6DA30-426C-2998-6FFB-D60517D8AF37}"/>
              </a:ext>
            </a:extLst>
          </p:cNvPr>
          <p:cNvSpPr>
            <a:spLocks noGrp="1"/>
          </p:cNvSpPr>
          <p:nvPr>
            <p:ph type="ctrTitle"/>
          </p:nvPr>
        </p:nvSpPr>
        <p:spPr/>
        <p:txBody>
          <a:bodyPr/>
          <a:lstStyle/>
          <a:p>
            <a:r>
              <a:rPr lang="en-US" dirty="0"/>
              <a:t>The CDC 6504 Microprocessor</a:t>
            </a:r>
          </a:p>
        </p:txBody>
      </p:sp>
      <p:sp>
        <p:nvSpPr>
          <p:cNvPr id="3" name="Subtitle 2">
            <a:extLst>
              <a:ext uri="{FF2B5EF4-FFF2-40B4-BE49-F238E27FC236}">
                <a16:creationId xmlns:a16="http://schemas.microsoft.com/office/drawing/2014/main" id="{AAC0417C-3B7C-D541-3346-8C3E393AA116}"/>
              </a:ext>
            </a:extLst>
          </p:cNvPr>
          <p:cNvSpPr>
            <a:spLocks noGrp="1"/>
          </p:cNvSpPr>
          <p:nvPr>
            <p:ph type="subTitle" idx="1"/>
          </p:nvPr>
        </p:nvSpPr>
        <p:spPr/>
        <p:txBody>
          <a:bodyPr/>
          <a:lstStyle/>
          <a:p>
            <a:r>
              <a:rPr lang="en-US" dirty="0"/>
              <a:t>Dr. Charles R. Severance</a:t>
            </a:r>
          </a:p>
          <a:p>
            <a:r>
              <a:rPr lang="en-US" dirty="0" err="1"/>
              <a:t>online.dr-chuck.com</a:t>
            </a:r>
            <a:endParaRPr lang="en-US" dirty="0"/>
          </a:p>
        </p:txBody>
      </p:sp>
    </p:spTree>
    <p:extLst>
      <p:ext uri="{BB962C8B-B14F-4D97-AF65-F5344CB8AC3E}">
        <p14:creationId xmlns:p14="http://schemas.microsoft.com/office/powerpoint/2010/main" val="39703977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BBA1F-9A50-A172-E8EA-E731A47023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90014E-4291-DE4D-C17A-C19F8DB6FD17}"/>
              </a:ext>
            </a:extLst>
          </p:cNvPr>
          <p:cNvSpPr>
            <a:spLocks noGrp="1"/>
          </p:cNvSpPr>
          <p:nvPr>
            <p:ph type="title"/>
          </p:nvPr>
        </p:nvSpPr>
        <p:spPr>
          <a:xfrm>
            <a:off x="838200" y="365125"/>
            <a:ext cx="6203868" cy="1325563"/>
          </a:xfrm>
        </p:spPr>
        <p:txBody>
          <a:bodyPr/>
          <a:lstStyle/>
          <a:p>
            <a:r>
              <a:rPr lang="en-US" dirty="0"/>
              <a:t>AI suggested these emoji's</a:t>
            </a:r>
          </a:p>
        </p:txBody>
      </p:sp>
      <p:sp>
        <p:nvSpPr>
          <p:cNvPr id="3" name="Content Placeholder 2">
            <a:extLst>
              <a:ext uri="{FF2B5EF4-FFF2-40B4-BE49-F238E27FC236}">
                <a16:creationId xmlns:a16="http://schemas.microsoft.com/office/drawing/2014/main" id="{44E3A6FE-E58A-70F6-C32A-5919089D01EF}"/>
              </a:ext>
            </a:extLst>
          </p:cNvPr>
          <p:cNvSpPr>
            <a:spLocks noGrp="1"/>
          </p:cNvSpPr>
          <p:nvPr>
            <p:ph idx="1"/>
          </p:nvPr>
        </p:nvSpPr>
        <p:spPr>
          <a:xfrm>
            <a:off x="838200" y="1825625"/>
            <a:ext cx="4970172" cy="4351338"/>
          </a:xfrm>
        </p:spPr>
        <p:txBody>
          <a:bodyPr>
            <a:normAutofit fontScale="92500"/>
          </a:bodyPr>
          <a:lstStyle/>
          <a:p>
            <a:r>
              <a:rPr lang="en-US" dirty="0"/>
              <a:t>AI suggested emoji's </a:t>
            </a:r>
          </a:p>
          <a:p>
            <a:pPr lvl="1"/>
            <a:r>
              <a:rPr lang="en-US" dirty="0"/>
              <a:t>10  🔟</a:t>
            </a:r>
          </a:p>
          <a:p>
            <a:pPr lvl="1"/>
            <a:r>
              <a:rPr lang="en-US" dirty="0"/>
              <a:t>11  ⏸️</a:t>
            </a:r>
          </a:p>
          <a:p>
            <a:pPr lvl="1"/>
            <a:r>
              <a:rPr lang="en-US" dirty="0"/>
              <a:t>12  🕛</a:t>
            </a:r>
          </a:p>
          <a:p>
            <a:pPr lvl="1"/>
            <a:r>
              <a:rPr lang="en-US" dirty="0"/>
              <a:t>13  🕐</a:t>
            </a:r>
            <a:r>
              <a:rPr lang="en-US" sz="2400" dirty="0"/>
              <a:t>  (1PM is 1300 hours)</a:t>
            </a:r>
          </a:p>
          <a:p>
            <a:pPr lvl="1"/>
            <a:r>
              <a:rPr lang="en-US" dirty="0"/>
              <a:t>14  🕑  (2PM is 1400 hours)</a:t>
            </a:r>
          </a:p>
          <a:p>
            <a:pPr lvl="1"/>
            <a:r>
              <a:rPr lang="en-US" dirty="0"/>
              <a:t>15  🕒  (3 PM is 1500 hours)</a:t>
            </a:r>
          </a:p>
          <a:p>
            <a:r>
              <a:rPr lang="en-US" dirty="0"/>
              <a:t>American Sign Language(ASL) uses one hand but requires motion</a:t>
            </a:r>
          </a:p>
          <a:p>
            <a:r>
              <a:rPr lang="en-US" dirty="0"/>
              <a:t>British Sign Language is different</a:t>
            </a:r>
          </a:p>
        </p:txBody>
      </p:sp>
      <p:graphicFrame>
        <p:nvGraphicFramePr>
          <p:cNvPr id="5" name="Table 4">
            <a:extLst>
              <a:ext uri="{FF2B5EF4-FFF2-40B4-BE49-F238E27FC236}">
                <a16:creationId xmlns:a16="http://schemas.microsoft.com/office/drawing/2014/main" id="{04B9A68C-FDFE-B8F7-1CFE-2404F6FE205F}"/>
              </a:ext>
            </a:extLst>
          </p:cNvPr>
          <p:cNvGraphicFramePr>
            <a:graphicFrameLocks noGrp="1"/>
          </p:cNvGraphicFramePr>
          <p:nvPr>
            <p:extLst>
              <p:ext uri="{D42A27DB-BD31-4B8C-83A1-F6EECF244321}">
                <p14:modId xmlns:p14="http://schemas.microsoft.com/office/powerpoint/2010/main" val="2103550155"/>
              </p:ext>
            </p:extLst>
          </p:nvPr>
        </p:nvGraphicFramePr>
        <p:xfrm>
          <a:off x="7328079" y="365125"/>
          <a:ext cx="3657600" cy="5923000"/>
        </p:xfrm>
        <a:graphic>
          <a:graphicData uri="http://schemas.openxmlformats.org/drawingml/2006/table">
            <a:tbl>
              <a:tblPr firstRow="1" bandRow="1">
                <a:tableStyleId>{5C22544A-7EE6-4342-B048-85BDC9FD1C3A}</a:tableStyleId>
              </a:tblPr>
              <a:tblGrid>
                <a:gridCol w="1344136">
                  <a:extLst>
                    <a:ext uri="{9D8B030D-6E8A-4147-A177-3AD203B41FA5}">
                      <a16:colId xmlns:a16="http://schemas.microsoft.com/office/drawing/2014/main" val="4055137666"/>
                    </a:ext>
                  </a:extLst>
                </a:gridCol>
                <a:gridCol w="1124421">
                  <a:extLst>
                    <a:ext uri="{9D8B030D-6E8A-4147-A177-3AD203B41FA5}">
                      <a16:colId xmlns:a16="http://schemas.microsoft.com/office/drawing/2014/main" val="4140446323"/>
                    </a:ext>
                  </a:extLst>
                </a:gridCol>
                <a:gridCol w="1189043">
                  <a:extLst>
                    <a:ext uri="{9D8B030D-6E8A-4147-A177-3AD203B41FA5}">
                      <a16:colId xmlns:a16="http://schemas.microsoft.com/office/drawing/2014/main" val="1881360238"/>
                    </a:ext>
                  </a:extLst>
                </a:gridCol>
              </a:tblGrid>
              <a:tr h="345032">
                <a:tc>
                  <a:txBody>
                    <a:bodyPr/>
                    <a:lstStyle/>
                    <a:p>
                      <a:pPr algn="ctr"/>
                      <a:r>
                        <a:rPr lang="en-US" sz="1600" dirty="0"/>
                        <a:t>Base-10</a:t>
                      </a:r>
                    </a:p>
                  </a:txBody>
                  <a:tcPr marL="91763" marR="91763" marT="45882" marB="45882"/>
                </a:tc>
                <a:tc>
                  <a:txBody>
                    <a:bodyPr/>
                    <a:lstStyle/>
                    <a:p>
                      <a:pPr algn="ctr"/>
                      <a:r>
                        <a:rPr lang="en-US" sz="1600" dirty="0"/>
                        <a:t>Base-2</a:t>
                      </a:r>
                    </a:p>
                  </a:txBody>
                  <a:tcPr marL="91763" marR="91763" marT="45882" marB="45882"/>
                </a:tc>
                <a:tc>
                  <a:txBody>
                    <a:bodyPr/>
                    <a:lstStyle/>
                    <a:p>
                      <a:pPr algn="ctr"/>
                      <a:r>
                        <a:rPr lang="en-US" sz="1600" dirty="0"/>
                        <a:t>Base-16</a:t>
                      </a:r>
                    </a:p>
                  </a:txBody>
                  <a:tcPr marL="91763" marR="91763" marT="45882" marB="45882"/>
                </a:tc>
                <a:extLst>
                  <a:ext uri="{0D108BD9-81ED-4DB2-BD59-A6C34878D82A}">
                    <a16:rowId xmlns:a16="http://schemas.microsoft.com/office/drawing/2014/main" val="103214958"/>
                  </a:ext>
                </a:extLst>
              </a:tr>
              <a:tr h="345032">
                <a:tc>
                  <a:txBody>
                    <a:bodyPr/>
                    <a:lstStyle/>
                    <a:p>
                      <a:pPr algn="ctr"/>
                      <a:r>
                        <a:rPr lang="en-US" sz="1600" dirty="0"/>
                        <a:t>0</a:t>
                      </a:r>
                    </a:p>
                  </a:txBody>
                  <a:tcPr marL="91763" marR="91763" marT="45882" marB="45882"/>
                </a:tc>
                <a:tc>
                  <a:txBody>
                    <a:bodyPr/>
                    <a:lstStyle/>
                    <a:p>
                      <a:pPr algn="r"/>
                      <a:r>
                        <a:rPr lang="en-US" sz="1600" dirty="0"/>
                        <a:t>0</a:t>
                      </a:r>
                    </a:p>
                  </a:txBody>
                  <a:tcPr marL="91763" marR="91763" marT="45882" marB="45882"/>
                </a:tc>
                <a:tc>
                  <a:txBody>
                    <a:bodyPr/>
                    <a:lstStyle/>
                    <a:p>
                      <a:pPr algn="r"/>
                      <a:r>
                        <a:rPr lang="en-US" sz="1600" dirty="0"/>
                        <a:t>0</a:t>
                      </a:r>
                    </a:p>
                  </a:txBody>
                  <a:tcPr marL="91763" marR="91763" marT="45882" marB="45882"/>
                </a:tc>
                <a:extLst>
                  <a:ext uri="{0D108BD9-81ED-4DB2-BD59-A6C34878D82A}">
                    <a16:rowId xmlns:a16="http://schemas.microsoft.com/office/drawing/2014/main" val="108602342"/>
                  </a:ext>
                </a:extLst>
              </a:tr>
              <a:tr h="345032">
                <a:tc>
                  <a:txBody>
                    <a:bodyPr/>
                    <a:lstStyle/>
                    <a:p>
                      <a:pPr algn="ctr"/>
                      <a:r>
                        <a:rPr lang="en-US" sz="1600" dirty="0"/>
                        <a:t>1</a:t>
                      </a:r>
                    </a:p>
                  </a:txBody>
                  <a:tcPr marL="91763" marR="91763" marT="45882" marB="45882"/>
                </a:tc>
                <a:tc>
                  <a:txBody>
                    <a:bodyPr/>
                    <a:lstStyle/>
                    <a:p>
                      <a:pPr algn="r"/>
                      <a:r>
                        <a:rPr lang="en-US" sz="1600" dirty="0"/>
                        <a:t>1</a:t>
                      </a:r>
                    </a:p>
                  </a:txBody>
                  <a:tcPr marL="91763" marR="91763" marT="45882" marB="45882"/>
                </a:tc>
                <a:tc>
                  <a:txBody>
                    <a:bodyPr/>
                    <a:lstStyle/>
                    <a:p>
                      <a:pPr algn="r"/>
                      <a:r>
                        <a:rPr lang="en-US" sz="1600" dirty="0"/>
                        <a:t>1</a:t>
                      </a:r>
                    </a:p>
                  </a:txBody>
                  <a:tcPr marL="91763" marR="91763" marT="45882" marB="45882"/>
                </a:tc>
                <a:extLst>
                  <a:ext uri="{0D108BD9-81ED-4DB2-BD59-A6C34878D82A}">
                    <a16:rowId xmlns:a16="http://schemas.microsoft.com/office/drawing/2014/main" val="1368952813"/>
                  </a:ext>
                </a:extLst>
              </a:tr>
              <a:tr h="345032">
                <a:tc>
                  <a:txBody>
                    <a:bodyPr/>
                    <a:lstStyle/>
                    <a:p>
                      <a:pPr algn="ctr"/>
                      <a:r>
                        <a:rPr lang="en-US" sz="1600" dirty="0"/>
                        <a:t>2</a:t>
                      </a:r>
                    </a:p>
                  </a:txBody>
                  <a:tcPr marL="91763" marR="91763" marT="45882" marB="45882"/>
                </a:tc>
                <a:tc>
                  <a:txBody>
                    <a:bodyPr/>
                    <a:lstStyle/>
                    <a:p>
                      <a:pPr algn="r"/>
                      <a:r>
                        <a:rPr lang="en-US" sz="1600" dirty="0"/>
                        <a:t>10</a:t>
                      </a:r>
                    </a:p>
                  </a:txBody>
                  <a:tcPr marL="91763" marR="91763" marT="45882" marB="45882"/>
                </a:tc>
                <a:tc>
                  <a:txBody>
                    <a:bodyPr/>
                    <a:lstStyle/>
                    <a:p>
                      <a:pPr algn="r"/>
                      <a:r>
                        <a:rPr lang="en-US" sz="1600" dirty="0"/>
                        <a:t>2</a:t>
                      </a:r>
                    </a:p>
                  </a:txBody>
                  <a:tcPr marL="91763" marR="91763" marT="45882" marB="45882"/>
                </a:tc>
                <a:extLst>
                  <a:ext uri="{0D108BD9-81ED-4DB2-BD59-A6C34878D82A}">
                    <a16:rowId xmlns:a16="http://schemas.microsoft.com/office/drawing/2014/main" val="3575090032"/>
                  </a:ext>
                </a:extLst>
              </a:tr>
              <a:tr h="345032">
                <a:tc>
                  <a:txBody>
                    <a:bodyPr/>
                    <a:lstStyle/>
                    <a:p>
                      <a:pPr algn="ctr"/>
                      <a:r>
                        <a:rPr lang="en-US" sz="1600" dirty="0"/>
                        <a:t>3</a:t>
                      </a:r>
                    </a:p>
                  </a:txBody>
                  <a:tcPr marL="91763" marR="91763" marT="45882" marB="45882"/>
                </a:tc>
                <a:tc>
                  <a:txBody>
                    <a:bodyPr/>
                    <a:lstStyle/>
                    <a:p>
                      <a:pPr algn="r"/>
                      <a:r>
                        <a:rPr lang="en-US" sz="1600" dirty="0"/>
                        <a:t>11</a:t>
                      </a:r>
                    </a:p>
                  </a:txBody>
                  <a:tcPr marL="91763" marR="91763" marT="45882" marB="45882"/>
                </a:tc>
                <a:tc>
                  <a:txBody>
                    <a:bodyPr/>
                    <a:lstStyle/>
                    <a:p>
                      <a:pPr algn="r"/>
                      <a:r>
                        <a:rPr lang="en-US" sz="1600" dirty="0"/>
                        <a:t>3</a:t>
                      </a:r>
                    </a:p>
                  </a:txBody>
                  <a:tcPr marL="91763" marR="91763" marT="45882" marB="45882"/>
                </a:tc>
                <a:extLst>
                  <a:ext uri="{0D108BD9-81ED-4DB2-BD59-A6C34878D82A}">
                    <a16:rowId xmlns:a16="http://schemas.microsoft.com/office/drawing/2014/main" val="1964645491"/>
                  </a:ext>
                </a:extLst>
              </a:tr>
              <a:tr h="345032">
                <a:tc>
                  <a:txBody>
                    <a:bodyPr/>
                    <a:lstStyle/>
                    <a:p>
                      <a:pPr algn="ctr"/>
                      <a:r>
                        <a:rPr lang="en-US" sz="1600" dirty="0"/>
                        <a:t>4</a:t>
                      </a:r>
                    </a:p>
                  </a:txBody>
                  <a:tcPr marL="91763" marR="91763" marT="45882" marB="45882"/>
                </a:tc>
                <a:tc>
                  <a:txBody>
                    <a:bodyPr/>
                    <a:lstStyle/>
                    <a:p>
                      <a:pPr algn="r"/>
                      <a:r>
                        <a:rPr lang="en-US" sz="1600" dirty="0"/>
                        <a:t>100</a:t>
                      </a:r>
                    </a:p>
                  </a:txBody>
                  <a:tcPr marL="91763" marR="91763" marT="45882" marB="45882"/>
                </a:tc>
                <a:tc>
                  <a:txBody>
                    <a:bodyPr/>
                    <a:lstStyle/>
                    <a:p>
                      <a:pPr algn="r"/>
                      <a:r>
                        <a:rPr lang="en-US" sz="1600" dirty="0"/>
                        <a:t>4</a:t>
                      </a:r>
                    </a:p>
                  </a:txBody>
                  <a:tcPr marL="91763" marR="91763" marT="45882" marB="45882"/>
                </a:tc>
                <a:extLst>
                  <a:ext uri="{0D108BD9-81ED-4DB2-BD59-A6C34878D82A}">
                    <a16:rowId xmlns:a16="http://schemas.microsoft.com/office/drawing/2014/main" val="666217044"/>
                  </a:ext>
                </a:extLst>
              </a:tr>
              <a:tr h="345032">
                <a:tc>
                  <a:txBody>
                    <a:bodyPr/>
                    <a:lstStyle/>
                    <a:p>
                      <a:pPr algn="ctr"/>
                      <a:r>
                        <a:rPr lang="en-US" sz="1600" dirty="0"/>
                        <a:t>5</a:t>
                      </a:r>
                    </a:p>
                  </a:txBody>
                  <a:tcPr marL="91763" marR="91763" marT="45882" marB="45882"/>
                </a:tc>
                <a:tc>
                  <a:txBody>
                    <a:bodyPr/>
                    <a:lstStyle/>
                    <a:p>
                      <a:pPr algn="r"/>
                      <a:r>
                        <a:rPr lang="en-US" sz="1600" dirty="0"/>
                        <a:t>101</a:t>
                      </a:r>
                    </a:p>
                  </a:txBody>
                  <a:tcPr marL="91763" marR="91763" marT="45882" marB="45882"/>
                </a:tc>
                <a:tc>
                  <a:txBody>
                    <a:bodyPr/>
                    <a:lstStyle/>
                    <a:p>
                      <a:pPr algn="r"/>
                      <a:r>
                        <a:rPr lang="en-US" sz="1600" dirty="0"/>
                        <a:t>5</a:t>
                      </a:r>
                    </a:p>
                  </a:txBody>
                  <a:tcPr marL="91763" marR="91763" marT="45882" marB="45882"/>
                </a:tc>
                <a:extLst>
                  <a:ext uri="{0D108BD9-81ED-4DB2-BD59-A6C34878D82A}">
                    <a16:rowId xmlns:a16="http://schemas.microsoft.com/office/drawing/2014/main" val="3449256025"/>
                  </a:ext>
                </a:extLst>
              </a:tr>
              <a:tr h="345032">
                <a:tc>
                  <a:txBody>
                    <a:bodyPr/>
                    <a:lstStyle/>
                    <a:p>
                      <a:pPr algn="ctr"/>
                      <a:r>
                        <a:rPr lang="en-US" sz="1600" dirty="0"/>
                        <a:t>6</a:t>
                      </a:r>
                    </a:p>
                  </a:txBody>
                  <a:tcPr marL="91763" marR="91763" marT="45882" marB="45882"/>
                </a:tc>
                <a:tc>
                  <a:txBody>
                    <a:bodyPr/>
                    <a:lstStyle/>
                    <a:p>
                      <a:pPr algn="r"/>
                      <a:r>
                        <a:rPr lang="en-US" sz="1600" dirty="0"/>
                        <a:t>110</a:t>
                      </a:r>
                    </a:p>
                  </a:txBody>
                  <a:tcPr marL="91763" marR="91763" marT="45882" marB="45882"/>
                </a:tc>
                <a:tc>
                  <a:txBody>
                    <a:bodyPr/>
                    <a:lstStyle/>
                    <a:p>
                      <a:pPr algn="r"/>
                      <a:r>
                        <a:rPr lang="en-US" sz="1600" dirty="0"/>
                        <a:t>6</a:t>
                      </a:r>
                    </a:p>
                  </a:txBody>
                  <a:tcPr marL="91763" marR="91763" marT="45882" marB="45882"/>
                </a:tc>
                <a:extLst>
                  <a:ext uri="{0D108BD9-81ED-4DB2-BD59-A6C34878D82A}">
                    <a16:rowId xmlns:a16="http://schemas.microsoft.com/office/drawing/2014/main" val="3065913957"/>
                  </a:ext>
                </a:extLst>
              </a:tr>
              <a:tr h="345032">
                <a:tc>
                  <a:txBody>
                    <a:bodyPr/>
                    <a:lstStyle/>
                    <a:p>
                      <a:pPr algn="ctr"/>
                      <a:r>
                        <a:rPr lang="en-US" sz="1600" dirty="0"/>
                        <a:t>7</a:t>
                      </a:r>
                    </a:p>
                  </a:txBody>
                  <a:tcPr marL="91763" marR="91763" marT="45882" marB="45882"/>
                </a:tc>
                <a:tc>
                  <a:txBody>
                    <a:bodyPr/>
                    <a:lstStyle/>
                    <a:p>
                      <a:pPr algn="r"/>
                      <a:r>
                        <a:rPr lang="en-US" sz="1600" dirty="0"/>
                        <a:t>111</a:t>
                      </a:r>
                    </a:p>
                  </a:txBody>
                  <a:tcPr marL="91763" marR="91763" marT="45882" marB="45882"/>
                </a:tc>
                <a:tc>
                  <a:txBody>
                    <a:bodyPr/>
                    <a:lstStyle/>
                    <a:p>
                      <a:pPr algn="r"/>
                      <a:r>
                        <a:rPr lang="en-US" sz="1600" dirty="0"/>
                        <a:t>7</a:t>
                      </a:r>
                    </a:p>
                  </a:txBody>
                  <a:tcPr marL="91763" marR="91763" marT="45882" marB="45882"/>
                </a:tc>
                <a:extLst>
                  <a:ext uri="{0D108BD9-81ED-4DB2-BD59-A6C34878D82A}">
                    <a16:rowId xmlns:a16="http://schemas.microsoft.com/office/drawing/2014/main" val="1505655220"/>
                  </a:ext>
                </a:extLst>
              </a:tr>
              <a:tr h="345032">
                <a:tc>
                  <a:txBody>
                    <a:bodyPr/>
                    <a:lstStyle/>
                    <a:p>
                      <a:pPr algn="ctr"/>
                      <a:r>
                        <a:rPr lang="en-US" sz="1600" dirty="0"/>
                        <a:t>8</a:t>
                      </a:r>
                    </a:p>
                  </a:txBody>
                  <a:tcPr marL="91763" marR="91763" marT="45882" marB="45882"/>
                </a:tc>
                <a:tc>
                  <a:txBody>
                    <a:bodyPr/>
                    <a:lstStyle/>
                    <a:p>
                      <a:pPr algn="r"/>
                      <a:r>
                        <a:rPr lang="en-US" sz="1600" dirty="0"/>
                        <a:t>1000</a:t>
                      </a:r>
                    </a:p>
                  </a:txBody>
                  <a:tcPr marL="91763" marR="91763" marT="45882" marB="45882"/>
                </a:tc>
                <a:tc>
                  <a:txBody>
                    <a:bodyPr/>
                    <a:lstStyle/>
                    <a:p>
                      <a:pPr algn="r"/>
                      <a:r>
                        <a:rPr lang="en-US" sz="1600" dirty="0"/>
                        <a:t>8</a:t>
                      </a:r>
                    </a:p>
                  </a:txBody>
                  <a:tcPr marL="91763" marR="91763" marT="45882" marB="45882"/>
                </a:tc>
                <a:extLst>
                  <a:ext uri="{0D108BD9-81ED-4DB2-BD59-A6C34878D82A}">
                    <a16:rowId xmlns:a16="http://schemas.microsoft.com/office/drawing/2014/main" val="823583745"/>
                  </a:ext>
                </a:extLst>
              </a:tr>
              <a:tr h="345032">
                <a:tc>
                  <a:txBody>
                    <a:bodyPr/>
                    <a:lstStyle/>
                    <a:p>
                      <a:pPr algn="ctr"/>
                      <a:r>
                        <a:rPr lang="en-US" sz="1600" dirty="0"/>
                        <a:t>9</a:t>
                      </a:r>
                    </a:p>
                  </a:txBody>
                  <a:tcPr marL="91763" marR="91763" marT="45882" marB="45882"/>
                </a:tc>
                <a:tc>
                  <a:txBody>
                    <a:bodyPr/>
                    <a:lstStyle/>
                    <a:p>
                      <a:pPr algn="r"/>
                      <a:r>
                        <a:rPr lang="en-US" sz="1600" dirty="0"/>
                        <a:t>1001</a:t>
                      </a:r>
                    </a:p>
                  </a:txBody>
                  <a:tcPr marL="91763" marR="91763" marT="45882" marB="45882"/>
                </a:tc>
                <a:tc>
                  <a:txBody>
                    <a:bodyPr/>
                    <a:lstStyle/>
                    <a:p>
                      <a:pPr algn="r"/>
                      <a:r>
                        <a:rPr lang="en-US" sz="1600" dirty="0"/>
                        <a:t>9</a:t>
                      </a:r>
                    </a:p>
                  </a:txBody>
                  <a:tcPr marL="91763" marR="91763" marT="45882" marB="45882"/>
                </a:tc>
                <a:extLst>
                  <a:ext uri="{0D108BD9-81ED-4DB2-BD59-A6C34878D82A}">
                    <a16:rowId xmlns:a16="http://schemas.microsoft.com/office/drawing/2014/main" val="170267418"/>
                  </a:ext>
                </a:extLst>
              </a:tr>
              <a:tr h="345032">
                <a:tc>
                  <a:txBody>
                    <a:bodyPr/>
                    <a:lstStyle/>
                    <a:p>
                      <a:pPr algn="ctr"/>
                      <a:r>
                        <a:rPr lang="en-US" sz="1600" dirty="0"/>
                        <a:t>10</a:t>
                      </a:r>
                    </a:p>
                  </a:txBody>
                  <a:tcPr marL="91763" marR="91763" marT="45882" marB="45882"/>
                </a:tc>
                <a:tc>
                  <a:txBody>
                    <a:bodyPr/>
                    <a:lstStyle/>
                    <a:p>
                      <a:pPr algn="r"/>
                      <a:r>
                        <a:rPr lang="en-US" sz="1600" dirty="0"/>
                        <a:t>1010</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dirty="0"/>
                        <a:t>🔟</a:t>
                      </a:r>
                      <a:endParaRPr lang="en-US" sz="1600" b="1" dirty="0"/>
                    </a:p>
                  </a:txBody>
                  <a:tcPr marL="91763" marR="91763" marT="45882" marB="45882"/>
                </a:tc>
                <a:extLst>
                  <a:ext uri="{0D108BD9-81ED-4DB2-BD59-A6C34878D82A}">
                    <a16:rowId xmlns:a16="http://schemas.microsoft.com/office/drawing/2014/main" val="2645467503"/>
                  </a:ext>
                </a:extLst>
              </a:tr>
              <a:tr h="373760">
                <a:tc>
                  <a:txBody>
                    <a:bodyPr/>
                    <a:lstStyle/>
                    <a:p>
                      <a:pPr algn="ctr"/>
                      <a:r>
                        <a:rPr lang="en-US" sz="1600" dirty="0"/>
                        <a:t>11</a:t>
                      </a:r>
                    </a:p>
                  </a:txBody>
                  <a:tcPr marL="91763" marR="91763" marT="45882" marB="45882"/>
                </a:tc>
                <a:tc>
                  <a:txBody>
                    <a:bodyPr/>
                    <a:lstStyle/>
                    <a:p>
                      <a:pPr algn="r"/>
                      <a:r>
                        <a:rPr lang="en-US" sz="1600" dirty="0"/>
                        <a:t>1011</a:t>
                      </a:r>
                    </a:p>
                  </a:txBody>
                  <a:tcPr marL="91763" marR="91763" marT="45882" marB="45882"/>
                </a:tc>
                <a:tc>
                  <a:txBody>
                    <a:bodyPr/>
                    <a:lstStyle/>
                    <a:p>
                      <a:pPr algn="r"/>
                      <a:r>
                        <a:rPr lang="en-US" sz="1600" dirty="0"/>
                        <a:t> </a:t>
                      </a:r>
                      <a:r>
                        <a:rPr lang="en-US" dirty="0"/>
                        <a:t>⏸️</a:t>
                      </a:r>
                      <a:endParaRPr lang="en-US" sz="1600" dirty="0"/>
                    </a:p>
                  </a:txBody>
                  <a:tcPr marL="91763" marR="91763" marT="45882" marB="45882"/>
                </a:tc>
                <a:extLst>
                  <a:ext uri="{0D108BD9-81ED-4DB2-BD59-A6C34878D82A}">
                    <a16:rowId xmlns:a16="http://schemas.microsoft.com/office/drawing/2014/main" val="2538605350"/>
                  </a:ext>
                </a:extLst>
              </a:tr>
              <a:tr h="373760">
                <a:tc>
                  <a:txBody>
                    <a:bodyPr/>
                    <a:lstStyle/>
                    <a:p>
                      <a:pPr algn="ctr"/>
                      <a:r>
                        <a:rPr lang="en-US" sz="1600" dirty="0"/>
                        <a:t>12</a:t>
                      </a:r>
                    </a:p>
                  </a:txBody>
                  <a:tcPr marL="91763" marR="91763" marT="45882" marB="45882"/>
                </a:tc>
                <a:tc>
                  <a:txBody>
                    <a:bodyPr/>
                    <a:lstStyle/>
                    <a:p>
                      <a:pPr algn="r"/>
                      <a:r>
                        <a:rPr lang="en-US" sz="1600" dirty="0"/>
                        <a:t>1100</a:t>
                      </a:r>
                    </a:p>
                  </a:txBody>
                  <a:tcPr marL="91763" marR="91763" marT="45882" marB="45882"/>
                </a:tc>
                <a:tc>
                  <a:txBody>
                    <a:bodyPr/>
                    <a:lstStyle/>
                    <a:p>
                      <a:pPr algn="r"/>
                      <a:r>
                        <a:rPr lang="en-US" dirty="0"/>
                        <a:t>🕛</a:t>
                      </a:r>
                      <a:endParaRPr lang="en-US" sz="1600" dirty="0"/>
                    </a:p>
                  </a:txBody>
                  <a:tcPr marL="91763" marR="91763" marT="45882" marB="45882"/>
                </a:tc>
                <a:extLst>
                  <a:ext uri="{0D108BD9-81ED-4DB2-BD59-A6C34878D82A}">
                    <a16:rowId xmlns:a16="http://schemas.microsoft.com/office/drawing/2014/main" val="2922068968"/>
                  </a:ext>
                </a:extLst>
              </a:tr>
              <a:tr h="345032">
                <a:tc>
                  <a:txBody>
                    <a:bodyPr/>
                    <a:lstStyle/>
                    <a:p>
                      <a:pPr algn="ctr"/>
                      <a:r>
                        <a:rPr lang="en-US" sz="1600" dirty="0"/>
                        <a:t>13</a:t>
                      </a:r>
                    </a:p>
                  </a:txBody>
                  <a:tcPr marL="91763" marR="91763" marT="45882" marB="45882"/>
                </a:tc>
                <a:tc>
                  <a:txBody>
                    <a:bodyPr/>
                    <a:lstStyle/>
                    <a:p>
                      <a:pPr algn="r"/>
                      <a:r>
                        <a:rPr lang="en-US" sz="1600" dirty="0"/>
                        <a:t>1101</a:t>
                      </a:r>
                    </a:p>
                  </a:txBody>
                  <a:tcPr marL="91763" marR="91763" marT="45882" marB="45882"/>
                </a:tc>
                <a:tc>
                  <a:txBody>
                    <a:bodyPr/>
                    <a:lstStyle/>
                    <a:p>
                      <a:pPr algn="r"/>
                      <a:r>
                        <a:rPr lang="en-US" sz="1600" dirty="0"/>
                        <a:t>🕛</a:t>
                      </a:r>
                    </a:p>
                  </a:txBody>
                  <a:tcPr marL="91763" marR="91763" marT="45882" marB="45882"/>
                </a:tc>
                <a:extLst>
                  <a:ext uri="{0D108BD9-81ED-4DB2-BD59-A6C34878D82A}">
                    <a16:rowId xmlns:a16="http://schemas.microsoft.com/office/drawing/2014/main" val="1124516158"/>
                  </a:ext>
                </a:extLst>
              </a:tr>
              <a:tr h="345032">
                <a:tc>
                  <a:txBody>
                    <a:bodyPr/>
                    <a:lstStyle/>
                    <a:p>
                      <a:pPr algn="ctr"/>
                      <a:r>
                        <a:rPr lang="en-US" sz="1600" dirty="0"/>
                        <a:t>14</a:t>
                      </a:r>
                    </a:p>
                  </a:txBody>
                  <a:tcPr marL="91763" marR="91763" marT="45882" marB="45882"/>
                </a:tc>
                <a:tc>
                  <a:txBody>
                    <a:bodyPr/>
                    <a:lstStyle/>
                    <a:p>
                      <a:pPr algn="r"/>
                      <a:r>
                        <a:rPr lang="en-US" sz="1600" dirty="0"/>
                        <a:t>1110</a:t>
                      </a:r>
                    </a:p>
                  </a:txBody>
                  <a:tcPr marL="91763" marR="91763" marT="45882" marB="45882"/>
                </a:tc>
                <a:tc>
                  <a:txBody>
                    <a:bodyPr/>
                    <a:lstStyle/>
                    <a:p>
                      <a:pPr algn="r"/>
                      <a:r>
                        <a:rPr lang="en-US" sz="1600" dirty="0"/>
                        <a:t>🕑</a:t>
                      </a:r>
                    </a:p>
                  </a:txBody>
                  <a:tcPr marL="91763" marR="91763" marT="45882" marB="45882"/>
                </a:tc>
                <a:extLst>
                  <a:ext uri="{0D108BD9-81ED-4DB2-BD59-A6C34878D82A}">
                    <a16:rowId xmlns:a16="http://schemas.microsoft.com/office/drawing/2014/main" val="1549681625"/>
                  </a:ext>
                </a:extLst>
              </a:tr>
              <a:tr h="345032">
                <a:tc>
                  <a:txBody>
                    <a:bodyPr/>
                    <a:lstStyle/>
                    <a:p>
                      <a:pPr algn="ctr"/>
                      <a:r>
                        <a:rPr lang="en-US" sz="1600" dirty="0"/>
                        <a:t>15</a:t>
                      </a:r>
                    </a:p>
                  </a:txBody>
                  <a:tcPr marL="91763" marR="91763" marT="45882" marB="45882"/>
                </a:tc>
                <a:tc>
                  <a:txBody>
                    <a:bodyPr/>
                    <a:lstStyle/>
                    <a:p>
                      <a:pPr algn="r"/>
                      <a:r>
                        <a:rPr lang="en-US" sz="1600" dirty="0"/>
                        <a:t>1111</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dirty="0"/>
                        <a:t>🕒</a:t>
                      </a:r>
                      <a:endParaRPr lang="en-US" sz="1600" b="1" dirty="0"/>
                    </a:p>
                  </a:txBody>
                  <a:tcPr marL="91763" marR="91763" marT="45882" marB="45882"/>
                </a:tc>
                <a:extLst>
                  <a:ext uri="{0D108BD9-81ED-4DB2-BD59-A6C34878D82A}">
                    <a16:rowId xmlns:a16="http://schemas.microsoft.com/office/drawing/2014/main" val="2661776271"/>
                  </a:ext>
                </a:extLst>
              </a:tr>
            </a:tbl>
          </a:graphicData>
        </a:graphic>
      </p:graphicFrame>
    </p:spTree>
    <p:extLst>
      <p:ext uri="{BB962C8B-B14F-4D97-AF65-F5344CB8AC3E}">
        <p14:creationId xmlns:p14="http://schemas.microsoft.com/office/powerpoint/2010/main" val="992103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D7C47-FFAB-B77C-A71A-F1D6889281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F27EAE-3CA7-A983-EC59-D2292C67A042}"/>
              </a:ext>
            </a:extLst>
          </p:cNvPr>
          <p:cNvSpPr>
            <a:spLocks noGrp="1"/>
          </p:cNvSpPr>
          <p:nvPr>
            <p:ph type="title"/>
          </p:nvPr>
        </p:nvSpPr>
        <p:spPr>
          <a:xfrm>
            <a:off x="838200" y="365125"/>
            <a:ext cx="6322454" cy="1325563"/>
          </a:xfrm>
        </p:spPr>
        <p:txBody>
          <a:bodyPr/>
          <a:lstStyle/>
          <a:p>
            <a:r>
              <a:rPr lang="en-US" dirty="0"/>
              <a:t>No emojis in 1940 😭📅😭</a:t>
            </a:r>
          </a:p>
        </p:txBody>
      </p:sp>
      <p:sp>
        <p:nvSpPr>
          <p:cNvPr id="3" name="Content Placeholder 2">
            <a:extLst>
              <a:ext uri="{FF2B5EF4-FFF2-40B4-BE49-F238E27FC236}">
                <a16:creationId xmlns:a16="http://schemas.microsoft.com/office/drawing/2014/main" id="{C7C92E85-7053-A6CE-CFC5-45372AED3787}"/>
              </a:ext>
            </a:extLst>
          </p:cNvPr>
          <p:cNvSpPr>
            <a:spLocks noGrp="1"/>
          </p:cNvSpPr>
          <p:nvPr>
            <p:ph idx="1"/>
          </p:nvPr>
        </p:nvSpPr>
        <p:spPr>
          <a:xfrm>
            <a:off x="838200" y="1825625"/>
            <a:ext cx="4970172" cy="4351338"/>
          </a:xfrm>
        </p:spPr>
        <p:txBody>
          <a:bodyPr>
            <a:normAutofit/>
          </a:bodyPr>
          <a:lstStyle/>
          <a:p>
            <a:r>
              <a:rPr lang="en-US" dirty="0"/>
              <a:t>We only have 0-9 as numbers and we need to be able to represent 0-15 in a single base-16 digit</a:t>
            </a:r>
          </a:p>
          <a:p>
            <a:r>
              <a:rPr lang="en-US" dirty="0"/>
              <a:t>So we used A-F to represent 10-15 for base-16 numbers</a:t>
            </a:r>
          </a:p>
          <a:p>
            <a:endParaRPr lang="en-US" dirty="0"/>
          </a:p>
        </p:txBody>
      </p:sp>
      <p:graphicFrame>
        <p:nvGraphicFramePr>
          <p:cNvPr id="5" name="Table 4">
            <a:extLst>
              <a:ext uri="{FF2B5EF4-FFF2-40B4-BE49-F238E27FC236}">
                <a16:creationId xmlns:a16="http://schemas.microsoft.com/office/drawing/2014/main" id="{791F3906-89FD-EBCF-0F72-43A9B47BB586}"/>
              </a:ext>
            </a:extLst>
          </p:cNvPr>
          <p:cNvGraphicFramePr>
            <a:graphicFrameLocks noGrp="1"/>
          </p:cNvGraphicFramePr>
          <p:nvPr>
            <p:extLst>
              <p:ext uri="{D42A27DB-BD31-4B8C-83A1-F6EECF244321}">
                <p14:modId xmlns:p14="http://schemas.microsoft.com/office/powerpoint/2010/main" val="3182091846"/>
              </p:ext>
            </p:extLst>
          </p:nvPr>
        </p:nvGraphicFramePr>
        <p:xfrm>
          <a:off x="7696200" y="365125"/>
          <a:ext cx="3657600" cy="5923000"/>
        </p:xfrm>
        <a:graphic>
          <a:graphicData uri="http://schemas.openxmlformats.org/drawingml/2006/table">
            <a:tbl>
              <a:tblPr firstRow="1" bandRow="1">
                <a:tableStyleId>{5C22544A-7EE6-4342-B048-85BDC9FD1C3A}</a:tableStyleId>
              </a:tblPr>
              <a:tblGrid>
                <a:gridCol w="1344136">
                  <a:extLst>
                    <a:ext uri="{9D8B030D-6E8A-4147-A177-3AD203B41FA5}">
                      <a16:colId xmlns:a16="http://schemas.microsoft.com/office/drawing/2014/main" val="4055137666"/>
                    </a:ext>
                  </a:extLst>
                </a:gridCol>
                <a:gridCol w="1124421">
                  <a:extLst>
                    <a:ext uri="{9D8B030D-6E8A-4147-A177-3AD203B41FA5}">
                      <a16:colId xmlns:a16="http://schemas.microsoft.com/office/drawing/2014/main" val="4140446323"/>
                    </a:ext>
                  </a:extLst>
                </a:gridCol>
                <a:gridCol w="1189043">
                  <a:extLst>
                    <a:ext uri="{9D8B030D-6E8A-4147-A177-3AD203B41FA5}">
                      <a16:colId xmlns:a16="http://schemas.microsoft.com/office/drawing/2014/main" val="1881360238"/>
                    </a:ext>
                  </a:extLst>
                </a:gridCol>
              </a:tblGrid>
              <a:tr h="345032">
                <a:tc>
                  <a:txBody>
                    <a:bodyPr/>
                    <a:lstStyle/>
                    <a:p>
                      <a:pPr algn="ctr"/>
                      <a:r>
                        <a:rPr lang="en-US" sz="1600" dirty="0"/>
                        <a:t>Base-10</a:t>
                      </a:r>
                    </a:p>
                  </a:txBody>
                  <a:tcPr marL="91763" marR="91763" marT="45882" marB="45882"/>
                </a:tc>
                <a:tc>
                  <a:txBody>
                    <a:bodyPr/>
                    <a:lstStyle/>
                    <a:p>
                      <a:pPr algn="ctr"/>
                      <a:r>
                        <a:rPr lang="en-US" sz="1600" dirty="0"/>
                        <a:t>Base-2</a:t>
                      </a:r>
                    </a:p>
                  </a:txBody>
                  <a:tcPr marL="91763" marR="91763" marT="45882" marB="45882"/>
                </a:tc>
                <a:tc>
                  <a:txBody>
                    <a:bodyPr/>
                    <a:lstStyle/>
                    <a:p>
                      <a:pPr algn="ctr"/>
                      <a:r>
                        <a:rPr lang="en-US" sz="1600" dirty="0"/>
                        <a:t>Base-16</a:t>
                      </a:r>
                    </a:p>
                  </a:txBody>
                  <a:tcPr marL="91763" marR="91763" marT="45882" marB="45882"/>
                </a:tc>
                <a:extLst>
                  <a:ext uri="{0D108BD9-81ED-4DB2-BD59-A6C34878D82A}">
                    <a16:rowId xmlns:a16="http://schemas.microsoft.com/office/drawing/2014/main" val="103214958"/>
                  </a:ext>
                </a:extLst>
              </a:tr>
              <a:tr h="345032">
                <a:tc>
                  <a:txBody>
                    <a:bodyPr/>
                    <a:lstStyle/>
                    <a:p>
                      <a:pPr algn="ctr"/>
                      <a:r>
                        <a:rPr lang="en-US" sz="1600" dirty="0"/>
                        <a:t>0</a:t>
                      </a:r>
                    </a:p>
                  </a:txBody>
                  <a:tcPr marL="91763" marR="91763" marT="45882" marB="45882"/>
                </a:tc>
                <a:tc>
                  <a:txBody>
                    <a:bodyPr/>
                    <a:lstStyle/>
                    <a:p>
                      <a:pPr algn="r"/>
                      <a:r>
                        <a:rPr lang="en-US" sz="1600" dirty="0"/>
                        <a:t>0</a:t>
                      </a:r>
                    </a:p>
                  </a:txBody>
                  <a:tcPr marL="91763" marR="91763" marT="45882" marB="45882"/>
                </a:tc>
                <a:tc>
                  <a:txBody>
                    <a:bodyPr/>
                    <a:lstStyle/>
                    <a:p>
                      <a:pPr algn="r"/>
                      <a:r>
                        <a:rPr lang="en-US" sz="1600" dirty="0"/>
                        <a:t>0</a:t>
                      </a:r>
                    </a:p>
                  </a:txBody>
                  <a:tcPr marL="91763" marR="91763" marT="45882" marB="45882"/>
                </a:tc>
                <a:extLst>
                  <a:ext uri="{0D108BD9-81ED-4DB2-BD59-A6C34878D82A}">
                    <a16:rowId xmlns:a16="http://schemas.microsoft.com/office/drawing/2014/main" val="108602342"/>
                  </a:ext>
                </a:extLst>
              </a:tr>
              <a:tr h="345032">
                <a:tc>
                  <a:txBody>
                    <a:bodyPr/>
                    <a:lstStyle/>
                    <a:p>
                      <a:pPr algn="ctr"/>
                      <a:r>
                        <a:rPr lang="en-US" sz="1600" dirty="0"/>
                        <a:t>1</a:t>
                      </a:r>
                    </a:p>
                  </a:txBody>
                  <a:tcPr marL="91763" marR="91763" marT="45882" marB="45882"/>
                </a:tc>
                <a:tc>
                  <a:txBody>
                    <a:bodyPr/>
                    <a:lstStyle/>
                    <a:p>
                      <a:pPr algn="r"/>
                      <a:r>
                        <a:rPr lang="en-US" sz="1600" dirty="0"/>
                        <a:t>1</a:t>
                      </a:r>
                    </a:p>
                  </a:txBody>
                  <a:tcPr marL="91763" marR="91763" marT="45882" marB="45882"/>
                </a:tc>
                <a:tc>
                  <a:txBody>
                    <a:bodyPr/>
                    <a:lstStyle/>
                    <a:p>
                      <a:pPr algn="r"/>
                      <a:r>
                        <a:rPr lang="en-US" sz="1600" dirty="0"/>
                        <a:t>1</a:t>
                      </a:r>
                    </a:p>
                  </a:txBody>
                  <a:tcPr marL="91763" marR="91763" marT="45882" marB="45882"/>
                </a:tc>
                <a:extLst>
                  <a:ext uri="{0D108BD9-81ED-4DB2-BD59-A6C34878D82A}">
                    <a16:rowId xmlns:a16="http://schemas.microsoft.com/office/drawing/2014/main" val="1368952813"/>
                  </a:ext>
                </a:extLst>
              </a:tr>
              <a:tr h="345032">
                <a:tc>
                  <a:txBody>
                    <a:bodyPr/>
                    <a:lstStyle/>
                    <a:p>
                      <a:pPr algn="ctr"/>
                      <a:r>
                        <a:rPr lang="en-US" sz="1600" dirty="0"/>
                        <a:t>2</a:t>
                      </a:r>
                    </a:p>
                  </a:txBody>
                  <a:tcPr marL="91763" marR="91763" marT="45882" marB="45882"/>
                </a:tc>
                <a:tc>
                  <a:txBody>
                    <a:bodyPr/>
                    <a:lstStyle/>
                    <a:p>
                      <a:pPr algn="r"/>
                      <a:r>
                        <a:rPr lang="en-US" sz="1600" dirty="0"/>
                        <a:t>10</a:t>
                      </a:r>
                    </a:p>
                  </a:txBody>
                  <a:tcPr marL="91763" marR="91763" marT="45882" marB="45882"/>
                </a:tc>
                <a:tc>
                  <a:txBody>
                    <a:bodyPr/>
                    <a:lstStyle/>
                    <a:p>
                      <a:pPr algn="r"/>
                      <a:r>
                        <a:rPr lang="en-US" sz="1600" dirty="0"/>
                        <a:t>2</a:t>
                      </a:r>
                    </a:p>
                  </a:txBody>
                  <a:tcPr marL="91763" marR="91763" marT="45882" marB="45882"/>
                </a:tc>
                <a:extLst>
                  <a:ext uri="{0D108BD9-81ED-4DB2-BD59-A6C34878D82A}">
                    <a16:rowId xmlns:a16="http://schemas.microsoft.com/office/drawing/2014/main" val="3575090032"/>
                  </a:ext>
                </a:extLst>
              </a:tr>
              <a:tr h="345032">
                <a:tc>
                  <a:txBody>
                    <a:bodyPr/>
                    <a:lstStyle/>
                    <a:p>
                      <a:pPr algn="ctr"/>
                      <a:r>
                        <a:rPr lang="en-US" sz="1600" dirty="0"/>
                        <a:t>3</a:t>
                      </a:r>
                    </a:p>
                  </a:txBody>
                  <a:tcPr marL="91763" marR="91763" marT="45882" marB="45882"/>
                </a:tc>
                <a:tc>
                  <a:txBody>
                    <a:bodyPr/>
                    <a:lstStyle/>
                    <a:p>
                      <a:pPr algn="r"/>
                      <a:r>
                        <a:rPr lang="en-US" sz="1600" dirty="0"/>
                        <a:t>11</a:t>
                      </a:r>
                    </a:p>
                  </a:txBody>
                  <a:tcPr marL="91763" marR="91763" marT="45882" marB="45882"/>
                </a:tc>
                <a:tc>
                  <a:txBody>
                    <a:bodyPr/>
                    <a:lstStyle/>
                    <a:p>
                      <a:pPr algn="r"/>
                      <a:r>
                        <a:rPr lang="en-US" sz="1600" dirty="0"/>
                        <a:t>3</a:t>
                      </a:r>
                    </a:p>
                  </a:txBody>
                  <a:tcPr marL="91763" marR="91763" marT="45882" marB="45882"/>
                </a:tc>
                <a:extLst>
                  <a:ext uri="{0D108BD9-81ED-4DB2-BD59-A6C34878D82A}">
                    <a16:rowId xmlns:a16="http://schemas.microsoft.com/office/drawing/2014/main" val="1964645491"/>
                  </a:ext>
                </a:extLst>
              </a:tr>
              <a:tr h="345032">
                <a:tc>
                  <a:txBody>
                    <a:bodyPr/>
                    <a:lstStyle/>
                    <a:p>
                      <a:pPr algn="ctr"/>
                      <a:r>
                        <a:rPr lang="en-US" sz="1600" dirty="0"/>
                        <a:t>4</a:t>
                      </a:r>
                    </a:p>
                  </a:txBody>
                  <a:tcPr marL="91763" marR="91763" marT="45882" marB="45882"/>
                </a:tc>
                <a:tc>
                  <a:txBody>
                    <a:bodyPr/>
                    <a:lstStyle/>
                    <a:p>
                      <a:pPr algn="r"/>
                      <a:r>
                        <a:rPr lang="en-US" sz="1600" dirty="0"/>
                        <a:t>100</a:t>
                      </a:r>
                    </a:p>
                  </a:txBody>
                  <a:tcPr marL="91763" marR="91763" marT="45882" marB="45882"/>
                </a:tc>
                <a:tc>
                  <a:txBody>
                    <a:bodyPr/>
                    <a:lstStyle/>
                    <a:p>
                      <a:pPr algn="r"/>
                      <a:r>
                        <a:rPr lang="en-US" sz="1600" dirty="0"/>
                        <a:t>4</a:t>
                      </a:r>
                    </a:p>
                  </a:txBody>
                  <a:tcPr marL="91763" marR="91763" marT="45882" marB="45882"/>
                </a:tc>
                <a:extLst>
                  <a:ext uri="{0D108BD9-81ED-4DB2-BD59-A6C34878D82A}">
                    <a16:rowId xmlns:a16="http://schemas.microsoft.com/office/drawing/2014/main" val="666217044"/>
                  </a:ext>
                </a:extLst>
              </a:tr>
              <a:tr h="345032">
                <a:tc>
                  <a:txBody>
                    <a:bodyPr/>
                    <a:lstStyle/>
                    <a:p>
                      <a:pPr algn="ctr"/>
                      <a:r>
                        <a:rPr lang="en-US" sz="1600" dirty="0"/>
                        <a:t>5</a:t>
                      </a:r>
                    </a:p>
                  </a:txBody>
                  <a:tcPr marL="91763" marR="91763" marT="45882" marB="45882"/>
                </a:tc>
                <a:tc>
                  <a:txBody>
                    <a:bodyPr/>
                    <a:lstStyle/>
                    <a:p>
                      <a:pPr algn="r"/>
                      <a:r>
                        <a:rPr lang="en-US" sz="1600" dirty="0"/>
                        <a:t>101</a:t>
                      </a:r>
                    </a:p>
                  </a:txBody>
                  <a:tcPr marL="91763" marR="91763" marT="45882" marB="45882"/>
                </a:tc>
                <a:tc>
                  <a:txBody>
                    <a:bodyPr/>
                    <a:lstStyle/>
                    <a:p>
                      <a:pPr algn="r"/>
                      <a:r>
                        <a:rPr lang="en-US" sz="1600" dirty="0"/>
                        <a:t>5</a:t>
                      </a:r>
                    </a:p>
                  </a:txBody>
                  <a:tcPr marL="91763" marR="91763" marT="45882" marB="45882"/>
                </a:tc>
                <a:extLst>
                  <a:ext uri="{0D108BD9-81ED-4DB2-BD59-A6C34878D82A}">
                    <a16:rowId xmlns:a16="http://schemas.microsoft.com/office/drawing/2014/main" val="3449256025"/>
                  </a:ext>
                </a:extLst>
              </a:tr>
              <a:tr h="345032">
                <a:tc>
                  <a:txBody>
                    <a:bodyPr/>
                    <a:lstStyle/>
                    <a:p>
                      <a:pPr algn="ctr"/>
                      <a:r>
                        <a:rPr lang="en-US" sz="1600" dirty="0"/>
                        <a:t>6</a:t>
                      </a:r>
                    </a:p>
                  </a:txBody>
                  <a:tcPr marL="91763" marR="91763" marT="45882" marB="45882"/>
                </a:tc>
                <a:tc>
                  <a:txBody>
                    <a:bodyPr/>
                    <a:lstStyle/>
                    <a:p>
                      <a:pPr algn="r"/>
                      <a:r>
                        <a:rPr lang="en-US" sz="1600" dirty="0"/>
                        <a:t>110</a:t>
                      </a:r>
                    </a:p>
                  </a:txBody>
                  <a:tcPr marL="91763" marR="91763" marT="45882" marB="45882"/>
                </a:tc>
                <a:tc>
                  <a:txBody>
                    <a:bodyPr/>
                    <a:lstStyle/>
                    <a:p>
                      <a:pPr algn="r"/>
                      <a:r>
                        <a:rPr lang="en-US" sz="1600" dirty="0"/>
                        <a:t>6</a:t>
                      </a:r>
                    </a:p>
                  </a:txBody>
                  <a:tcPr marL="91763" marR="91763" marT="45882" marB="45882"/>
                </a:tc>
                <a:extLst>
                  <a:ext uri="{0D108BD9-81ED-4DB2-BD59-A6C34878D82A}">
                    <a16:rowId xmlns:a16="http://schemas.microsoft.com/office/drawing/2014/main" val="3065913957"/>
                  </a:ext>
                </a:extLst>
              </a:tr>
              <a:tr h="345032">
                <a:tc>
                  <a:txBody>
                    <a:bodyPr/>
                    <a:lstStyle/>
                    <a:p>
                      <a:pPr algn="ctr"/>
                      <a:r>
                        <a:rPr lang="en-US" sz="1600" dirty="0"/>
                        <a:t>7</a:t>
                      </a:r>
                    </a:p>
                  </a:txBody>
                  <a:tcPr marL="91763" marR="91763" marT="45882" marB="45882"/>
                </a:tc>
                <a:tc>
                  <a:txBody>
                    <a:bodyPr/>
                    <a:lstStyle/>
                    <a:p>
                      <a:pPr algn="r"/>
                      <a:r>
                        <a:rPr lang="en-US" sz="1600" dirty="0"/>
                        <a:t>111</a:t>
                      </a:r>
                    </a:p>
                  </a:txBody>
                  <a:tcPr marL="91763" marR="91763" marT="45882" marB="45882"/>
                </a:tc>
                <a:tc>
                  <a:txBody>
                    <a:bodyPr/>
                    <a:lstStyle/>
                    <a:p>
                      <a:pPr algn="r"/>
                      <a:r>
                        <a:rPr lang="en-US" sz="1600" dirty="0"/>
                        <a:t>7</a:t>
                      </a:r>
                    </a:p>
                  </a:txBody>
                  <a:tcPr marL="91763" marR="91763" marT="45882" marB="45882"/>
                </a:tc>
                <a:extLst>
                  <a:ext uri="{0D108BD9-81ED-4DB2-BD59-A6C34878D82A}">
                    <a16:rowId xmlns:a16="http://schemas.microsoft.com/office/drawing/2014/main" val="1505655220"/>
                  </a:ext>
                </a:extLst>
              </a:tr>
              <a:tr h="345032">
                <a:tc>
                  <a:txBody>
                    <a:bodyPr/>
                    <a:lstStyle/>
                    <a:p>
                      <a:pPr algn="ctr"/>
                      <a:r>
                        <a:rPr lang="en-US" sz="1600" dirty="0"/>
                        <a:t>8</a:t>
                      </a:r>
                    </a:p>
                  </a:txBody>
                  <a:tcPr marL="91763" marR="91763" marT="45882" marB="45882"/>
                </a:tc>
                <a:tc>
                  <a:txBody>
                    <a:bodyPr/>
                    <a:lstStyle/>
                    <a:p>
                      <a:pPr algn="r"/>
                      <a:r>
                        <a:rPr lang="en-US" sz="1600" dirty="0"/>
                        <a:t>1000</a:t>
                      </a:r>
                    </a:p>
                  </a:txBody>
                  <a:tcPr marL="91763" marR="91763" marT="45882" marB="45882"/>
                </a:tc>
                <a:tc>
                  <a:txBody>
                    <a:bodyPr/>
                    <a:lstStyle/>
                    <a:p>
                      <a:pPr algn="r"/>
                      <a:r>
                        <a:rPr lang="en-US" sz="1600" dirty="0"/>
                        <a:t>8</a:t>
                      </a:r>
                    </a:p>
                  </a:txBody>
                  <a:tcPr marL="91763" marR="91763" marT="45882" marB="45882"/>
                </a:tc>
                <a:extLst>
                  <a:ext uri="{0D108BD9-81ED-4DB2-BD59-A6C34878D82A}">
                    <a16:rowId xmlns:a16="http://schemas.microsoft.com/office/drawing/2014/main" val="823583745"/>
                  </a:ext>
                </a:extLst>
              </a:tr>
              <a:tr h="345032">
                <a:tc>
                  <a:txBody>
                    <a:bodyPr/>
                    <a:lstStyle/>
                    <a:p>
                      <a:pPr algn="ctr"/>
                      <a:r>
                        <a:rPr lang="en-US" sz="1600" dirty="0"/>
                        <a:t>9</a:t>
                      </a:r>
                    </a:p>
                  </a:txBody>
                  <a:tcPr marL="91763" marR="91763" marT="45882" marB="45882"/>
                </a:tc>
                <a:tc>
                  <a:txBody>
                    <a:bodyPr/>
                    <a:lstStyle/>
                    <a:p>
                      <a:pPr algn="r"/>
                      <a:r>
                        <a:rPr lang="en-US" sz="1600" dirty="0"/>
                        <a:t>1001</a:t>
                      </a:r>
                    </a:p>
                  </a:txBody>
                  <a:tcPr marL="91763" marR="91763" marT="45882" marB="45882"/>
                </a:tc>
                <a:tc>
                  <a:txBody>
                    <a:bodyPr/>
                    <a:lstStyle/>
                    <a:p>
                      <a:pPr algn="r"/>
                      <a:r>
                        <a:rPr lang="en-US" sz="1600" b="0" dirty="0"/>
                        <a:t>9</a:t>
                      </a:r>
                    </a:p>
                  </a:txBody>
                  <a:tcPr marL="91763" marR="91763" marT="45882" marB="45882"/>
                </a:tc>
                <a:extLst>
                  <a:ext uri="{0D108BD9-81ED-4DB2-BD59-A6C34878D82A}">
                    <a16:rowId xmlns:a16="http://schemas.microsoft.com/office/drawing/2014/main" val="170267418"/>
                  </a:ext>
                </a:extLst>
              </a:tr>
              <a:tr h="345032">
                <a:tc>
                  <a:txBody>
                    <a:bodyPr/>
                    <a:lstStyle/>
                    <a:p>
                      <a:pPr algn="ctr"/>
                      <a:r>
                        <a:rPr lang="en-US" sz="1600" dirty="0"/>
                        <a:t>10</a:t>
                      </a:r>
                    </a:p>
                  </a:txBody>
                  <a:tcPr marL="91763" marR="91763" marT="45882" marB="45882"/>
                </a:tc>
                <a:tc>
                  <a:txBody>
                    <a:bodyPr/>
                    <a:lstStyle/>
                    <a:p>
                      <a:pPr algn="r"/>
                      <a:r>
                        <a:rPr lang="en-US" sz="1600" dirty="0"/>
                        <a:t>1010</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0" dirty="0"/>
                        <a:t>A</a:t>
                      </a:r>
                    </a:p>
                  </a:txBody>
                  <a:tcPr marL="91763" marR="91763" marT="45882" marB="45882"/>
                </a:tc>
                <a:extLst>
                  <a:ext uri="{0D108BD9-81ED-4DB2-BD59-A6C34878D82A}">
                    <a16:rowId xmlns:a16="http://schemas.microsoft.com/office/drawing/2014/main" val="2645467503"/>
                  </a:ext>
                </a:extLst>
              </a:tr>
              <a:tr h="373760">
                <a:tc>
                  <a:txBody>
                    <a:bodyPr/>
                    <a:lstStyle/>
                    <a:p>
                      <a:pPr algn="ctr"/>
                      <a:r>
                        <a:rPr lang="en-US" sz="1600" dirty="0"/>
                        <a:t>11</a:t>
                      </a:r>
                    </a:p>
                  </a:txBody>
                  <a:tcPr marL="91763" marR="91763" marT="45882" marB="45882"/>
                </a:tc>
                <a:tc>
                  <a:txBody>
                    <a:bodyPr/>
                    <a:lstStyle/>
                    <a:p>
                      <a:pPr algn="r"/>
                      <a:r>
                        <a:rPr lang="en-US" sz="1600" dirty="0"/>
                        <a:t>1011</a:t>
                      </a:r>
                    </a:p>
                  </a:txBody>
                  <a:tcPr marL="91763" marR="91763" marT="45882" marB="45882"/>
                </a:tc>
                <a:tc>
                  <a:txBody>
                    <a:bodyPr/>
                    <a:lstStyle/>
                    <a:p>
                      <a:pPr algn="r"/>
                      <a:r>
                        <a:rPr lang="en-US" sz="1600" b="0" dirty="0"/>
                        <a:t> B</a:t>
                      </a:r>
                    </a:p>
                  </a:txBody>
                  <a:tcPr marL="91763" marR="91763" marT="45882" marB="45882"/>
                </a:tc>
                <a:extLst>
                  <a:ext uri="{0D108BD9-81ED-4DB2-BD59-A6C34878D82A}">
                    <a16:rowId xmlns:a16="http://schemas.microsoft.com/office/drawing/2014/main" val="2538605350"/>
                  </a:ext>
                </a:extLst>
              </a:tr>
              <a:tr h="373760">
                <a:tc>
                  <a:txBody>
                    <a:bodyPr/>
                    <a:lstStyle/>
                    <a:p>
                      <a:pPr algn="ctr"/>
                      <a:r>
                        <a:rPr lang="en-US" sz="1600" dirty="0"/>
                        <a:t>12</a:t>
                      </a:r>
                    </a:p>
                  </a:txBody>
                  <a:tcPr marL="91763" marR="91763" marT="45882" marB="45882"/>
                </a:tc>
                <a:tc>
                  <a:txBody>
                    <a:bodyPr/>
                    <a:lstStyle/>
                    <a:p>
                      <a:pPr algn="r"/>
                      <a:r>
                        <a:rPr lang="en-US" sz="1600" dirty="0"/>
                        <a:t>1100</a:t>
                      </a:r>
                    </a:p>
                  </a:txBody>
                  <a:tcPr marL="91763" marR="91763" marT="45882" marB="45882"/>
                </a:tc>
                <a:tc>
                  <a:txBody>
                    <a:bodyPr/>
                    <a:lstStyle/>
                    <a:p>
                      <a:pPr algn="r"/>
                      <a:r>
                        <a:rPr lang="en-US" sz="1600" b="0" dirty="0"/>
                        <a:t>C</a:t>
                      </a:r>
                    </a:p>
                  </a:txBody>
                  <a:tcPr marL="91763" marR="91763" marT="45882" marB="45882"/>
                </a:tc>
                <a:extLst>
                  <a:ext uri="{0D108BD9-81ED-4DB2-BD59-A6C34878D82A}">
                    <a16:rowId xmlns:a16="http://schemas.microsoft.com/office/drawing/2014/main" val="2922068968"/>
                  </a:ext>
                </a:extLst>
              </a:tr>
              <a:tr h="345032">
                <a:tc>
                  <a:txBody>
                    <a:bodyPr/>
                    <a:lstStyle/>
                    <a:p>
                      <a:pPr algn="ctr"/>
                      <a:r>
                        <a:rPr lang="en-US" sz="1600" dirty="0"/>
                        <a:t>13</a:t>
                      </a:r>
                    </a:p>
                  </a:txBody>
                  <a:tcPr marL="91763" marR="91763" marT="45882" marB="45882"/>
                </a:tc>
                <a:tc>
                  <a:txBody>
                    <a:bodyPr/>
                    <a:lstStyle/>
                    <a:p>
                      <a:pPr algn="r"/>
                      <a:r>
                        <a:rPr lang="en-US" sz="1600" dirty="0"/>
                        <a:t>1101</a:t>
                      </a:r>
                    </a:p>
                  </a:txBody>
                  <a:tcPr marL="91763" marR="91763" marT="45882" marB="45882"/>
                </a:tc>
                <a:tc>
                  <a:txBody>
                    <a:bodyPr/>
                    <a:lstStyle/>
                    <a:p>
                      <a:pPr algn="r"/>
                      <a:r>
                        <a:rPr lang="en-US" sz="1600" b="0" dirty="0"/>
                        <a:t>D</a:t>
                      </a:r>
                    </a:p>
                  </a:txBody>
                  <a:tcPr marL="91763" marR="91763" marT="45882" marB="45882"/>
                </a:tc>
                <a:extLst>
                  <a:ext uri="{0D108BD9-81ED-4DB2-BD59-A6C34878D82A}">
                    <a16:rowId xmlns:a16="http://schemas.microsoft.com/office/drawing/2014/main" val="1124516158"/>
                  </a:ext>
                </a:extLst>
              </a:tr>
              <a:tr h="345032">
                <a:tc>
                  <a:txBody>
                    <a:bodyPr/>
                    <a:lstStyle/>
                    <a:p>
                      <a:pPr algn="ctr"/>
                      <a:r>
                        <a:rPr lang="en-US" sz="1600" dirty="0"/>
                        <a:t>14</a:t>
                      </a:r>
                    </a:p>
                  </a:txBody>
                  <a:tcPr marL="91763" marR="91763" marT="45882" marB="45882"/>
                </a:tc>
                <a:tc>
                  <a:txBody>
                    <a:bodyPr/>
                    <a:lstStyle/>
                    <a:p>
                      <a:pPr algn="r"/>
                      <a:r>
                        <a:rPr lang="en-US" sz="1600" dirty="0"/>
                        <a:t>1110</a:t>
                      </a:r>
                    </a:p>
                  </a:txBody>
                  <a:tcPr marL="91763" marR="91763" marT="45882" marB="45882"/>
                </a:tc>
                <a:tc>
                  <a:txBody>
                    <a:bodyPr/>
                    <a:lstStyle/>
                    <a:p>
                      <a:pPr algn="r"/>
                      <a:r>
                        <a:rPr lang="en-US" sz="1600" b="0" dirty="0"/>
                        <a:t>E</a:t>
                      </a:r>
                    </a:p>
                  </a:txBody>
                  <a:tcPr marL="91763" marR="91763" marT="45882" marB="45882"/>
                </a:tc>
                <a:extLst>
                  <a:ext uri="{0D108BD9-81ED-4DB2-BD59-A6C34878D82A}">
                    <a16:rowId xmlns:a16="http://schemas.microsoft.com/office/drawing/2014/main" val="1549681625"/>
                  </a:ext>
                </a:extLst>
              </a:tr>
              <a:tr h="345032">
                <a:tc>
                  <a:txBody>
                    <a:bodyPr/>
                    <a:lstStyle/>
                    <a:p>
                      <a:pPr algn="ctr"/>
                      <a:r>
                        <a:rPr lang="en-US" sz="1600" dirty="0"/>
                        <a:t>15</a:t>
                      </a:r>
                    </a:p>
                  </a:txBody>
                  <a:tcPr marL="91763" marR="91763" marT="45882" marB="45882"/>
                </a:tc>
                <a:tc>
                  <a:txBody>
                    <a:bodyPr/>
                    <a:lstStyle/>
                    <a:p>
                      <a:pPr algn="r"/>
                      <a:r>
                        <a:rPr lang="en-US" sz="1600" dirty="0"/>
                        <a:t>1111</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0" dirty="0"/>
                        <a:t>F</a:t>
                      </a:r>
                    </a:p>
                  </a:txBody>
                  <a:tcPr marL="91763" marR="91763" marT="45882" marB="45882"/>
                </a:tc>
                <a:extLst>
                  <a:ext uri="{0D108BD9-81ED-4DB2-BD59-A6C34878D82A}">
                    <a16:rowId xmlns:a16="http://schemas.microsoft.com/office/drawing/2014/main" val="2661776271"/>
                  </a:ext>
                </a:extLst>
              </a:tr>
            </a:tbl>
          </a:graphicData>
        </a:graphic>
      </p:graphicFrame>
    </p:spTree>
    <p:extLst>
      <p:ext uri="{BB962C8B-B14F-4D97-AF65-F5344CB8AC3E}">
        <p14:creationId xmlns:p14="http://schemas.microsoft.com/office/powerpoint/2010/main" val="41176327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FAD50A7-AD7D-9B5C-80BF-B10CA8B211F4}"/>
              </a:ext>
            </a:extLst>
          </p:cNvPr>
          <p:cNvSpPr>
            <a:spLocks noGrp="1"/>
          </p:cNvSpPr>
          <p:nvPr>
            <p:ph type="title"/>
          </p:nvPr>
        </p:nvSpPr>
        <p:spPr/>
        <p:txBody>
          <a:bodyPr/>
          <a:lstStyle/>
          <a:p>
            <a:r>
              <a:rPr lang="en-US" dirty="0"/>
              <a:t>Base-10 and Base-16 (Hexadecimal) numbers</a:t>
            </a:r>
          </a:p>
        </p:txBody>
      </p:sp>
      <p:sp>
        <p:nvSpPr>
          <p:cNvPr id="5" name="Content Placeholder 4">
            <a:extLst>
              <a:ext uri="{FF2B5EF4-FFF2-40B4-BE49-F238E27FC236}">
                <a16:creationId xmlns:a16="http://schemas.microsoft.com/office/drawing/2014/main" id="{E62CE03B-6B38-DA79-8101-F0699565771A}"/>
              </a:ext>
            </a:extLst>
          </p:cNvPr>
          <p:cNvSpPr>
            <a:spLocks noGrp="1"/>
          </p:cNvSpPr>
          <p:nvPr>
            <p:ph idx="1"/>
          </p:nvPr>
        </p:nvSpPr>
        <p:spPr>
          <a:xfrm>
            <a:off x="838200" y="1825625"/>
            <a:ext cx="5063836" cy="2527434"/>
          </a:xfrm>
        </p:spPr>
        <p:txBody>
          <a:bodyPr/>
          <a:lstStyle/>
          <a:p>
            <a:r>
              <a:rPr lang="en-US" dirty="0"/>
              <a:t>Need a cheat sheet</a:t>
            </a:r>
          </a:p>
          <a:p>
            <a:pPr marL="0" indent="0">
              <a:buNone/>
            </a:pPr>
            <a:endParaRPr lang="en-US" dirty="0"/>
          </a:p>
        </p:txBody>
      </p:sp>
      <p:sp>
        <p:nvSpPr>
          <p:cNvPr id="6" name="TextBox 5">
            <a:extLst>
              <a:ext uri="{FF2B5EF4-FFF2-40B4-BE49-F238E27FC236}">
                <a16:creationId xmlns:a16="http://schemas.microsoft.com/office/drawing/2014/main" id="{ABDA8683-0162-D2F2-7623-C2D03EEF25A7}"/>
              </a:ext>
            </a:extLst>
          </p:cNvPr>
          <p:cNvSpPr txBox="1"/>
          <p:nvPr/>
        </p:nvSpPr>
        <p:spPr>
          <a:xfrm>
            <a:off x="6289966" y="1825625"/>
            <a:ext cx="5471370" cy="3600986"/>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Base-10</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123</a:t>
            </a:r>
            <a:r>
              <a:rPr lang="en-US" b="1" baseline="-25000" dirty="0">
                <a:latin typeface="Courier New" panose="02070309020205020404" pitchFamily="49" charset="0"/>
                <a:cs typeface="Courier New" panose="02070309020205020404" pitchFamily="49" charset="0"/>
              </a:rPr>
              <a:t>10</a:t>
            </a:r>
            <a:r>
              <a:rPr lang="en-US" b="1" dirty="0">
                <a:latin typeface="Courier New" panose="02070309020205020404" pitchFamily="49" charset="0"/>
                <a:cs typeface="Courier New" panose="02070309020205020404" pitchFamily="49" charset="0"/>
              </a:rPr>
              <a:t> = 1 x 10</a:t>
            </a:r>
            <a:r>
              <a:rPr lang="en-US" b="1" baseline="30000" dirty="0">
                <a:latin typeface="Courier New" panose="02070309020205020404" pitchFamily="49" charset="0"/>
                <a:cs typeface="Courier New" panose="02070309020205020404" pitchFamily="49" charset="0"/>
              </a:rPr>
              <a:t>2</a:t>
            </a:r>
            <a:r>
              <a:rPr lang="en-US" b="1" dirty="0">
                <a:latin typeface="Courier New" panose="02070309020205020404" pitchFamily="49" charset="0"/>
                <a:cs typeface="Courier New" panose="02070309020205020404" pitchFamily="49" charset="0"/>
              </a:rPr>
              <a:t> + 2 x 10</a:t>
            </a:r>
            <a:r>
              <a:rPr lang="en-US" b="1" baseline="30000" dirty="0">
                <a:latin typeface="Courier New" panose="02070309020205020404" pitchFamily="49" charset="0"/>
                <a:cs typeface="Courier New" panose="02070309020205020404" pitchFamily="49" charset="0"/>
              </a:rPr>
              <a:t>1</a:t>
            </a:r>
            <a:r>
              <a:rPr lang="en-US" b="1" dirty="0">
                <a:latin typeface="Courier New" panose="02070309020205020404" pitchFamily="49" charset="0"/>
                <a:cs typeface="Courier New" panose="02070309020205020404" pitchFamily="49" charset="0"/>
              </a:rPr>
              <a:t> + 3 * 10</a:t>
            </a:r>
            <a:r>
              <a:rPr lang="en-US" b="1" baseline="30000" dirty="0">
                <a:latin typeface="Courier New" panose="02070309020205020404" pitchFamily="49" charset="0"/>
                <a:cs typeface="Courier New" panose="02070309020205020404" pitchFamily="49" charset="0"/>
              </a:rPr>
              <a:t>0</a:t>
            </a:r>
            <a:r>
              <a:rPr lang="en-US" b="1" dirty="0">
                <a:latin typeface="Courier New" panose="02070309020205020404" pitchFamily="49" charset="0"/>
                <a:cs typeface="Courier New" panose="02070309020205020404" pitchFamily="49" charset="0"/>
              </a:rPr>
              <a:t> </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 1 x 100 + 2 * 10 + 3 * 1 = 123</a:t>
            </a:r>
            <a:r>
              <a:rPr lang="en-US" b="1" baseline="-25000" dirty="0">
                <a:latin typeface="Courier New" panose="02070309020205020404" pitchFamily="49" charset="0"/>
                <a:cs typeface="Courier New" panose="02070309020205020404" pitchFamily="49" charset="0"/>
              </a:rPr>
              <a:t>10</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Base-16</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7B</a:t>
            </a:r>
            <a:r>
              <a:rPr lang="en-US" b="1" baseline="-25000" dirty="0">
                <a:latin typeface="Courier New" panose="02070309020205020404" pitchFamily="49" charset="0"/>
                <a:cs typeface="Courier New" panose="02070309020205020404" pitchFamily="49" charset="0"/>
              </a:rPr>
              <a:t>16</a:t>
            </a:r>
            <a:r>
              <a:rPr lang="en-US" b="1" dirty="0">
                <a:latin typeface="Courier New" panose="02070309020205020404" pitchFamily="49" charset="0"/>
                <a:cs typeface="Courier New" panose="02070309020205020404" pitchFamily="49" charset="0"/>
              </a:rPr>
              <a:t> = 7 * 16</a:t>
            </a:r>
            <a:r>
              <a:rPr lang="en-US" b="1" baseline="30000" dirty="0">
                <a:latin typeface="Courier New" panose="02070309020205020404" pitchFamily="49" charset="0"/>
                <a:cs typeface="Courier New" panose="02070309020205020404" pitchFamily="49" charset="0"/>
              </a:rPr>
              <a:t>1</a:t>
            </a:r>
            <a:r>
              <a:rPr lang="en-US" b="1" dirty="0">
                <a:latin typeface="Courier New" panose="02070309020205020404" pitchFamily="49" charset="0"/>
                <a:cs typeface="Courier New" panose="02070309020205020404" pitchFamily="49" charset="0"/>
              </a:rPr>
              <a:t> + 11 * 16</a:t>
            </a:r>
            <a:r>
              <a:rPr lang="en-US" b="1" baseline="30000" dirty="0">
                <a:latin typeface="Courier New" panose="02070309020205020404" pitchFamily="49" charset="0"/>
                <a:cs typeface="Courier New" panose="02070309020205020404" pitchFamily="49" charset="0"/>
              </a:rPr>
              <a:t>0</a:t>
            </a:r>
            <a:r>
              <a:rPr lang="en-US" b="1" dirty="0">
                <a:latin typeface="Courier New" panose="02070309020205020404" pitchFamily="49" charset="0"/>
                <a:cs typeface="Courier New" panose="02070309020205020404" pitchFamily="49" charset="0"/>
              </a:rPr>
              <a:t> =</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 112 + 11 = 123</a:t>
            </a:r>
            <a:r>
              <a:rPr lang="en-US" b="1" baseline="-25000" dirty="0">
                <a:latin typeface="Courier New" panose="02070309020205020404" pitchFamily="49" charset="0"/>
                <a:cs typeface="Courier New" panose="02070309020205020404" pitchFamily="49" charset="0"/>
              </a:rPr>
              <a:t>10</a:t>
            </a:r>
          </a:p>
          <a:p>
            <a:endParaRPr lang="en-US" b="1" baseline="-25000" dirty="0">
              <a:latin typeface="Courier New" panose="02070309020205020404" pitchFamily="49" charset="0"/>
              <a:cs typeface="Courier New" panose="02070309020205020404" pitchFamily="49" charset="0"/>
            </a:endParaRPr>
          </a:p>
          <a:p>
            <a:endParaRPr lang="en-US" b="1" dirty="0">
              <a:latin typeface="Courier New" panose="02070309020205020404" pitchFamily="49" charset="0"/>
              <a:cs typeface="Courier New" panose="02070309020205020404" pitchFamily="49" charset="0"/>
            </a:endParaRPr>
          </a:p>
        </p:txBody>
      </p:sp>
      <p:graphicFrame>
        <p:nvGraphicFramePr>
          <p:cNvPr id="2" name="Table 1">
            <a:extLst>
              <a:ext uri="{FF2B5EF4-FFF2-40B4-BE49-F238E27FC236}">
                <a16:creationId xmlns:a16="http://schemas.microsoft.com/office/drawing/2014/main" id="{BD02C88E-5D04-6DD6-C33A-BED67053004F}"/>
              </a:ext>
            </a:extLst>
          </p:cNvPr>
          <p:cNvGraphicFramePr>
            <a:graphicFrameLocks noGrp="1"/>
          </p:cNvGraphicFramePr>
          <p:nvPr>
            <p:extLst>
              <p:ext uri="{D42A27DB-BD31-4B8C-83A1-F6EECF244321}">
                <p14:modId xmlns:p14="http://schemas.microsoft.com/office/powerpoint/2010/main" val="950058472"/>
              </p:ext>
            </p:extLst>
          </p:nvPr>
        </p:nvGraphicFramePr>
        <p:xfrm>
          <a:off x="1751528" y="2658113"/>
          <a:ext cx="2533179" cy="2577940"/>
        </p:xfrm>
        <a:graphic>
          <a:graphicData uri="http://schemas.openxmlformats.org/drawingml/2006/table">
            <a:tbl>
              <a:tblPr firstRow="1" bandRow="1">
                <a:tableStyleId>{5C22544A-7EE6-4342-B048-85BDC9FD1C3A}</a:tableStyleId>
              </a:tblPr>
              <a:tblGrid>
                <a:gridCol w="1344136">
                  <a:extLst>
                    <a:ext uri="{9D8B030D-6E8A-4147-A177-3AD203B41FA5}">
                      <a16:colId xmlns:a16="http://schemas.microsoft.com/office/drawing/2014/main" val="4055137666"/>
                    </a:ext>
                  </a:extLst>
                </a:gridCol>
                <a:gridCol w="1189043">
                  <a:extLst>
                    <a:ext uri="{9D8B030D-6E8A-4147-A177-3AD203B41FA5}">
                      <a16:colId xmlns:a16="http://schemas.microsoft.com/office/drawing/2014/main" val="1881360238"/>
                    </a:ext>
                  </a:extLst>
                </a:gridCol>
              </a:tblGrid>
              <a:tr h="345032">
                <a:tc>
                  <a:txBody>
                    <a:bodyPr/>
                    <a:lstStyle/>
                    <a:p>
                      <a:pPr algn="ctr"/>
                      <a:r>
                        <a:rPr lang="en-US" sz="1800" dirty="0"/>
                        <a:t>Base-10</a:t>
                      </a:r>
                    </a:p>
                  </a:txBody>
                  <a:tcPr marL="91763" marR="91763" marT="45882" marB="45882"/>
                </a:tc>
                <a:tc>
                  <a:txBody>
                    <a:bodyPr/>
                    <a:lstStyle/>
                    <a:p>
                      <a:pPr algn="ctr"/>
                      <a:r>
                        <a:rPr lang="en-US" sz="1800" dirty="0"/>
                        <a:t>Base-16</a:t>
                      </a:r>
                    </a:p>
                  </a:txBody>
                  <a:tcPr marL="91763" marR="91763" marT="45882" marB="45882"/>
                </a:tc>
                <a:extLst>
                  <a:ext uri="{0D108BD9-81ED-4DB2-BD59-A6C34878D82A}">
                    <a16:rowId xmlns:a16="http://schemas.microsoft.com/office/drawing/2014/main" val="103214958"/>
                  </a:ext>
                </a:extLst>
              </a:tr>
              <a:tr h="345032">
                <a:tc>
                  <a:txBody>
                    <a:bodyPr/>
                    <a:lstStyle/>
                    <a:p>
                      <a:pPr algn="ctr"/>
                      <a:r>
                        <a:rPr lang="en-US" sz="1800" dirty="0"/>
                        <a:t>10</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b="0" dirty="0"/>
                        <a:t>A</a:t>
                      </a:r>
                    </a:p>
                  </a:txBody>
                  <a:tcPr marL="91763" marR="91763" marT="45882" marB="45882"/>
                </a:tc>
                <a:extLst>
                  <a:ext uri="{0D108BD9-81ED-4DB2-BD59-A6C34878D82A}">
                    <a16:rowId xmlns:a16="http://schemas.microsoft.com/office/drawing/2014/main" val="2645467503"/>
                  </a:ext>
                </a:extLst>
              </a:tr>
              <a:tr h="373760">
                <a:tc>
                  <a:txBody>
                    <a:bodyPr/>
                    <a:lstStyle/>
                    <a:p>
                      <a:pPr algn="ctr"/>
                      <a:r>
                        <a:rPr lang="en-US" sz="1800" dirty="0"/>
                        <a:t>11</a:t>
                      </a:r>
                    </a:p>
                  </a:txBody>
                  <a:tcPr marL="91763" marR="91763" marT="45882" marB="45882"/>
                </a:tc>
                <a:tc>
                  <a:txBody>
                    <a:bodyPr/>
                    <a:lstStyle/>
                    <a:p>
                      <a:pPr algn="r"/>
                      <a:r>
                        <a:rPr lang="en-US" sz="1800" b="0" dirty="0"/>
                        <a:t> B</a:t>
                      </a:r>
                    </a:p>
                  </a:txBody>
                  <a:tcPr marL="91763" marR="91763" marT="45882" marB="45882"/>
                </a:tc>
                <a:extLst>
                  <a:ext uri="{0D108BD9-81ED-4DB2-BD59-A6C34878D82A}">
                    <a16:rowId xmlns:a16="http://schemas.microsoft.com/office/drawing/2014/main" val="2538605350"/>
                  </a:ext>
                </a:extLst>
              </a:tr>
              <a:tr h="373760">
                <a:tc>
                  <a:txBody>
                    <a:bodyPr/>
                    <a:lstStyle/>
                    <a:p>
                      <a:pPr algn="ctr"/>
                      <a:r>
                        <a:rPr lang="en-US" sz="1800" dirty="0"/>
                        <a:t>12</a:t>
                      </a:r>
                    </a:p>
                  </a:txBody>
                  <a:tcPr marL="91763" marR="91763" marT="45882" marB="45882"/>
                </a:tc>
                <a:tc>
                  <a:txBody>
                    <a:bodyPr/>
                    <a:lstStyle/>
                    <a:p>
                      <a:pPr algn="r"/>
                      <a:r>
                        <a:rPr lang="en-US" sz="1800" b="0" dirty="0"/>
                        <a:t>C</a:t>
                      </a:r>
                    </a:p>
                  </a:txBody>
                  <a:tcPr marL="91763" marR="91763" marT="45882" marB="45882"/>
                </a:tc>
                <a:extLst>
                  <a:ext uri="{0D108BD9-81ED-4DB2-BD59-A6C34878D82A}">
                    <a16:rowId xmlns:a16="http://schemas.microsoft.com/office/drawing/2014/main" val="2922068968"/>
                  </a:ext>
                </a:extLst>
              </a:tr>
              <a:tr h="345032">
                <a:tc>
                  <a:txBody>
                    <a:bodyPr/>
                    <a:lstStyle/>
                    <a:p>
                      <a:pPr algn="ctr"/>
                      <a:r>
                        <a:rPr lang="en-US" sz="1800" dirty="0"/>
                        <a:t>13</a:t>
                      </a:r>
                    </a:p>
                  </a:txBody>
                  <a:tcPr marL="91763" marR="91763" marT="45882" marB="45882"/>
                </a:tc>
                <a:tc>
                  <a:txBody>
                    <a:bodyPr/>
                    <a:lstStyle/>
                    <a:p>
                      <a:pPr algn="r"/>
                      <a:r>
                        <a:rPr lang="en-US" sz="1800" b="0" dirty="0"/>
                        <a:t>D</a:t>
                      </a:r>
                    </a:p>
                  </a:txBody>
                  <a:tcPr marL="91763" marR="91763" marT="45882" marB="45882"/>
                </a:tc>
                <a:extLst>
                  <a:ext uri="{0D108BD9-81ED-4DB2-BD59-A6C34878D82A}">
                    <a16:rowId xmlns:a16="http://schemas.microsoft.com/office/drawing/2014/main" val="1124516158"/>
                  </a:ext>
                </a:extLst>
              </a:tr>
              <a:tr h="345032">
                <a:tc>
                  <a:txBody>
                    <a:bodyPr/>
                    <a:lstStyle/>
                    <a:p>
                      <a:pPr algn="ctr"/>
                      <a:r>
                        <a:rPr lang="en-US" sz="1800" dirty="0"/>
                        <a:t>14</a:t>
                      </a:r>
                    </a:p>
                  </a:txBody>
                  <a:tcPr marL="91763" marR="91763" marT="45882" marB="45882"/>
                </a:tc>
                <a:tc>
                  <a:txBody>
                    <a:bodyPr/>
                    <a:lstStyle/>
                    <a:p>
                      <a:pPr algn="r"/>
                      <a:r>
                        <a:rPr lang="en-US" sz="1800" b="0" dirty="0"/>
                        <a:t>E</a:t>
                      </a:r>
                    </a:p>
                  </a:txBody>
                  <a:tcPr marL="91763" marR="91763" marT="45882" marB="45882"/>
                </a:tc>
                <a:extLst>
                  <a:ext uri="{0D108BD9-81ED-4DB2-BD59-A6C34878D82A}">
                    <a16:rowId xmlns:a16="http://schemas.microsoft.com/office/drawing/2014/main" val="1549681625"/>
                  </a:ext>
                </a:extLst>
              </a:tr>
              <a:tr h="345032">
                <a:tc>
                  <a:txBody>
                    <a:bodyPr/>
                    <a:lstStyle/>
                    <a:p>
                      <a:pPr algn="ctr"/>
                      <a:r>
                        <a:rPr lang="en-US" sz="1800" dirty="0"/>
                        <a:t>15</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800" b="0" dirty="0"/>
                        <a:t>F</a:t>
                      </a:r>
                    </a:p>
                  </a:txBody>
                  <a:tcPr marL="91763" marR="91763" marT="45882" marB="45882"/>
                </a:tc>
                <a:extLst>
                  <a:ext uri="{0D108BD9-81ED-4DB2-BD59-A6C34878D82A}">
                    <a16:rowId xmlns:a16="http://schemas.microsoft.com/office/drawing/2014/main" val="2661776271"/>
                  </a:ext>
                </a:extLst>
              </a:tr>
            </a:tbl>
          </a:graphicData>
        </a:graphic>
      </p:graphicFrame>
    </p:spTree>
    <p:extLst>
      <p:ext uri="{BB962C8B-B14F-4D97-AF65-F5344CB8AC3E}">
        <p14:creationId xmlns:p14="http://schemas.microsoft.com/office/powerpoint/2010/main" val="236861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B8DBB-238B-06B6-E6C6-F672710B97DD}"/>
              </a:ext>
            </a:extLst>
          </p:cNvPr>
          <p:cNvSpPr>
            <a:spLocks noGrp="1"/>
          </p:cNvSpPr>
          <p:nvPr>
            <p:ph type="title"/>
          </p:nvPr>
        </p:nvSpPr>
        <p:spPr>
          <a:xfrm>
            <a:off x="838200" y="365125"/>
            <a:ext cx="6232301" cy="1325563"/>
          </a:xfrm>
        </p:spPr>
        <p:txBody>
          <a:bodyPr/>
          <a:lstStyle/>
          <a:p>
            <a:r>
              <a:rPr lang="en-US" dirty="0"/>
              <a:t>Base-16 to/from Base-2</a:t>
            </a:r>
          </a:p>
        </p:txBody>
      </p:sp>
      <p:sp>
        <p:nvSpPr>
          <p:cNvPr id="3" name="Content Placeholder 2">
            <a:extLst>
              <a:ext uri="{FF2B5EF4-FFF2-40B4-BE49-F238E27FC236}">
                <a16:creationId xmlns:a16="http://schemas.microsoft.com/office/drawing/2014/main" id="{9DB8EDC9-C048-1B87-41AD-00A8E737C63F}"/>
              </a:ext>
            </a:extLst>
          </p:cNvPr>
          <p:cNvSpPr>
            <a:spLocks noGrp="1"/>
          </p:cNvSpPr>
          <p:nvPr>
            <p:ph idx="1"/>
          </p:nvPr>
        </p:nvSpPr>
        <p:spPr>
          <a:xfrm>
            <a:off x="838200" y="1825625"/>
            <a:ext cx="6103513" cy="1793338"/>
          </a:xfrm>
        </p:spPr>
        <p:txBody>
          <a:bodyPr/>
          <a:lstStyle/>
          <a:p>
            <a:r>
              <a:rPr lang="en-US" dirty="0"/>
              <a:t>Since 2 and 16 are even powers of 2, each Base-16 represents exactly four base-2 digits so we can convert digit by digit</a:t>
            </a:r>
          </a:p>
        </p:txBody>
      </p:sp>
      <p:graphicFrame>
        <p:nvGraphicFramePr>
          <p:cNvPr id="4" name="Table 3">
            <a:extLst>
              <a:ext uri="{FF2B5EF4-FFF2-40B4-BE49-F238E27FC236}">
                <a16:creationId xmlns:a16="http://schemas.microsoft.com/office/drawing/2014/main" id="{BBBEF5A7-3F96-11A9-C142-57904CE6BFBD}"/>
              </a:ext>
            </a:extLst>
          </p:cNvPr>
          <p:cNvGraphicFramePr>
            <a:graphicFrameLocks noGrp="1"/>
          </p:cNvGraphicFramePr>
          <p:nvPr>
            <p:extLst>
              <p:ext uri="{D42A27DB-BD31-4B8C-83A1-F6EECF244321}">
                <p14:modId xmlns:p14="http://schemas.microsoft.com/office/powerpoint/2010/main" val="4027915303"/>
              </p:ext>
            </p:extLst>
          </p:nvPr>
        </p:nvGraphicFramePr>
        <p:xfrm>
          <a:off x="7972023" y="253958"/>
          <a:ext cx="3657600" cy="5923000"/>
        </p:xfrm>
        <a:graphic>
          <a:graphicData uri="http://schemas.openxmlformats.org/drawingml/2006/table">
            <a:tbl>
              <a:tblPr firstRow="1" bandRow="1">
                <a:tableStyleId>{5C22544A-7EE6-4342-B048-85BDC9FD1C3A}</a:tableStyleId>
              </a:tblPr>
              <a:tblGrid>
                <a:gridCol w="1344136">
                  <a:extLst>
                    <a:ext uri="{9D8B030D-6E8A-4147-A177-3AD203B41FA5}">
                      <a16:colId xmlns:a16="http://schemas.microsoft.com/office/drawing/2014/main" val="4055137666"/>
                    </a:ext>
                  </a:extLst>
                </a:gridCol>
                <a:gridCol w="1124421">
                  <a:extLst>
                    <a:ext uri="{9D8B030D-6E8A-4147-A177-3AD203B41FA5}">
                      <a16:colId xmlns:a16="http://schemas.microsoft.com/office/drawing/2014/main" val="4140446323"/>
                    </a:ext>
                  </a:extLst>
                </a:gridCol>
                <a:gridCol w="1189043">
                  <a:extLst>
                    <a:ext uri="{9D8B030D-6E8A-4147-A177-3AD203B41FA5}">
                      <a16:colId xmlns:a16="http://schemas.microsoft.com/office/drawing/2014/main" val="1881360238"/>
                    </a:ext>
                  </a:extLst>
                </a:gridCol>
              </a:tblGrid>
              <a:tr h="345032">
                <a:tc>
                  <a:txBody>
                    <a:bodyPr/>
                    <a:lstStyle/>
                    <a:p>
                      <a:pPr algn="ctr"/>
                      <a:r>
                        <a:rPr lang="en-US" sz="1600" dirty="0"/>
                        <a:t>Base-10</a:t>
                      </a:r>
                    </a:p>
                  </a:txBody>
                  <a:tcPr marL="91763" marR="91763" marT="45882" marB="45882"/>
                </a:tc>
                <a:tc>
                  <a:txBody>
                    <a:bodyPr/>
                    <a:lstStyle/>
                    <a:p>
                      <a:pPr algn="ctr"/>
                      <a:r>
                        <a:rPr lang="en-US" sz="1600" dirty="0"/>
                        <a:t>Base-2</a:t>
                      </a:r>
                    </a:p>
                  </a:txBody>
                  <a:tcPr marL="91763" marR="91763" marT="45882" marB="45882"/>
                </a:tc>
                <a:tc>
                  <a:txBody>
                    <a:bodyPr/>
                    <a:lstStyle/>
                    <a:p>
                      <a:pPr algn="ctr"/>
                      <a:r>
                        <a:rPr lang="en-US" sz="1600" dirty="0"/>
                        <a:t>Base-16</a:t>
                      </a:r>
                    </a:p>
                  </a:txBody>
                  <a:tcPr marL="91763" marR="91763" marT="45882" marB="45882"/>
                </a:tc>
                <a:extLst>
                  <a:ext uri="{0D108BD9-81ED-4DB2-BD59-A6C34878D82A}">
                    <a16:rowId xmlns:a16="http://schemas.microsoft.com/office/drawing/2014/main" val="103214958"/>
                  </a:ext>
                </a:extLst>
              </a:tr>
              <a:tr h="345032">
                <a:tc>
                  <a:txBody>
                    <a:bodyPr/>
                    <a:lstStyle/>
                    <a:p>
                      <a:pPr algn="ctr"/>
                      <a:r>
                        <a:rPr lang="en-US" sz="1600" dirty="0"/>
                        <a:t>0</a:t>
                      </a:r>
                    </a:p>
                  </a:txBody>
                  <a:tcPr marL="91763" marR="91763" marT="45882" marB="45882"/>
                </a:tc>
                <a:tc>
                  <a:txBody>
                    <a:bodyPr/>
                    <a:lstStyle/>
                    <a:p>
                      <a:pPr algn="r"/>
                      <a:r>
                        <a:rPr lang="en-US" sz="1600" dirty="0"/>
                        <a:t>0</a:t>
                      </a:r>
                    </a:p>
                  </a:txBody>
                  <a:tcPr marL="91763" marR="91763" marT="45882" marB="45882"/>
                </a:tc>
                <a:tc>
                  <a:txBody>
                    <a:bodyPr/>
                    <a:lstStyle/>
                    <a:p>
                      <a:pPr algn="r"/>
                      <a:r>
                        <a:rPr lang="en-US" sz="1600" dirty="0"/>
                        <a:t>0</a:t>
                      </a:r>
                    </a:p>
                  </a:txBody>
                  <a:tcPr marL="91763" marR="91763" marT="45882" marB="45882"/>
                </a:tc>
                <a:extLst>
                  <a:ext uri="{0D108BD9-81ED-4DB2-BD59-A6C34878D82A}">
                    <a16:rowId xmlns:a16="http://schemas.microsoft.com/office/drawing/2014/main" val="108602342"/>
                  </a:ext>
                </a:extLst>
              </a:tr>
              <a:tr h="345032">
                <a:tc>
                  <a:txBody>
                    <a:bodyPr/>
                    <a:lstStyle/>
                    <a:p>
                      <a:pPr algn="ctr"/>
                      <a:r>
                        <a:rPr lang="en-US" sz="1600" dirty="0"/>
                        <a:t>1</a:t>
                      </a:r>
                    </a:p>
                  </a:txBody>
                  <a:tcPr marL="91763" marR="91763" marT="45882" marB="45882"/>
                </a:tc>
                <a:tc>
                  <a:txBody>
                    <a:bodyPr/>
                    <a:lstStyle/>
                    <a:p>
                      <a:pPr algn="r"/>
                      <a:r>
                        <a:rPr lang="en-US" sz="1600" dirty="0"/>
                        <a:t>1</a:t>
                      </a:r>
                    </a:p>
                  </a:txBody>
                  <a:tcPr marL="91763" marR="91763" marT="45882" marB="45882"/>
                </a:tc>
                <a:tc>
                  <a:txBody>
                    <a:bodyPr/>
                    <a:lstStyle/>
                    <a:p>
                      <a:pPr algn="r"/>
                      <a:r>
                        <a:rPr lang="en-US" sz="1600" dirty="0"/>
                        <a:t>1</a:t>
                      </a:r>
                    </a:p>
                  </a:txBody>
                  <a:tcPr marL="91763" marR="91763" marT="45882" marB="45882"/>
                </a:tc>
                <a:extLst>
                  <a:ext uri="{0D108BD9-81ED-4DB2-BD59-A6C34878D82A}">
                    <a16:rowId xmlns:a16="http://schemas.microsoft.com/office/drawing/2014/main" val="1368952813"/>
                  </a:ext>
                </a:extLst>
              </a:tr>
              <a:tr h="345032">
                <a:tc>
                  <a:txBody>
                    <a:bodyPr/>
                    <a:lstStyle/>
                    <a:p>
                      <a:pPr algn="ctr"/>
                      <a:r>
                        <a:rPr lang="en-US" sz="1600" dirty="0"/>
                        <a:t>2</a:t>
                      </a:r>
                    </a:p>
                  </a:txBody>
                  <a:tcPr marL="91763" marR="91763" marT="45882" marB="45882"/>
                </a:tc>
                <a:tc>
                  <a:txBody>
                    <a:bodyPr/>
                    <a:lstStyle/>
                    <a:p>
                      <a:pPr algn="r"/>
                      <a:r>
                        <a:rPr lang="en-US" sz="1600" dirty="0"/>
                        <a:t>10</a:t>
                      </a:r>
                    </a:p>
                  </a:txBody>
                  <a:tcPr marL="91763" marR="91763" marT="45882" marB="45882"/>
                </a:tc>
                <a:tc>
                  <a:txBody>
                    <a:bodyPr/>
                    <a:lstStyle/>
                    <a:p>
                      <a:pPr algn="r"/>
                      <a:r>
                        <a:rPr lang="en-US" sz="1600" dirty="0"/>
                        <a:t>2</a:t>
                      </a:r>
                    </a:p>
                  </a:txBody>
                  <a:tcPr marL="91763" marR="91763" marT="45882" marB="45882"/>
                </a:tc>
                <a:extLst>
                  <a:ext uri="{0D108BD9-81ED-4DB2-BD59-A6C34878D82A}">
                    <a16:rowId xmlns:a16="http://schemas.microsoft.com/office/drawing/2014/main" val="3575090032"/>
                  </a:ext>
                </a:extLst>
              </a:tr>
              <a:tr h="345032">
                <a:tc>
                  <a:txBody>
                    <a:bodyPr/>
                    <a:lstStyle/>
                    <a:p>
                      <a:pPr algn="ctr"/>
                      <a:r>
                        <a:rPr lang="en-US" sz="1600" dirty="0"/>
                        <a:t>3</a:t>
                      </a:r>
                    </a:p>
                  </a:txBody>
                  <a:tcPr marL="91763" marR="91763" marT="45882" marB="45882"/>
                </a:tc>
                <a:tc>
                  <a:txBody>
                    <a:bodyPr/>
                    <a:lstStyle/>
                    <a:p>
                      <a:pPr algn="r"/>
                      <a:r>
                        <a:rPr lang="en-US" sz="1600" dirty="0"/>
                        <a:t>11</a:t>
                      </a:r>
                    </a:p>
                  </a:txBody>
                  <a:tcPr marL="91763" marR="91763" marT="45882" marB="45882"/>
                </a:tc>
                <a:tc>
                  <a:txBody>
                    <a:bodyPr/>
                    <a:lstStyle/>
                    <a:p>
                      <a:pPr algn="r"/>
                      <a:r>
                        <a:rPr lang="en-US" sz="1600" dirty="0"/>
                        <a:t>3</a:t>
                      </a:r>
                    </a:p>
                  </a:txBody>
                  <a:tcPr marL="91763" marR="91763" marT="45882" marB="45882"/>
                </a:tc>
                <a:extLst>
                  <a:ext uri="{0D108BD9-81ED-4DB2-BD59-A6C34878D82A}">
                    <a16:rowId xmlns:a16="http://schemas.microsoft.com/office/drawing/2014/main" val="1964645491"/>
                  </a:ext>
                </a:extLst>
              </a:tr>
              <a:tr h="345032">
                <a:tc>
                  <a:txBody>
                    <a:bodyPr/>
                    <a:lstStyle/>
                    <a:p>
                      <a:pPr algn="ctr"/>
                      <a:r>
                        <a:rPr lang="en-US" sz="1600" dirty="0"/>
                        <a:t>4</a:t>
                      </a:r>
                    </a:p>
                  </a:txBody>
                  <a:tcPr marL="91763" marR="91763" marT="45882" marB="45882"/>
                </a:tc>
                <a:tc>
                  <a:txBody>
                    <a:bodyPr/>
                    <a:lstStyle/>
                    <a:p>
                      <a:pPr algn="r"/>
                      <a:r>
                        <a:rPr lang="en-US" sz="1600" dirty="0"/>
                        <a:t>100</a:t>
                      </a:r>
                    </a:p>
                  </a:txBody>
                  <a:tcPr marL="91763" marR="91763" marT="45882" marB="45882"/>
                </a:tc>
                <a:tc>
                  <a:txBody>
                    <a:bodyPr/>
                    <a:lstStyle/>
                    <a:p>
                      <a:pPr algn="r"/>
                      <a:r>
                        <a:rPr lang="en-US" sz="1600" dirty="0"/>
                        <a:t>4</a:t>
                      </a:r>
                    </a:p>
                  </a:txBody>
                  <a:tcPr marL="91763" marR="91763" marT="45882" marB="45882"/>
                </a:tc>
                <a:extLst>
                  <a:ext uri="{0D108BD9-81ED-4DB2-BD59-A6C34878D82A}">
                    <a16:rowId xmlns:a16="http://schemas.microsoft.com/office/drawing/2014/main" val="666217044"/>
                  </a:ext>
                </a:extLst>
              </a:tr>
              <a:tr h="345032">
                <a:tc>
                  <a:txBody>
                    <a:bodyPr/>
                    <a:lstStyle/>
                    <a:p>
                      <a:pPr algn="ctr"/>
                      <a:r>
                        <a:rPr lang="en-US" sz="1600" dirty="0"/>
                        <a:t>5</a:t>
                      </a:r>
                    </a:p>
                  </a:txBody>
                  <a:tcPr marL="91763" marR="91763" marT="45882" marB="45882"/>
                </a:tc>
                <a:tc>
                  <a:txBody>
                    <a:bodyPr/>
                    <a:lstStyle/>
                    <a:p>
                      <a:pPr algn="r"/>
                      <a:r>
                        <a:rPr lang="en-US" sz="1600" dirty="0"/>
                        <a:t>101</a:t>
                      </a:r>
                    </a:p>
                  </a:txBody>
                  <a:tcPr marL="91763" marR="91763" marT="45882" marB="45882"/>
                </a:tc>
                <a:tc>
                  <a:txBody>
                    <a:bodyPr/>
                    <a:lstStyle/>
                    <a:p>
                      <a:pPr algn="r"/>
                      <a:r>
                        <a:rPr lang="en-US" sz="1600" dirty="0"/>
                        <a:t>5</a:t>
                      </a:r>
                    </a:p>
                  </a:txBody>
                  <a:tcPr marL="91763" marR="91763" marT="45882" marB="45882"/>
                </a:tc>
                <a:extLst>
                  <a:ext uri="{0D108BD9-81ED-4DB2-BD59-A6C34878D82A}">
                    <a16:rowId xmlns:a16="http://schemas.microsoft.com/office/drawing/2014/main" val="3449256025"/>
                  </a:ext>
                </a:extLst>
              </a:tr>
              <a:tr h="345032">
                <a:tc>
                  <a:txBody>
                    <a:bodyPr/>
                    <a:lstStyle/>
                    <a:p>
                      <a:pPr algn="ctr"/>
                      <a:r>
                        <a:rPr lang="en-US" sz="1600" dirty="0"/>
                        <a:t>6</a:t>
                      </a:r>
                    </a:p>
                  </a:txBody>
                  <a:tcPr marL="91763" marR="91763" marT="45882" marB="45882"/>
                </a:tc>
                <a:tc>
                  <a:txBody>
                    <a:bodyPr/>
                    <a:lstStyle/>
                    <a:p>
                      <a:pPr algn="r"/>
                      <a:r>
                        <a:rPr lang="en-US" sz="1600" dirty="0"/>
                        <a:t>110</a:t>
                      </a:r>
                    </a:p>
                  </a:txBody>
                  <a:tcPr marL="91763" marR="91763" marT="45882" marB="45882"/>
                </a:tc>
                <a:tc>
                  <a:txBody>
                    <a:bodyPr/>
                    <a:lstStyle/>
                    <a:p>
                      <a:pPr algn="r"/>
                      <a:r>
                        <a:rPr lang="en-US" sz="1600" dirty="0"/>
                        <a:t>6</a:t>
                      </a:r>
                    </a:p>
                  </a:txBody>
                  <a:tcPr marL="91763" marR="91763" marT="45882" marB="45882"/>
                </a:tc>
                <a:extLst>
                  <a:ext uri="{0D108BD9-81ED-4DB2-BD59-A6C34878D82A}">
                    <a16:rowId xmlns:a16="http://schemas.microsoft.com/office/drawing/2014/main" val="3065913957"/>
                  </a:ext>
                </a:extLst>
              </a:tr>
              <a:tr h="345032">
                <a:tc>
                  <a:txBody>
                    <a:bodyPr/>
                    <a:lstStyle/>
                    <a:p>
                      <a:pPr algn="ctr"/>
                      <a:r>
                        <a:rPr lang="en-US" sz="1600" dirty="0"/>
                        <a:t>7</a:t>
                      </a:r>
                    </a:p>
                  </a:txBody>
                  <a:tcPr marL="91763" marR="91763" marT="45882" marB="45882"/>
                </a:tc>
                <a:tc>
                  <a:txBody>
                    <a:bodyPr/>
                    <a:lstStyle/>
                    <a:p>
                      <a:pPr algn="r"/>
                      <a:r>
                        <a:rPr lang="en-US" sz="1600" dirty="0"/>
                        <a:t>111</a:t>
                      </a:r>
                    </a:p>
                  </a:txBody>
                  <a:tcPr marL="91763" marR="91763" marT="45882" marB="45882"/>
                </a:tc>
                <a:tc>
                  <a:txBody>
                    <a:bodyPr/>
                    <a:lstStyle/>
                    <a:p>
                      <a:pPr algn="r"/>
                      <a:r>
                        <a:rPr lang="en-US" sz="1600" dirty="0"/>
                        <a:t>7</a:t>
                      </a:r>
                    </a:p>
                  </a:txBody>
                  <a:tcPr marL="91763" marR="91763" marT="45882" marB="45882"/>
                </a:tc>
                <a:extLst>
                  <a:ext uri="{0D108BD9-81ED-4DB2-BD59-A6C34878D82A}">
                    <a16:rowId xmlns:a16="http://schemas.microsoft.com/office/drawing/2014/main" val="1505655220"/>
                  </a:ext>
                </a:extLst>
              </a:tr>
              <a:tr h="345032">
                <a:tc>
                  <a:txBody>
                    <a:bodyPr/>
                    <a:lstStyle/>
                    <a:p>
                      <a:pPr algn="ctr"/>
                      <a:r>
                        <a:rPr lang="en-US" sz="1600" dirty="0"/>
                        <a:t>8</a:t>
                      </a:r>
                    </a:p>
                  </a:txBody>
                  <a:tcPr marL="91763" marR="91763" marT="45882" marB="45882"/>
                </a:tc>
                <a:tc>
                  <a:txBody>
                    <a:bodyPr/>
                    <a:lstStyle/>
                    <a:p>
                      <a:pPr algn="r"/>
                      <a:r>
                        <a:rPr lang="en-US" sz="1600" dirty="0"/>
                        <a:t>1000</a:t>
                      </a:r>
                    </a:p>
                  </a:txBody>
                  <a:tcPr marL="91763" marR="91763" marT="45882" marB="45882"/>
                </a:tc>
                <a:tc>
                  <a:txBody>
                    <a:bodyPr/>
                    <a:lstStyle/>
                    <a:p>
                      <a:pPr algn="r"/>
                      <a:r>
                        <a:rPr lang="en-US" sz="1600" dirty="0"/>
                        <a:t>8</a:t>
                      </a:r>
                    </a:p>
                  </a:txBody>
                  <a:tcPr marL="91763" marR="91763" marT="45882" marB="45882"/>
                </a:tc>
                <a:extLst>
                  <a:ext uri="{0D108BD9-81ED-4DB2-BD59-A6C34878D82A}">
                    <a16:rowId xmlns:a16="http://schemas.microsoft.com/office/drawing/2014/main" val="823583745"/>
                  </a:ext>
                </a:extLst>
              </a:tr>
              <a:tr h="345032">
                <a:tc>
                  <a:txBody>
                    <a:bodyPr/>
                    <a:lstStyle/>
                    <a:p>
                      <a:pPr algn="ctr"/>
                      <a:r>
                        <a:rPr lang="en-US" sz="1600" dirty="0"/>
                        <a:t>9</a:t>
                      </a:r>
                    </a:p>
                  </a:txBody>
                  <a:tcPr marL="91763" marR="91763" marT="45882" marB="45882"/>
                </a:tc>
                <a:tc>
                  <a:txBody>
                    <a:bodyPr/>
                    <a:lstStyle/>
                    <a:p>
                      <a:pPr algn="r"/>
                      <a:r>
                        <a:rPr lang="en-US" sz="1600" dirty="0"/>
                        <a:t>1001</a:t>
                      </a:r>
                    </a:p>
                  </a:txBody>
                  <a:tcPr marL="91763" marR="91763" marT="45882" marB="45882"/>
                </a:tc>
                <a:tc>
                  <a:txBody>
                    <a:bodyPr/>
                    <a:lstStyle/>
                    <a:p>
                      <a:pPr algn="r"/>
                      <a:r>
                        <a:rPr lang="en-US" sz="1600" b="0" dirty="0"/>
                        <a:t>9</a:t>
                      </a:r>
                    </a:p>
                  </a:txBody>
                  <a:tcPr marL="91763" marR="91763" marT="45882" marB="45882"/>
                </a:tc>
                <a:extLst>
                  <a:ext uri="{0D108BD9-81ED-4DB2-BD59-A6C34878D82A}">
                    <a16:rowId xmlns:a16="http://schemas.microsoft.com/office/drawing/2014/main" val="170267418"/>
                  </a:ext>
                </a:extLst>
              </a:tr>
              <a:tr h="345032">
                <a:tc>
                  <a:txBody>
                    <a:bodyPr/>
                    <a:lstStyle/>
                    <a:p>
                      <a:pPr algn="ctr"/>
                      <a:r>
                        <a:rPr lang="en-US" sz="1600" dirty="0"/>
                        <a:t>10</a:t>
                      </a:r>
                    </a:p>
                  </a:txBody>
                  <a:tcPr marL="91763" marR="91763" marT="45882" marB="45882"/>
                </a:tc>
                <a:tc>
                  <a:txBody>
                    <a:bodyPr/>
                    <a:lstStyle/>
                    <a:p>
                      <a:pPr algn="r"/>
                      <a:r>
                        <a:rPr lang="en-US" sz="1600" dirty="0"/>
                        <a:t>1010</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0" dirty="0"/>
                        <a:t>A</a:t>
                      </a:r>
                    </a:p>
                  </a:txBody>
                  <a:tcPr marL="91763" marR="91763" marT="45882" marB="45882"/>
                </a:tc>
                <a:extLst>
                  <a:ext uri="{0D108BD9-81ED-4DB2-BD59-A6C34878D82A}">
                    <a16:rowId xmlns:a16="http://schemas.microsoft.com/office/drawing/2014/main" val="2645467503"/>
                  </a:ext>
                </a:extLst>
              </a:tr>
              <a:tr h="373760">
                <a:tc>
                  <a:txBody>
                    <a:bodyPr/>
                    <a:lstStyle/>
                    <a:p>
                      <a:pPr algn="ctr"/>
                      <a:r>
                        <a:rPr lang="en-US" sz="1600" dirty="0"/>
                        <a:t>11</a:t>
                      </a:r>
                    </a:p>
                  </a:txBody>
                  <a:tcPr marL="91763" marR="91763" marT="45882" marB="45882"/>
                </a:tc>
                <a:tc>
                  <a:txBody>
                    <a:bodyPr/>
                    <a:lstStyle/>
                    <a:p>
                      <a:pPr algn="r"/>
                      <a:r>
                        <a:rPr lang="en-US" sz="1600" dirty="0"/>
                        <a:t>1011</a:t>
                      </a:r>
                    </a:p>
                  </a:txBody>
                  <a:tcPr marL="91763" marR="91763" marT="45882" marB="45882"/>
                </a:tc>
                <a:tc>
                  <a:txBody>
                    <a:bodyPr/>
                    <a:lstStyle/>
                    <a:p>
                      <a:pPr algn="r"/>
                      <a:r>
                        <a:rPr lang="en-US" sz="1600" b="0" dirty="0"/>
                        <a:t> B</a:t>
                      </a:r>
                    </a:p>
                  </a:txBody>
                  <a:tcPr marL="91763" marR="91763" marT="45882" marB="45882"/>
                </a:tc>
                <a:extLst>
                  <a:ext uri="{0D108BD9-81ED-4DB2-BD59-A6C34878D82A}">
                    <a16:rowId xmlns:a16="http://schemas.microsoft.com/office/drawing/2014/main" val="2538605350"/>
                  </a:ext>
                </a:extLst>
              </a:tr>
              <a:tr h="373760">
                <a:tc>
                  <a:txBody>
                    <a:bodyPr/>
                    <a:lstStyle/>
                    <a:p>
                      <a:pPr algn="ctr"/>
                      <a:r>
                        <a:rPr lang="en-US" sz="1600" dirty="0"/>
                        <a:t>12</a:t>
                      </a:r>
                    </a:p>
                  </a:txBody>
                  <a:tcPr marL="91763" marR="91763" marT="45882" marB="45882"/>
                </a:tc>
                <a:tc>
                  <a:txBody>
                    <a:bodyPr/>
                    <a:lstStyle/>
                    <a:p>
                      <a:pPr algn="r"/>
                      <a:r>
                        <a:rPr lang="en-US" sz="1600" dirty="0"/>
                        <a:t>1100</a:t>
                      </a:r>
                    </a:p>
                  </a:txBody>
                  <a:tcPr marL="91763" marR="91763" marT="45882" marB="45882"/>
                </a:tc>
                <a:tc>
                  <a:txBody>
                    <a:bodyPr/>
                    <a:lstStyle/>
                    <a:p>
                      <a:pPr algn="r"/>
                      <a:r>
                        <a:rPr lang="en-US" sz="1600" b="0" dirty="0"/>
                        <a:t>C</a:t>
                      </a:r>
                    </a:p>
                  </a:txBody>
                  <a:tcPr marL="91763" marR="91763" marT="45882" marB="45882"/>
                </a:tc>
                <a:extLst>
                  <a:ext uri="{0D108BD9-81ED-4DB2-BD59-A6C34878D82A}">
                    <a16:rowId xmlns:a16="http://schemas.microsoft.com/office/drawing/2014/main" val="2922068968"/>
                  </a:ext>
                </a:extLst>
              </a:tr>
              <a:tr h="345032">
                <a:tc>
                  <a:txBody>
                    <a:bodyPr/>
                    <a:lstStyle/>
                    <a:p>
                      <a:pPr algn="ctr"/>
                      <a:r>
                        <a:rPr lang="en-US" sz="1600" dirty="0"/>
                        <a:t>13</a:t>
                      </a:r>
                    </a:p>
                  </a:txBody>
                  <a:tcPr marL="91763" marR="91763" marT="45882" marB="45882"/>
                </a:tc>
                <a:tc>
                  <a:txBody>
                    <a:bodyPr/>
                    <a:lstStyle/>
                    <a:p>
                      <a:pPr algn="r"/>
                      <a:r>
                        <a:rPr lang="en-US" sz="1600" dirty="0"/>
                        <a:t>1101</a:t>
                      </a:r>
                    </a:p>
                  </a:txBody>
                  <a:tcPr marL="91763" marR="91763" marT="45882" marB="45882"/>
                </a:tc>
                <a:tc>
                  <a:txBody>
                    <a:bodyPr/>
                    <a:lstStyle/>
                    <a:p>
                      <a:pPr algn="r"/>
                      <a:r>
                        <a:rPr lang="en-US" sz="1600" b="0" dirty="0"/>
                        <a:t>D</a:t>
                      </a:r>
                    </a:p>
                  </a:txBody>
                  <a:tcPr marL="91763" marR="91763" marT="45882" marB="45882"/>
                </a:tc>
                <a:extLst>
                  <a:ext uri="{0D108BD9-81ED-4DB2-BD59-A6C34878D82A}">
                    <a16:rowId xmlns:a16="http://schemas.microsoft.com/office/drawing/2014/main" val="1124516158"/>
                  </a:ext>
                </a:extLst>
              </a:tr>
              <a:tr h="345032">
                <a:tc>
                  <a:txBody>
                    <a:bodyPr/>
                    <a:lstStyle/>
                    <a:p>
                      <a:pPr algn="ctr"/>
                      <a:r>
                        <a:rPr lang="en-US" sz="1600" dirty="0"/>
                        <a:t>14</a:t>
                      </a:r>
                    </a:p>
                  </a:txBody>
                  <a:tcPr marL="91763" marR="91763" marT="45882" marB="45882"/>
                </a:tc>
                <a:tc>
                  <a:txBody>
                    <a:bodyPr/>
                    <a:lstStyle/>
                    <a:p>
                      <a:pPr algn="r"/>
                      <a:r>
                        <a:rPr lang="en-US" sz="1600" dirty="0"/>
                        <a:t>1110</a:t>
                      </a:r>
                    </a:p>
                  </a:txBody>
                  <a:tcPr marL="91763" marR="91763" marT="45882" marB="45882"/>
                </a:tc>
                <a:tc>
                  <a:txBody>
                    <a:bodyPr/>
                    <a:lstStyle/>
                    <a:p>
                      <a:pPr algn="r"/>
                      <a:r>
                        <a:rPr lang="en-US" sz="1600" b="0" dirty="0"/>
                        <a:t>E</a:t>
                      </a:r>
                    </a:p>
                  </a:txBody>
                  <a:tcPr marL="91763" marR="91763" marT="45882" marB="45882"/>
                </a:tc>
                <a:extLst>
                  <a:ext uri="{0D108BD9-81ED-4DB2-BD59-A6C34878D82A}">
                    <a16:rowId xmlns:a16="http://schemas.microsoft.com/office/drawing/2014/main" val="1549681625"/>
                  </a:ext>
                </a:extLst>
              </a:tr>
              <a:tr h="345032">
                <a:tc>
                  <a:txBody>
                    <a:bodyPr/>
                    <a:lstStyle/>
                    <a:p>
                      <a:pPr algn="ctr"/>
                      <a:r>
                        <a:rPr lang="en-US" sz="1600" dirty="0"/>
                        <a:t>15</a:t>
                      </a:r>
                    </a:p>
                  </a:txBody>
                  <a:tcPr marL="91763" marR="91763" marT="45882" marB="45882"/>
                </a:tc>
                <a:tc>
                  <a:txBody>
                    <a:bodyPr/>
                    <a:lstStyle/>
                    <a:p>
                      <a:pPr algn="r"/>
                      <a:r>
                        <a:rPr lang="en-US" sz="1600" dirty="0"/>
                        <a:t>1111</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0" dirty="0"/>
                        <a:t>F</a:t>
                      </a:r>
                    </a:p>
                  </a:txBody>
                  <a:tcPr marL="91763" marR="91763" marT="45882" marB="45882"/>
                </a:tc>
                <a:extLst>
                  <a:ext uri="{0D108BD9-81ED-4DB2-BD59-A6C34878D82A}">
                    <a16:rowId xmlns:a16="http://schemas.microsoft.com/office/drawing/2014/main" val="2661776271"/>
                  </a:ext>
                </a:extLst>
              </a:tr>
            </a:tbl>
          </a:graphicData>
        </a:graphic>
      </p:graphicFrame>
      <p:grpSp>
        <p:nvGrpSpPr>
          <p:cNvPr id="11" name="Group 10">
            <a:extLst>
              <a:ext uri="{FF2B5EF4-FFF2-40B4-BE49-F238E27FC236}">
                <a16:creationId xmlns:a16="http://schemas.microsoft.com/office/drawing/2014/main" id="{2ED207CE-7B23-4162-9342-E9A812165EB5}"/>
              </a:ext>
            </a:extLst>
          </p:cNvPr>
          <p:cNvGrpSpPr/>
          <p:nvPr/>
        </p:nvGrpSpPr>
        <p:grpSpPr>
          <a:xfrm>
            <a:off x="1068266" y="3528809"/>
            <a:ext cx="2177199" cy="1569659"/>
            <a:chOff x="1069916" y="3631842"/>
            <a:chExt cx="1404874" cy="961830"/>
          </a:xfrm>
        </p:grpSpPr>
        <p:sp>
          <p:nvSpPr>
            <p:cNvPr id="5" name="TextBox 4">
              <a:extLst>
                <a:ext uri="{FF2B5EF4-FFF2-40B4-BE49-F238E27FC236}">
                  <a16:creationId xmlns:a16="http://schemas.microsoft.com/office/drawing/2014/main" id="{A707091B-46C9-4955-F4B3-7EEB59CD41DA}"/>
                </a:ext>
              </a:extLst>
            </p:cNvPr>
            <p:cNvSpPr txBox="1"/>
            <p:nvPr/>
          </p:nvSpPr>
          <p:spPr>
            <a:xfrm>
              <a:off x="1069916" y="3631842"/>
              <a:ext cx="1404874" cy="961830"/>
            </a:xfrm>
            <a:prstGeom prst="rect">
              <a:avLst/>
            </a:prstGeom>
            <a:noFill/>
          </p:spPr>
          <p:txBody>
            <a:bodyPr wrap="none" rtlCol="0">
              <a:spAutoFit/>
            </a:bodyPr>
            <a:lstStyle/>
            <a:p>
              <a:pPr algn="ctr"/>
              <a:r>
                <a:rPr lang="en-US" sz="3200" dirty="0"/>
                <a:t>7B </a:t>
              </a:r>
              <a:r>
                <a:rPr lang="en-US" sz="3200" baseline="-25000" dirty="0"/>
                <a:t>16</a:t>
              </a:r>
            </a:p>
            <a:p>
              <a:pPr algn="ctr"/>
              <a:endParaRPr lang="en-US" sz="3200" dirty="0"/>
            </a:p>
            <a:p>
              <a:pPr algn="ctr"/>
              <a:r>
                <a:rPr lang="en-US" sz="3200" dirty="0"/>
                <a:t>0111 1011 </a:t>
              </a:r>
              <a:r>
                <a:rPr lang="en-US" sz="3200" baseline="-25000" dirty="0"/>
                <a:t>2</a:t>
              </a:r>
            </a:p>
          </p:txBody>
        </p:sp>
        <p:cxnSp>
          <p:nvCxnSpPr>
            <p:cNvPr id="7" name="Straight Arrow Connector 6">
              <a:extLst>
                <a:ext uri="{FF2B5EF4-FFF2-40B4-BE49-F238E27FC236}">
                  <a16:creationId xmlns:a16="http://schemas.microsoft.com/office/drawing/2014/main" id="{353026AA-3211-83A2-02E5-B753A00C27FC}"/>
                </a:ext>
              </a:extLst>
            </p:cNvPr>
            <p:cNvCxnSpPr/>
            <p:nvPr/>
          </p:nvCxnSpPr>
          <p:spPr>
            <a:xfrm flipH="1">
              <a:off x="1493949" y="4001294"/>
              <a:ext cx="115910" cy="21009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7895E32-6892-9894-D431-3D5AB2E6B1C6}"/>
                </a:ext>
              </a:extLst>
            </p:cNvPr>
            <p:cNvCxnSpPr>
              <a:cxnSpLocks/>
            </p:cNvCxnSpPr>
            <p:nvPr/>
          </p:nvCxnSpPr>
          <p:spPr>
            <a:xfrm>
              <a:off x="1772352" y="4001294"/>
              <a:ext cx="119077" cy="21009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3BA8A1C2-611E-08C9-73F7-9363B2E0CC5A}"/>
              </a:ext>
            </a:extLst>
          </p:cNvPr>
          <p:cNvGrpSpPr/>
          <p:nvPr/>
        </p:nvGrpSpPr>
        <p:grpSpPr>
          <a:xfrm>
            <a:off x="4427501" y="3528809"/>
            <a:ext cx="2177199" cy="1569659"/>
            <a:chOff x="1069914" y="3631842"/>
            <a:chExt cx="1404875" cy="961830"/>
          </a:xfrm>
        </p:grpSpPr>
        <p:sp>
          <p:nvSpPr>
            <p:cNvPr id="13" name="TextBox 12">
              <a:extLst>
                <a:ext uri="{FF2B5EF4-FFF2-40B4-BE49-F238E27FC236}">
                  <a16:creationId xmlns:a16="http://schemas.microsoft.com/office/drawing/2014/main" id="{588737F2-7F3D-33EA-81B3-0BFCE936EDCD}"/>
                </a:ext>
              </a:extLst>
            </p:cNvPr>
            <p:cNvSpPr txBox="1"/>
            <p:nvPr/>
          </p:nvSpPr>
          <p:spPr>
            <a:xfrm>
              <a:off x="1069914" y="3631842"/>
              <a:ext cx="1404875" cy="961830"/>
            </a:xfrm>
            <a:prstGeom prst="rect">
              <a:avLst/>
            </a:prstGeom>
            <a:noFill/>
          </p:spPr>
          <p:txBody>
            <a:bodyPr wrap="none" rtlCol="0">
              <a:spAutoFit/>
            </a:bodyPr>
            <a:lstStyle/>
            <a:p>
              <a:pPr algn="ctr"/>
              <a:r>
                <a:rPr lang="en-US" sz="3200" dirty="0"/>
                <a:t>A2 </a:t>
              </a:r>
              <a:r>
                <a:rPr lang="en-US" sz="3200" baseline="-25000" dirty="0"/>
                <a:t>16</a:t>
              </a:r>
            </a:p>
            <a:p>
              <a:pPr algn="ctr"/>
              <a:endParaRPr lang="en-US" sz="3200" dirty="0"/>
            </a:p>
            <a:p>
              <a:pPr algn="ctr"/>
              <a:r>
                <a:rPr lang="en-US" sz="3200" dirty="0"/>
                <a:t>1010 0010 </a:t>
              </a:r>
              <a:r>
                <a:rPr lang="en-US" sz="3200" baseline="-25000" dirty="0"/>
                <a:t>2</a:t>
              </a:r>
            </a:p>
          </p:txBody>
        </p:sp>
        <p:cxnSp>
          <p:nvCxnSpPr>
            <p:cNvPr id="14" name="Straight Arrow Connector 13">
              <a:extLst>
                <a:ext uri="{FF2B5EF4-FFF2-40B4-BE49-F238E27FC236}">
                  <a16:creationId xmlns:a16="http://schemas.microsoft.com/office/drawing/2014/main" id="{D5196B1C-AAA4-1FF1-C6D2-7031676E50C5}"/>
                </a:ext>
              </a:extLst>
            </p:cNvPr>
            <p:cNvCxnSpPr/>
            <p:nvPr/>
          </p:nvCxnSpPr>
          <p:spPr>
            <a:xfrm flipH="1">
              <a:off x="1493949" y="4001294"/>
              <a:ext cx="115910" cy="21009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DE21253-DEA3-71D1-82F3-DFEF8C8CE6D3}"/>
                </a:ext>
              </a:extLst>
            </p:cNvPr>
            <p:cNvCxnSpPr>
              <a:cxnSpLocks/>
            </p:cNvCxnSpPr>
            <p:nvPr/>
          </p:nvCxnSpPr>
          <p:spPr>
            <a:xfrm>
              <a:off x="1772352" y="4001294"/>
              <a:ext cx="119077" cy="21009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
        <p:nvSpPr>
          <p:cNvPr id="16" name="TextBox 15">
            <a:extLst>
              <a:ext uri="{FF2B5EF4-FFF2-40B4-BE49-F238E27FC236}">
                <a16:creationId xmlns:a16="http://schemas.microsoft.com/office/drawing/2014/main" id="{A63CE82B-AC45-CC5A-C9CC-600C9D1921EE}"/>
              </a:ext>
            </a:extLst>
          </p:cNvPr>
          <p:cNvSpPr txBox="1"/>
          <p:nvPr/>
        </p:nvSpPr>
        <p:spPr>
          <a:xfrm>
            <a:off x="1068266" y="5382594"/>
            <a:ext cx="4833567" cy="523220"/>
          </a:xfrm>
          <a:prstGeom prst="rect">
            <a:avLst/>
          </a:prstGeom>
          <a:noFill/>
        </p:spPr>
        <p:txBody>
          <a:bodyPr wrap="none" rtlCol="0">
            <a:spAutoFit/>
          </a:bodyPr>
          <a:lstStyle/>
          <a:p>
            <a:r>
              <a:rPr lang="en-US" sz="2800" dirty="0"/>
              <a:t>Hex is just more succinct Base-2</a:t>
            </a:r>
          </a:p>
        </p:txBody>
      </p:sp>
    </p:spTree>
    <p:extLst>
      <p:ext uri="{BB962C8B-B14F-4D97-AF65-F5344CB8AC3E}">
        <p14:creationId xmlns:p14="http://schemas.microsoft.com/office/powerpoint/2010/main" val="23887801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D86F2-4337-19D4-BAD3-1E814C2B7530}"/>
              </a:ext>
            </a:extLst>
          </p:cNvPr>
          <p:cNvSpPr>
            <a:spLocks noGrp="1"/>
          </p:cNvSpPr>
          <p:nvPr>
            <p:ph type="title"/>
          </p:nvPr>
        </p:nvSpPr>
        <p:spPr/>
        <p:txBody>
          <a:bodyPr/>
          <a:lstStyle/>
          <a:p>
            <a:r>
              <a:rPr lang="en-US" dirty="0"/>
              <a:t>Keep it simple for now</a:t>
            </a:r>
          </a:p>
        </p:txBody>
      </p:sp>
      <p:sp>
        <p:nvSpPr>
          <p:cNvPr id="3" name="Content Placeholder 2">
            <a:extLst>
              <a:ext uri="{FF2B5EF4-FFF2-40B4-BE49-F238E27FC236}">
                <a16:creationId xmlns:a16="http://schemas.microsoft.com/office/drawing/2014/main" id="{ED9DD670-3B33-3D4C-4EA5-07E80EBE3FB6}"/>
              </a:ext>
            </a:extLst>
          </p:cNvPr>
          <p:cNvSpPr>
            <a:spLocks noGrp="1"/>
          </p:cNvSpPr>
          <p:nvPr>
            <p:ph idx="1"/>
          </p:nvPr>
        </p:nvSpPr>
        <p:spPr>
          <a:xfrm>
            <a:off x="838200" y="1825625"/>
            <a:ext cx="5257800" cy="1325563"/>
          </a:xfrm>
        </p:spPr>
        <p:txBody>
          <a:bodyPr>
            <a:normAutofit/>
          </a:bodyPr>
          <a:lstStyle/>
          <a:p>
            <a:r>
              <a:rPr lang="en-US" dirty="0"/>
              <a:t>Go through base-10 if it helps</a:t>
            </a:r>
          </a:p>
        </p:txBody>
      </p:sp>
      <p:sp>
        <p:nvSpPr>
          <p:cNvPr id="6" name="TextBox 5">
            <a:extLst>
              <a:ext uri="{FF2B5EF4-FFF2-40B4-BE49-F238E27FC236}">
                <a16:creationId xmlns:a16="http://schemas.microsoft.com/office/drawing/2014/main" id="{B08F91BF-28AC-078C-2F14-3B3D422B07D5}"/>
              </a:ext>
            </a:extLst>
          </p:cNvPr>
          <p:cNvSpPr txBox="1"/>
          <p:nvPr/>
        </p:nvSpPr>
        <p:spPr>
          <a:xfrm>
            <a:off x="1441068" y="3138448"/>
            <a:ext cx="5535490" cy="2308324"/>
          </a:xfrm>
          <a:prstGeom prst="rect">
            <a:avLst/>
          </a:prstGeom>
          <a:noFill/>
        </p:spPr>
        <p:txBody>
          <a:bodyPr wrap="none" rtlCol="0">
            <a:spAutoFit/>
          </a:bodyPr>
          <a:lstStyle/>
          <a:p>
            <a:r>
              <a:rPr lang="en-US" sz="4800" dirty="0"/>
              <a:t>1  0  1  0  =  10</a:t>
            </a:r>
            <a:r>
              <a:rPr lang="en-US" sz="4800" baseline="-25000" dirty="0"/>
              <a:t>10</a:t>
            </a:r>
            <a:r>
              <a:rPr lang="en-US" sz="4800" dirty="0"/>
              <a:t> = A</a:t>
            </a:r>
            <a:r>
              <a:rPr lang="en-US" sz="4800" baseline="-25000" dirty="0"/>
              <a:t>16</a:t>
            </a:r>
          </a:p>
          <a:p>
            <a:r>
              <a:rPr lang="en-US" sz="4800" dirty="0"/>
              <a:t>1  0  0  0  =  8</a:t>
            </a:r>
            <a:r>
              <a:rPr lang="en-US" sz="4800" baseline="-25000" dirty="0"/>
              <a:t>10</a:t>
            </a:r>
            <a:r>
              <a:rPr lang="en-US" sz="4800" dirty="0"/>
              <a:t> = 8</a:t>
            </a:r>
            <a:r>
              <a:rPr lang="en-US" sz="4800" baseline="-25000" dirty="0"/>
              <a:t>16</a:t>
            </a:r>
          </a:p>
          <a:p>
            <a:r>
              <a:rPr lang="en-US" sz="4800" dirty="0"/>
              <a:t>1  1  1  1 =  15</a:t>
            </a:r>
            <a:r>
              <a:rPr lang="en-US" sz="4800" baseline="-25000" dirty="0"/>
              <a:t>10</a:t>
            </a:r>
            <a:r>
              <a:rPr lang="en-US" sz="4800" dirty="0"/>
              <a:t> = F</a:t>
            </a:r>
            <a:r>
              <a:rPr lang="en-US" sz="4800" baseline="-25000" dirty="0"/>
              <a:t>16</a:t>
            </a:r>
          </a:p>
        </p:txBody>
      </p:sp>
      <p:sp>
        <p:nvSpPr>
          <p:cNvPr id="10" name="TextBox 9">
            <a:extLst>
              <a:ext uri="{FF2B5EF4-FFF2-40B4-BE49-F238E27FC236}">
                <a16:creationId xmlns:a16="http://schemas.microsoft.com/office/drawing/2014/main" id="{DB3505C3-2B4F-BF2D-2BA9-6468041053B3}"/>
              </a:ext>
            </a:extLst>
          </p:cNvPr>
          <p:cNvSpPr txBox="1"/>
          <p:nvPr/>
        </p:nvSpPr>
        <p:spPr>
          <a:xfrm>
            <a:off x="1346331" y="2539090"/>
            <a:ext cx="2496196" cy="584775"/>
          </a:xfrm>
          <a:prstGeom prst="rect">
            <a:avLst/>
          </a:prstGeom>
          <a:noFill/>
        </p:spPr>
        <p:txBody>
          <a:bodyPr wrap="none" rtlCol="0">
            <a:spAutoFit/>
          </a:bodyPr>
          <a:lstStyle/>
          <a:p>
            <a:r>
              <a:rPr lang="en-US" sz="3200" dirty="0">
                <a:solidFill>
                  <a:srgbClr val="FF0000"/>
                </a:solidFill>
              </a:rPr>
              <a:t>8s   4s   2s   1s</a:t>
            </a:r>
          </a:p>
        </p:txBody>
      </p:sp>
      <p:graphicFrame>
        <p:nvGraphicFramePr>
          <p:cNvPr id="4" name="Table 3">
            <a:extLst>
              <a:ext uri="{FF2B5EF4-FFF2-40B4-BE49-F238E27FC236}">
                <a16:creationId xmlns:a16="http://schemas.microsoft.com/office/drawing/2014/main" id="{E3188D6A-1601-6C3A-FC26-3D43934FCE98}"/>
              </a:ext>
            </a:extLst>
          </p:cNvPr>
          <p:cNvGraphicFramePr>
            <a:graphicFrameLocks noGrp="1"/>
          </p:cNvGraphicFramePr>
          <p:nvPr>
            <p:extLst>
              <p:ext uri="{D42A27DB-BD31-4B8C-83A1-F6EECF244321}">
                <p14:modId xmlns:p14="http://schemas.microsoft.com/office/powerpoint/2010/main" val="3426207561"/>
              </p:ext>
            </p:extLst>
          </p:nvPr>
        </p:nvGraphicFramePr>
        <p:xfrm>
          <a:off x="7972023" y="253958"/>
          <a:ext cx="3657600" cy="5923000"/>
        </p:xfrm>
        <a:graphic>
          <a:graphicData uri="http://schemas.openxmlformats.org/drawingml/2006/table">
            <a:tbl>
              <a:tblPr firstRow="1" bandRow="1">
                <a:tableStyleId>{5C22544A-7EE6-4342-B048-85BDC9FD1C3A}</a:tableStyleId>
              </a:tblPr>
              <a:tblGrid>
                <a:gridCol w="1344136">
                  <a:extLst>
                    <a:ext uri="{9D8B030D-6E8A-4147-A177-3AD203B41FA5}">
                      <a16:colId xmlns:a16="http://schemas.microsoft.com/office/drawing/2014/main" val="4055137666"/>
                    </a:ext>
                  </a:extLst>
                </a:gridCol>
                <a:gridCol w="1124421">
                  <a:extLst>
                    <a:ext uri="{9D8B030D-6E8A-4147-A177-3AD203B41FA5}">
                      <a16:colId xmlns:a16="http://schemas.microsoft.com/office/drawing/2014/main" val="4140446323"/>
                    </a:ext>
                  </a:extLst>
                </a:gridCol>
                <a:gridCol w="1189043">
                  <a:extLst>
                    <a:ext uri="{9D8B030D-6E8A-4147-A177-3AD203B41FA5}">
                      <a16:colId xmlns:a16="http://schemas.microsoft.com/office/drawing/2014/main" val="1881360238"/>
                    </a:ext>
                  </a:extLst>
                </a:gridCol>
              </a:tblGrid>
              <a:tr h="345032">
                <a:tc>
                  <a:txBody>
                    <a:bodyPr/>
                    <a:lstStyle/>
                    <a:p>
                      <a:pPr algn="ctr"/>
                      <a:r>
                        <a:rPr lang="en-US" sz="1600" dirty="0"/>
                        <a:t>Base-10</a:t>
                      </a:r>
                    </a:p>
                  </a:txBody>
                  <a:tcPr marL="91763" marR="91763" marT="45882" marB="45882"/>
                </a:tc>
                <a:tc>
                  <a:txBody>
                    <a:bodyPr/>
                    <a:lstStyle/>
                    <a:p>
                      <a:pPr algn="ctr"/>
                      <a:r>
                        <a:rPr lang="en-US" sz="1600" dirty="0"/>
                        <a:t>Base-2</a:t>
                      </a:r>
                    </a:p>
                  </a:txBody>
                  <a:tcPr marL="91763" marR="91763" marT="45882" marB="45882"/>
                </a:tc>
                <a:tc>
                  <a:txBody>
                    <a:bodyPr/>
                    <a:lstStyle/>
                    <a:p>
                      <a:pPr algn="ctr"/>
                      <a:r>
                        <a:rPr lang="en-US" sz="1600" dirty="0"/>
                        <a:t>Base-16</a:t>
                      </a:r>
                    </a:p>
                  </a:txBody>
                  <a:tcPr marL="91763" marR="91763" marT="45882" marB="45882"/>
                </a:tc>
                <a:extLst>
                  <a:ext uri="{0D108BD9-81ED-4DB2-BD59-A6C34878D82A}">
                    <a16:rowId xmlns:a16="http://schemas.microsoft.com/office/drawing/2014/main" val="103214958"/>
                  </a:ext>
                </a:extLst>
              </a:tr>
              <a:tr h="345032">
                <a:tc>
                  <a:txBody>
                    <a:bodyPr/>
                    <a:lstStyle/>
                    <a:p>
                      <a:pPr algn="ctr"/>
                      <a:r>
                        <a:rPr lang="en-US" sz="1600" dirty="0"/>
                        <a:t>0</a:t>
                      </a:r>
                    </a:p>
                  </a:txBody>
                  <a:tcPr marL="91763" marR="91763" marT="45882" marB="45882"/>
                </a:tc>
                <a:tc>
                  <a:txBody>
                    <a:bodyPr/>
                    <a:lstStyle/>
                    <a:p>
                      <a:pPr algn="r"/>
                      <a:r>
                        <a:rPr lang="en-US" sz="1600" dirty="0"/>
                        <a:t>0</a:t>
                      </a:r>
                    </a:p>
                  </a:txBody>
                  <a:tcPr marL="91763" marR="91763" marT="45882" marB="45882"/>
                </a:tc>
                <a:tc>
                  <a:txBody>
                    <a:bodyPr/>
                    <a:lstStyle/>
                    <a:p>
                      <a:pPr algn="r"/>
                      <a:r>
                        <a:rPr lang="en-US" sz="1600" dirty="0"/>
                        <a:t>0</a:t>
                      </a:r>
                    </a:p>
                  </a:txBody>
                  <a:tcPr marL="91763" marR="91763" marT="45882" marB="45882"/>
                </a:tc>
                <a:extLst>
                  <a:ext uri="{0D108BD9-81ED-4DB2-BD59-A6C34878D82A}">
                    <a16:rowId xmlns:a16="http://schemas.microsoft.com/office/drawing/2014/main" val="108602342"/>
                  </a:ext>
                </a:extLst>
              </a:tr>
              <a:tr h="345032">
                <a:tc>
                  <a:txBody>
                    <a:bodyPr/>
                    <a:lstStyle/>
                    <a:p>
                      <a:pPr algn="ctr"/>
                      <a:r>
                        <a:rPr lang="en-US" sz="1600" dirty="0"/>
                        <a:t>1</a:t>
                      </a:r>
                    </a:p>
                  </a:txBody>
                  <a:tcPr marL="91763" marR="91763" marT="45882" marB="45882"/>
                </a:tc>
                <a:tc>
                  <a:txBody>
                    <a:bodyPr/>
                    <a:lstStyle/>
                    <a:p>
                      <a:pPr algn="r"/>
                      <a:r>
                        <a:rPr lang="en-US" sz="1600" dirty="0"/>
                        <a:t>1</a:t>
                      </a:r>
                    </a:p>
                  </a:txBody>
                  <a:tcPr marL="91763" marR="91763" marT="45882" marB="45882"/>
                </a:tc>
                <a:tc>
                  <a:txBody>
                    <a:bodyPr/>
                    <a:lstStyle/>
                    <a:p>
                      <a:pPr algn="r"/>
                      <a:r>
                        <a:rPr lang="en-US" sz="1600" dirty="0"/>
                        <a:t>1</a:t>
                      </a:r>
                    </a:p>
                  </a:txBody>
                  <a:tcPr marL="91763" marR="91763" marT="45882" marB="45882"/>
                </a:tc>
                <a:extLst>
                  <a:ext uri="{0D108BD9-81ED-4DB2-BD59-A6C34878D82A}">
                    <a16:rowId xmlns:a16="http://schemas.microsoft.com/office/drawing/2014/main" val="1368952813"/>
                  </a:ext>
                </a:extLst>
              </a:tr>
              <a:tr h="345032">
                <a:tc>
                  <a:txBody>
                    <a:bodyPr/>
                    <a:lstStyle/>
                    <a:p>
                      <a:pPr algn="ctr"/>
                      <a:r>
                        <a:rPr lang="en-US" sz="1600" dirty="0"/>
                        <a:t>2</a:t>
                      </a:r>
                    </a:p>
                  </a:txBody>
                  <a:tcPr marL="91763" marR="91763" marT="45882" marB="45882"/>
                </a:tc>
                <a:tc>
                  <a:txBody>
                    <a:bodyPr/>
                    <a:lstStyle/>
                    <a:p>
                      <a:pPr algn="r"/>
                      <a:r>
                        <a:rPr lang="en-US" sz="1600" dirty="0"/>
                        <a:t>10</a:t>
                      </a:r>
                    </a:p>
                  </a:txBody>
                  <a:tcPr marL="91763" marR="91763" marT="45882" marB="45882"/>
                </a:tc>
                <a:tc>
                  <a:txBody>
                    <a:bodyPr/>
                    <a:lstStyle/>
                    <a:p>
                      <a:pPr algn="r"/>
                      <a:r>
                        <a:rPr lang="en-US" sz="1600" dirty="0"/>
                        <a:t>2</a:t>
                      </a:r>
                    </a:p>
                  </a:txBody>
                  <a:tcPr marL="91763" marR="91763" marT="45882" marB="45882"/>
                </a:tc>
                <a:extLst>
                  <a:ext uri="{0D108BD9-81ED-4DB2-BD59-A6C34878D82A}">
                    <a16:rowId xmlns:a16="http://schemas.microsoft.com/office/drawing/2014/main" val="3575090032"/>
                  </a:ext>
                </a:extLst>
              </a:tr>
              <a:tr h="345032">
                <a:tc>
                  <a:txBody>
                    <a:bodyPr/>
                    <a:lstStyle/>
                    <a:p>
                      <a:pPr algn="ctr"/>
                      <a:r>
                        <a:rPr lang="en-US" sz="1600" dirty="0"/>
                        <a:t>3</a:t>
                      </a:r>
                    </a:p>
                  </a:txBody>
                  <a:tcPr marL="91763" marR="91763" marT="45882" marB="45882"/>
                </a:tc>
                <a:tc>
                  <a:txBody>
                    <a:bodyPr/>
                    <a:lstStyle/>
                    <a:p>
                      <a:pPr algn="r"/>
                      <a:r>
                        <a:rPr lang="en-US" sz="1600" dirty="0"/>
                        <a:t>11</a:t>
                      </a:r>
                    </a:p>
                  </a:txBody>
                  <a:tcPr marL="91763" marR="91763" marT="45882" marB="45882"/>
                </a:tc>
                <a:tc>
                  <a:txBody>
                    <a:bodyPr/>
                    <a:lstStyle/>
                    <a:p>
                      <a:pPr algn="r"/>
                      <a:r>
                        <a:rPr lang="en-US" sz="1600" dirty="0"/>
                        <a:t>3</a:t>
                      </a:r>
                    </a:p>
                  </a:txBody>
                  <a:tcPr marL="91763" marR="91763" marT="45882" marB="45882"/>
                </a:tc>
                <a:extLst>
                  <a:ext uri="{0D108BD9-81ED-4DB2-BD59-A6C34878D82A}">
                    <a16:rowId xmlns:a16="http://schemas.microsoft.com/office/drawing/2014/main" val="1964645491"/>
                  </a:ext>
                </a:extLst>
              </a:tr>
              <a:tr h="345032">
                <a:tc>
                  <a:txBody>
                    <a:bodyPr/>
                    <a:lstStyle/>
                    <a:p>
                      <a:pPr algn="ctr"/>
                      <a:r>
                        <a:rPr lang="en-US" sz="1600" dirty="0"/>
                        <a:t>4</a:t>
                      </a:r>
                    </a:p>
                  </a:txBody>
                  <a:tcPr marL="91763" marR="91763" marT="45882" marB="45882"/>
                </a:tc>
                <a:tc>
                  <a:txBody>
                    <a:bodyPr/>
                    <a:lstStyle/>
                    <a:p>
                      <a:pPr algn="r"/>
                      <a:r>
                        <a:rPr lang="en-US" sz="1600" dirty="0"/>
                        <a:t>100</a:t>
                      </a:r>
                    </a:p>
                  </a:txBody>
                  <a:tcPr marL="91763" marR="91763" marT="45882" marB="45882"/>
                </a:tc>
                <a:tc>
                  <a:txBody>
                    <a:bodyPr/>
                    <a:lstStyle/>
                    <a:p>
                      <a:pPr algn="r"/>
                      <a:r>
                        <a:rPr lang="en-US" sz="1600" dirty="0"/>
                        <a:t>4</a:t>
                      </a:r>
                    </a:p>
                  </a:txBody>
                  <a:tcPr marL="91763" marR="91763" marT="45882" marB="45882"/>
                </a:tc>
                <a:extLst>
                  <a:ext uri="{0D108BD9-81ED-4DB2-BD59-A6C34878D82A}">
                    <a16:rowId xmlns:a16="http://schemas.microsoft.com/office/drawing/2014/main" val="666217044"/>
                  </a:ext>
                </a:extLst>
              </a:tr>
              <a:tr h="345032">
                <a:tc>
                  <a:txBody>
                    <a:bodyPr/>
                    <a:lstStyle/>
                    <a:p>
                      <a:pPr algn="ctr"/>
                      <a:r>
                        <a:rPr lang="en-US" sz="1600" dirty="0"/>
                        <a:t>5</a:t>
                      </a:r>
                    </a:p>
                  </a:txBody>
                  <a:tcPr marL="91763" marR="91763" marT="45882" marB="45882"/>
                </a:tc>
                <a:tc>
                  <a:txBody>
                    <a:bodyPr/>
                    <a:lstStyle/>
                    <a:p>
                      <a:pPr algn="r"/>
                      <a:r>
                        <a:rPr lang="en-US" sz="1600" dirty="0"/>
                        <a:t>101</a:t>
                      </a:r>
                    </a:p>
                  </a:txBody>
                  <a:tcPr marL="91763" marR="91763" marT="45882" marB="45882"/>
                </a:tc>
                <a:tc>
                  <a:txBody>
                    <a:bodyPr/>
                    <a:lstStyle/>
                    <a:p>
                      <a:pPr algn="r"/>
                      <a:r>
                        <a:rPr lang="en-US" sz="1600" dirty="0"/>
                        <a:t>5</a:t>
                      </a:r>
                    </a:p>
                  </a:txBody>
                  <a:tcPr marL="91763" marR="91763" marT="45882" marB="45882"/>
                </a:tc>
                <a:extLst>
                  <a:ext uri="{0D108BD9-81ED-4DB2-BD59-A6C34878D82A}">
                    <a16:rowId xmlns:a16="http://schemas.microsoft.com/office/drawing/2014/main" val="3449256025"/>
                  </a:ext>
                </a:extLst>
              </a:tr>
              <a:tr h="345032">
                <a:tc>
                  <a:txBody>
                    <a:bodyPr/>
                    <a:lstStyle/>
                    <a:p>
                      <a:pPr algn="ctr"/>
                      <a:r>
                        <a:rPr lang="en-US" sz="1600" dirty="0"/>
                        <a:t>6</a:t>
                      </a:r>
                    </a:p>
                  </a:txBody>
                  <a:tcPr marL="91763" marR="91763" marT="45882" marB="45882"/>
                </a:tc>
                <a:tc>
                  <a:txBody>
                    <a:bodyPr/>
                    <a:lstStyle/>
                    <a:p>
                      <a:pPr algn="r"/>
                      <a:r>
                        <a:rPr lang="en-US" sz="1600" dirty="0"/>
                        <a:t>110</a:t>
                      </a:r>
                    </a:p>
                  </a:txBody>
                  <a:tcPr marL="91763" marR="91763" marT="45882" marB="45882"/>
                </a:tc>
                <a:tc>
                  <a:txBody>
                    <a:bodyPr/>
                    <a:lstStyle/>
                    <a:p>
                      <a:pPr algn="r"/>
                      <a:r>
                        <a:rPr lang="en-US" sz="1600" dirty="0"/>
                        <a:t>6</a:t>
                      </a:r>
                    </a:p>
                  </a:txBody>
                  <a:tcPr marL="91763" marR="91763" marT="45882" marB="45882"/>
                </a:tc>
                <a:extLst>
                  <a:ext uri="{0D108BD9-81ED-4DB2-BD59-A6C34878D82A}">
                    <a16:rowId xmlns:a16="http://schemas.microsoft.com/office/drawing/2014/main" val="3065913957"/>
                  </a:ext>
                </a:extLst>
              </a:tr>
              <a:tr h="345032">
                <a:tc>
                  <a:txBody>
                    <a:bodyPr/>
                    <a:lstStyle/>
                    <a:p>
                      <a:pPr algn="ctr"/>
                      <a:r>
                        <a:rPr lang="en-US" sz="1600" dirty="0"/>
                        <a:t>7</a:t>
                      </a:r>
                    </a:p>
                  </a:txBody>
                  <a:tcPr marL="91763" marR="91763" marT="45882" marB="45882"/>
                </a:tc>
                <a:tc>
                  <a:txBody>
                    <a:bodyPr/>
                    <a:lstStyle/>
                    <a:p>
                      <a:pPr algn="r"/>
                      <a:r>
                        <a:rPr lang="en-US" sz="1600" dirty="0"/>
                        <a:t>111</a:t>
                      </a:r>
                    </a:p>
                  </a:txBody>
                  <a:tcPr marL="91763" marR="91763" marT="45882" marB="45882"/>
                </a:tc>
                <a:tc>
                  <a:txBody>
                    <a:bodyPr/>
                    <a:lstStyle/>
                    <a:p>
                      <a:pPr algn="r"/>
                      <a:r>
                        <a:rPr lang="en-US" sz="1600" dirty="0"/>
                        <a:t>7</a:t>
                      </a:r>
                    </a:p>
                  </a:txBody>
                  <a:tcPr marL="91763" marR="91763" marT="45882" marB="45882"/>
                </a:tc>
                <a:extLst>
                  <a:ext uri="{0D108BD9-81ED-4DB2-BD59-A6C34878D82A}">
                    <a16:rowId xmlns:a16="http://schemas.microsoft.com/office/drawing/2014/main" val="1505655220"/>
                  </a:ext>
                </a:extLst>
              </a:tr>
              <a:tr h="345032">
                <a:tc>
                  <a:txBody>
                    <a:bodyPr/>
                    <a:lstStyle/>
                    <a:p>
                      <a:pPr algn="ctr"/>
                      <a:r>
                        <a:rPr lang="en-US" sz="1600" dirty="0"/>
                        <a:t>8</a:t>
                      </a:r>
                    </a:p>
                  </a:txBody>
                  <a:tcPr marL="91763" marR="91763" marT="45882" marB="45882"/>
                </a:tc>
                <a:tc>
                  <a:txBody>
                    <a:bodyPr/>
                    <a:lstStyle/>
                    <a:p>
                      <a:pPr algn="r"/>
                      <a:r>
                        <a:rPr lang="en-US" sz="1600" dirty="0"/>
                        <a:t>1000</a:t>
                      </a:r>
                    </a:p>
                  </a:txBody>
                  <a:tcPr marL="91763" marR="91763" marT="45882" marB="45882"/>
                </a:tc>
                <a:tc>
                  <a:txBody>
                    <a:bodyPr/>
                    <a:lstStyle/>
                    <a:p>
                      <a:pPr algn="r"/>
                      <a:r>
                        <a:rPr lang="en-US" sz="1600" dirty="0"/>
                        <a:t>8</a:t>
                      </a:r>
                    </a:p>
                  </a:txBody>
                  <a:tcPr marL="91763" marR="91763" marT="45882" marB="45882"/>
                </a:tc>
                <a:extLst>
                  <a:ext uri="{0D108BD9-81ED-4DB2-BD59-A6C34878D82A}">
                    <a16:rowId xmlns:a16="http://schemas.microsoft.com/office/drawing/2014/main" val="823583745"/>
                  </a:ext>
                </a:extLst>
              </a:tr>
              <a:tr h="345032">
                <a:tc>
                  <a:txBody>
                    <a:bodyPr/>
                    <a:lstStyle/>
                    <a:p>
                      <a:pPr algn="ctr"/>
                      <a:r>
                        <a:rPr lang="en-US" sz="1600" dirty="0"/>
                        <a:t>9</a:t>
                      </a:r>
                    </a:p>
                  </a:txBody>
                  <a:tcPr marL="91763" marR="91763" marT="45882" marB="45882"/>
                </a:tc>
                <a:tc>
                  <a:txBody>
                    <a:bodyPr/>
                    <a:lstStyle/>
                    <a:p>
                      <a:pPr algn="r"/>
                      <a:r>
                        <a:rPr lang="en-US" sz="1600" dirty="0"/>
                        <a:t>1001</a:t>
                      </a:r>
                    </a:p>
                  </a:txBody>
                  <a:tcPr marL="91763" marR="91763" marT="45882" marB="45882"/>
                </a:tc>
                <a:tc>
                  <a:txBody>
                    <a:bodyPr/>
                    <a:lstStyle/>
                    <a:p>
                      <a:pPr algn="r"/>
                      <a:r>
                        <a:rPr lang="en-US" sz="1600" b="0" dirty="0"/>
                        <a:t>9</a:t>
                      </a:r>
                    </a:p>
                  </a:txBody>
                  <a:tcPr marL="91763" marR="91763" marT="45882" marB="45882"/>
                </a:tc>
                <a:extLst>
                  <a:ext uri="{0D108BD9-81ED-4DB2-BD59-A6C34878D82A}">
                    <a16:rowId xmlns:a16="http://schemas.microsoft.com/office/drawing/2014/main" val="170267418"/>
                  </a:ext>
                </a:extLst>
              </a:tr>
              <a:tr h="345032">
                <a:tc>
                  <a:txBody>
                    <a:bodyPr/>
                    <a:lstStyle/>
                    <a:p>
                      <a:pPr algn="ctr"/>
                      <a:r>
                        <a:rPr lang="en-US" sz="1600" dirty="0"/>
                        <a:t>10</a:t>
                      </a:r>
                    </a:p>
                  </a:txBody>
                  <a:tcPr marL="91763" marR="91763" marT="45882" marB="45882"/>
                </a:tc>
                <a:tc>
                  <a:txBody>
                    <a:bodyPr/>
                    <a:lstStyle/>
                    <a:p>
                      <a:pPr algn="r"/>
                      <a:r>
                        <a:rPr lang="en-US" sz="1600" dirty="0"/>
                        <a:t>1010</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0" dirty="0"/>
                        <a:t>A</a:t>
                      </a:r>
                    </a:p>
                  </a:txBody>
                  <a:tcPr marL="91763" marR="91763" marT="45882" marB="45882"/>
                </a:tc>
                <a:extLst>
                  <a:ext uri="{0D108BD9-81ED-4DB2-BD59-A6C34878D82A}">
                    <a16:rowId xmlns:a16="http://schemas.microsoft.com/office/drawing/2014/main" val="2645467503"/>
                  </a:ext>
                </a:extLst>
              </a:tr>
              <a:tr h="373760">
                <a:tc>
                  <a:txBody>
                    <a:bodyPr/>
                    <a:lstStyle/>
                    <a:p>
                      <a:pPr algn="ctr"/>
                      <a:r>
                        <a:rPr lang="en-US" sz="1600" dirty="0"/>
                        <a:t>11</a:t>
                      </a:r>
                    </a:p>
                  </a:txBody>
                  <a:tcPr marL="91763" marR="91763" marT="45882" marB="45882"/>
                </a:tc>
                <a:tc>
                  <a:txBody>
                    <a:bodyPr/>
                    <a:lstStyle/>
                    <a:p>
                      <a:pPr algn="r"/>
                      <a:r>
                        <a:rPr lang="en-US" sz="1600" dirty="0"/>
                        <a:t>1011</a:t>
                      </a:r>
                    </a:p>
                  </a:txBody>
                  <a:tcPr marL="91763" marR="91763" marT="45882" marB="45882"/>
                </a:tc>
                <a:tc>
                  <a:txBody>
                    <a:bodyPr/>
                    <a:lstStyle/>
                    <a:p>
                      <a:pPr algn="r"/>
                      <a:r>
                        <a:rPr lang="en-US" sz="1600" b="0" dirty="0"/>
                        <a:t> B</a:t>
                      </a:r>
                    </a:p>
                  </a:txBody>
                  <a:tcPr marL="91763" marR="91763" marT="45882" marB="45882"/>
                </a:tc>
                <a:extLst>
                  <a:ext uri="{0D108BD9-81ED-4DB2-BD59-A6C34878D82A}">
                    <a16:rowId xmlns:a16="http://schemas.microsoft.com/office/drawing/2014/main" val="2538605350"/>
                  </a:ext>
                </a:extLst>
              </a:tr>
              <a:tr h="373760">
                <a:tc>
                  <a:txBody>
                    <a:bodyPr/>
                    <a:lstStyle/>
                    <a:p>
                      <a:pPr algn="ctr"/>
                      <a:r>
                        <a:rPr lang="en-US" sz="1600" dirty="0"/>
                        <a:t>12</a:t>
                      </a:r>
                    </a:p>
                  </a:txBody>
                  <a:tcPr marL="91763" marR="91763" marT="45882" marB="45882"/>
                </a:tc>
                <a:tc>
                  <a:txBody>
                    <a:bodyPr/>
                    <a:lstStyle/>
                    <a:p>
                      <a:pPr algn="r"/>
                      <a:r>
                        <a:rPr lang="en-US" sz="1600" dirty="0"/>
                        <a:t>1100</a:t>
                      </a:r>
                    </a:p>
                  </a:txBody>
                  <a:tcPr marL="91763" marR="91763" marT="45882" marB="45882"/>
                </a:tc>
                <a:tc>
                  <a:txBody>
                    <a:bodyPr/>
                    <a:lstStyle/>
                    <a:p>
                      <a:pPr algn="r"/>
                      <a:r>
                        <a:rPr lang="en-US" sz="1600" b="0" dirty="0"/>
                        <a:t>C</a:t>
                      </a:r>
                    </a:p>
                  </a:txBody>
                  <a:tcPr marL="91763" marR="91763" marT="45882" marB="45882"/>
                </a:tc>
                <a:extLst>
                  <a:ext uri="{0D108BD9-81ED-4DB2-BD59-A6C34878D82A}">
                    <a16:rowId xmlns:a16="http://schemas.microsoft.com/office/drawing/2014/main" val="2922068968"/>
                  </a:ext>
                </a:extLst>
              </a:tr>
              <a:tr h="345032">
                <a:tc>
                  <a:txBody>
                    <a:bodyPr/>
                    <a:lstStyle/>
                    <a:p>
                      <a:pPr algn="ctr"/>
                      <a:r>
                        <a:rPr lang="en-US" sz="1600" dirty="0"/>
                        <a:t>13</a:t>
                      </a:r>
                    </a:p>
                  </a:txBody>
                  <a:tcPr marL="91763" marR="91763" marT="45882" marB="45882"/>
                </a:tc>
                <a:tc>
                  <a:txBody>
                    <a:bodyPr/>
                    <a:lstStyle/>
                    <a:p>
                      <a:pPr algn="r"/>
                      <a:r>
                        <a:rPr lang="en-US" sz="1600" dirty="0"/>
                        <a:t>1101</a:t>
                      </a:r>
                    </a:p>
                  </a:txBody>
                  <a:tcPr marL="91763" marR="91763" marT="45882" marB="45882"/>
                </a:tc>
                <a:tc>
                  <a:txBody>
                    <a:bodyPr/>
                    <a:lstStyle/>
                    <a:p>
                      <a:pPr algn="r"/>
                      <a:r>
                        <a:rPr lang="en-US" sz="1600" b="0" dirty="0"/>
                        <a:t>D</a:t>
                      </a:r>
                    </a:p>
                  </a:txBody>
                  <a:tcPr marL="91763" marR="91763" marT="45882" marB="45882"/>
                </a:tc>
                <a:extLst>
                  <a:ext uri="{0D108BD9-81ED-4DB2-BD59-A6C34878D82A}">
                    <a16:rowId xmlns:a16="http://schemas.microsoft.com/office/drawing/2014/main" val="1124516158"/>
                  </a:ext>
                </a:extLst>
              </a:tr>
              <a:tr h="345032">
                <a:tc>
                  <a:txBody>
                    <a:bodyPr/>
                    <a:lstStyle/>
                    <a:p>
                      <a:pPr algn="ctr"/>
                      <a:r>
                        <a:rPr lang="en-US" sz="1600" dirty="0"/>
                        <a:t>14</a:t>
                      </a:r>
                    </a:p>
                  </a:txBody>
                  <a:tcPr marL="91763" marR="91763" marT="45882" marB="45882"/>
                </a:tc>
                <a:tc>
                  <a:txBody>
                    <a:bodyPr/>
                    <a:lstStyle/>
                    <a:p>
                      <a:pPr algn="r"/>
                      <a:r>
                        <a:rPr lang="en-US" sz="1600" dirty="0"/>
                        <a:t>1110</a:t>
                      </a:r>
                    </a:p>
                  </a:txBody>
                  <a:tcPr marL="91763" marR="91763" marT="45882" marB="45882"/>
                </a:tc>
                <a:tc>
                  <a:txBody>
                    <a:bodyPr/>
                    <a:lstStyle/>
                    <a:p>
                      <a:pPr algn="r"/>
                      <a:r>
                        <a:rPr lang="en-US" sz="1600" b="0" dirty="0"/>
                        <a:t>E</a:t>
                      </a:r>
                    </a:p>
                  </a:txBody>
                  <a:tcPr marL="91763" marR="91763" marT="45882" marB="45882"/>
                </a:tc>
                <a:extLst>
                  <a:ext uri="{0D108BD9-81ED-4DB2-BD59-A6C34878D82A}">
                    <a16:rowId xmlns:a16="http://schemas.microsoft.com/office/drawing/2014/main" val="1549681625"/>
                  </a:ext>
                </a:extLst>
              </a:tr>
              <a:tr h="345032">
                <a:tc>
                  <a:txBody>
                    <a:bodyPr/>
                    <a:lstStyle/>
                    <a:p>
                      <a:pPr algn="ctr"/>
                      <a:r>
                        <a:rPr lang="en-US" sz="1600" dirty="0"/>
                        <a:t>15</a:t>
                      </a:r>
                    </a:p>
                  </a:txBody>
                  <a:tcPr marL="91763" marR="91763" marT="45882" marB="45882"/>
                </a:tc>
                <a:tc>
                  <a:txBody>
                    <a:bodyPr/>
                    <a:lstStyle/>
                    <a:p>
                      <a:pPr algn="r"/>
                      <a:r>
                        <a:rPr lang="en-US" sz="1600" dirty="0"/>
                        <a:t>1111</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0" dirty="0"/>
                        <a:t>F</a:t>
                      </a:r>
                    </a:p>
                  </a:txBody>
                  <a:tcPr marL="91763" marR="91763" marT="45882" marB="45882"/>
                </a:tc>
                <a:extLst>
                  <a:ext uri="{0D108BD9-81ED-4DB2-BD59-A6C34878D82A}">
                    <a16:rowId xmlns:a16="http://schemas.microsoft.com/office/drawing/2014/main" val="2661776271"/>
                  </a:ext>
                </a:extLst>
              </a:tr>
            </a:tbl>
          </a:graphicData>
        </a:graphic>
      </p:graphicFrame>
    </p:spTree>
    <p:extLst>
      <p:ext uri="{BB962C8B-B14F-4D97-AF65-F5344CB8AC3E}">
        <p14:creationId xmlns:p14="http://schemas.microsoft.com/office/powerpoint/2010/main" val="4178924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BAD71-107E-4D19-DC4A-32545472070B}"/>
              </a:ext>
            </a:extLst>
          </p:cNvPr>
          <p:cNvSpPr>
            <a:spLocks noGrp="1"/>
          </p:cNvSpPr>
          <p:nvPr>
            <p:ph type="title"/>
          </p:nvPr>
        </p:nvSpPr>
        <p:spPr/>
        <p:txBody>
          <a:bodyPr/>
          <a:lstStyle/>
          <a:p>
            <a:r>
              <a:rPr lang="en-US" dirty="0"/>
              <a:t>Chuck's not-so-quick Guide to Base-16</a:t>
            </a:r>
          </a:p>
        </p:txBody>
      </p:sp>
      <p:sp>
        <p:nvSpPr>
          <p:cNvPr id="3" name="Content Placeholder 2">
            <a:extLst>
              <a:ext uri="{FF2B5EF4-FFF2-40B4-BE49-F238E27FC236}">
                <a16:creationId xmlns:a16="http://schemas.microsoft.com/office/drawing/2014/main" id="{89CA9FF9-2AF9-4B3F-8183-201CB58C8EDB}"/>
              </a:ext>
            </a:extLst>
          </p:cNvPr>
          <p:cNvSpPr>
            <a:spLocks noGrp="1"/>
          </p:cNvSpPr>
          <p:nvPr>
            <p:ph idx="1"/>
          </p:nvPr>
        </p:nvSpPr>
        <p:spPr/>
        <p:txBody>
          <a:bodyPr>
            <a:normAutofit lnSpcReduction="10000"/>
          </a:bodyPr>
          <a:lstStyle/>
          <a:p>
            <a:r>
              <a:rPr lang="en-US" dirty="0"/>
              <a:t>F</a:t>
            </a:r>
            <a:r>
              <a:rPr lang="en-US" baseline="-25000" dirty="0"/>
              <a:t>16</a:t>
            </a:r>
            <a:r>
              <a:rPr lang="en-US" dirty="0"/>
              <a:t> = 15</a:t>
            </a:r>
            <a:r>
              <a:rPr lang="en-US" baseline="-25000" dirty="0"/>
              <a:t>10</a:t>
            </a:r>
            <a:r>
              <a:rPr lang="en-US" dirty="0"/>
              <a:t> = 1111</a:t>
            </a:r>
            <a:r>
              <a:rPr lang="en-US" baseline="-25000" dirty="0"/>
              <a:t>2</a:t>
            </a:r>
            <a:r>
              <a:rPr lang="en-US" dirty="0"/>
              <a:t>  (Easy one less than 16)</a:t>
            </a:r>
          </a:p>
          <a:p>
            <a:r>
              <a:rPr lang="en-US" dirty="0"/>
              <a:t>E</a:t>
            </a:r>
            <a:r>
              <a:rPr lang="en-US" baseline="-25000" dirty="0"/>
              <a:t>16</a:t>
            </a:r>
            <a:r>
              <a:rPr lang="en-US" dirty="0"/>
              <a:t> = 14</a:t>
            </a:r>
            <a:r>
              <a:rPr lang="en-US" baseline="-25000" dirty="0"/>
              <a:t>10</a:t>
            </a:r>
            <a:r>
              <a:rPr lang="en-US" dirty="0"/>
              <a:t> = 1110</a:t>
            </a:r>
            <a:r>
              <a:rPr lang="en-US" baseline="-25000" dirty="0"/>
              <a:t>2</a:t>
            </a:r>
            <a:r>
              <a:rPr lang="en-US" dirty="0"/>
              <a:t>  (one less than 15)</a:t>
            </a:r>
          </a:p>
          <a:p>
            <a:r>
              <a:rPr lang="en-US" dirty="0"/>
              <a:t>A</a:t>
            </a:r>
            <a:r>
              <a:rPr lang="en-US" baseline="-25000" dirty="0"/>
              <a:t>16</a:t>
            </a:r>
            <a:r>
              <a:rPr lang="en-US" dirty="0"/>
              <a:t> = 10</a:t>
            </a:r>
            <a:r>
              <a:rPr lang="en-US" baseline="-25000" dirty="0"/>
              <a:t>10</a:t>
            </a:r>
            <a:r>
              <a:rPr lang="en-US" dirty="0"/>
              <a:t> = 1010</a:t>
            </a:r>
            <a:r>
              <a:rPr lang="en-US" baseline="-25000" dirty="0"/>
              <a:t>2</a:t>
            </a:r>
            <a:r>
              <a:rPr lang="en-US" dirty="0"/>
              <a:t>  (</a:t>
            </a:r>
            <a:r>
              <a:rPr lang="en-US" dirty="0">
                <a:solidFill>
                  <a:srgbClr val="0070C0"/>
                </a:solidFill>
              </a:rPr>
              <a:t>8</a:t>
            </a:r>
            <a:r>
              <a:rPr lang="en-US" dirty="0"/>
              <a:t>+2)</a:t>
            </a:r>
          </a:p>
          <a:p>
            <a:r>
              <a:rPr lang="en-US" dirty="0"/>
              <a:t>B</a:t>
            </a:r>
            <a:r>
              <a:rPr lang="en-US" baseline="-25000" dirty="0"/>
              <a:t>16</a:t>
            </a:r>
            <a:r>
              <a:rPr lang="en-US" dirty="0"/>
              <a:t> = 11</a:t>
            </a:r>
            <a:r>
              <a:rPr lang="en-US" baseline="-25000" dirty="0"/>
              <a:t>10</a:t>
            </a:r>
            <a:r>
              <a:rPr lang="en-US" dirty="0"/>
              <a:t> = 1010</a:t>
            </a:r>
            <a:r>
              <a:rPr lang="en-US" baseline="-25000" dirty="0"/>
              <a:t>2</a:t>
            </a:r>
            <a:r>
              <a:rPr lang="en-US" dirty="0"/>
              <a:t>  (</a:t>
            </a:r>
            <a:r>
              <a:rPr lang="en-US" dirty="0">
                <a:solidFill>
                  <a:srgbClr val="0070C0"/>
                </a:solidFill>
              </a:rPr>
              <a:t>8</a:t>
            </a:r>
            <a:r>
              <a:rPr lang="en-US" dirty="0"/>
              <a:t>+2+1)</a:t>
            </a:r>
          </a:p>
          <a:p>
            <a:r>
              <a:rPr lang="en-US" dirty="0"/>
              <a:t>C</a:t>
            </a:r>
            <a:r>
              <a:rPr lang="en-US" baseline="-25000" dirty="0"/>
              <a:t>16</a:t>
            </a:r>
            <a:r>
              <a:rPr lang="en-US" dirty="0"/>
              <a:t> = 😕 🧠 </a:t>
            </a:r>
            <a:r>
              <a:rPr lang="en-US" sz="2800" dirty="0"/>
              <a:t>🤟 = </a:t>
            </a:r>
            <a:r>
              <a:rPr lang="en-US" sz="2800" dirty="0">
                <a:solidFill>
                  <a:srgbClr val="0070C0"/>
                </a:solidFill>
              </a:rPr>
              <a:t>8</a:t>
            </a:r>
            <a:r>
              <a:rPr lang="en-US" sz="2800" dirty="0"/>
              <a:t>+</a:t>
            </a:r>
            <a:r>
              <a:rPr lang="en-US" sz="2800" dirty="0">
                <a:solidFill>
                  <a:srgbClr val="FF0000"/>
                </a:solidFill>
              </a:rPr>
              <a:t>3</a:t>
            </a:r>
            <a:r>
              <a:rPr lang="en-US" sz="2800" dirty="0"/>
              <a:t> = </a:t>
            </a:r>
            <a:r>
              <a:rPr lang="en-US" dirty="0">
                <a:solidFill>
                  <a:srgbClr val="0070C0"/>
                </a:solidFill>
              </a:rPr>
              <a:t>1</a:t>
            </a:r>
            <a:r>
              <a:rPr lang="en-US" dirty="0"/>
              <a:t>0</a:t>
            </a:r>
            <a:r>
              <a:rPr lang="en-US" dirty="0">
                <a:solidFill>
                  <a:srgbClr val="FF0000"/>
                </a:solidFill>
              </a:rPr>
              <a:t>11</a:t>
            </a:r>
            <a:r>
              <a:rPr lang="en-US" baseline="-25000" dirty="0"/>
              <a:t>2</a:t>
            </a:r>
            <a:endParaRPr lang="en-US" dirty="0"/>
          </a:p>
          <a:p>
            <a:r>
              <a:rPr lang="en-US" dirty="0"/>
              <a:t>D</a:t>
            </a:r>
            <a:r>
              <a:rPr lang="en-US" baseline="-25000" dirty="0"/>
              <a:t>16</a:t>
            </a:r>
            <a:r>
              <a:rPr lang="en-US" dirty="0"/>
              <a:t> = 😕 🤔 ⬆️ ⬇️ 🧠 📝 😠</a:t>
            </a:r>
          </a:p>
          <a:p>
            <a:endParaRPr lang="en-US" dirty="0"/>
          </a:p>
          <a:p>
            <a:r>
              <a:rPr lang="en-US" dirty="0"/>
              <a:t>AI: What is a good way to be able to do hex to base 2 conversions in your head? </a:t>
            </a:r>
          </a:p>
        </p:txBody>
      </p:sp>
    </p:spTree>
    <p:extLst>
      <p:ext uri="{BB962C8B-B14F-4D97-AF65-F5344CB8AC3E}">
        <p14:creationId xmlns:p14="http://schemas.microsoft.com/office/powerpoint/2010/main" val="34023660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5221997"/>
            <a:ext cx="6627455" cy="1061829"/>
          </a:xfrm>
          <a:prstGeom prst="rect">
            <a:avLst/>
          </a:prstGeom>
          <a:noFill/>
        </p:spPr>
        <p:txBody>
          <a:bodyPr wrap="none" rtlCol="0">
            <a:spAutoFit/>
          </a:bodyPr>
          <a:lstStyle/>
          <a:p>
            <a:r>
              <a:rPr lang="en-US" sz="2100" dirty="0"/>
              <a:t>https://</a:t>
            </a:r>
            <a:r>
              <a:rPr lang="en-US" sz="2100" dirty="0" err="1"/>
              <a:t>en.wikipedia.org</a:t>
            </a:r>
            <a:r>
              <a:rPr lang="en-US" sz="2100" dirty="0"/>
              <a:t>/wiki/ASCII</a:t>
            </a:r>
          </a:p>
          <a:p>
            <a:r>
              <a:rPr lang="en-US" sz="2100" dirty="0"/>
              <a:t>http://</a:t>
            </a:r>
            <a:r>
              <a:rPr lang="en-US" sz="2100" dirty="0" err="1"/>
              <a:t>www.catonmat.net</a:t>
            </a:r>
            <a:r>
              <a:rPr lang="en-US" sz="2100" dirty="0"/>
              <a:t>/download/ascii-cheat-</a:t>
            </a:r>
            <a:r>
              <a:rPr lang="en-US" sz="2100" dirty="0" err="1"/>
              <a:t>sheet.png</a:t>
            </a:r>
            <a:endParaRPr lang="en-US" sz="2100" dirty="0"/>
          </a:p>
          <a:p>
            <a:r>
              <a:rPr lang="en-US" sz="2100" dirty="0"/>
              <a:t>https://www.ca4e.com/tools/ascii/</a:t>
            </a:r>
          </a:p>
        </p:txBody>
      </p:sp>
      <p:sp>
        <p:nvSpPr>
          <p:cNvPr id="6" name="Title 5"/>
          <p:cNvSpPr>
            <a:spLocks noGrp="1"/>
          </p:cNvSpPr>
          <p:nvPr>
            <p:ph type="title"/>
          </p:nvPr>
        </p:nvSpPr>
        <p:spPr/>
        <p:txBody>
          <a:bodyPr/>
          <a:lstStyle/>
          <a:p>
            <a:r>
              <a:rPr lang="en-US" dirty="0"/>
              <a:t>ASCII – 8 Bits</a:t>
            </a:r>
          </a:p>
        </p:txBody>
      </p:sp>
      <p:sp>
        <p:nvSpPr>
          <p:cNvPr id="2" name="Content Placeholder 1">
            <a:extLst>
              <a:ext uri="{FF2B5EF4-FFF2-40B4-BE49-F238E27FC236}">
                <a16:creationId xmlns:a16="http://schemas.microsoft.com/office/drawing/2014/main" id="{9C5EFE88-3680-0F24-E0FC-CC688DEA514F}"/>
              </a:ext>
            </a:extLst>
          </p:cNvPr>
          <p:cNvSpPr>
            <a:spLocks noGrp="1"/>
          </p:cNvSpPr>
          <p:nvPr>
            <p:ph idx="1"/>
          </p:nvPr>
        </p:nvSpPr>
        <p:spPr>
          <a:xfrm>
            <a:off x="838200" y="1825625"/>
            <a:ext cx="4133850" cy="3304515"/>
          </a:xfrm>
        </p:spPr>
        <p:txBody>
          <a:bodyPr/>
          <a:lstStyle/>
          <a:p>
            <a:r>
              <a:rPr lang="en-US" dirty="0"/>
              <a:t>ASCII Characters are 8-bits and can be nicely represented with two hex digits (a.k.a. nibbles)</a:t>
            </a:r>
          </a:p>
        </p:txBody>
      </p:sp>
      <p:sp>
        <p:nvSpPr>
          <p:cNvPr id="7" name="TextBox 6"/>
          <p:cNvSpPr txBox="1"/>
          <p:nvPr/>
        </p:nvSpPr>
        <p:spPr>
          <a:xfrm>
            <a:off x="838200" y="4112185"/>
            <a:ext cx="4450867" cy="830997"/>
          </a:xfrm>
          <a:prstGeom prst="rect">
            <a:avLst/>
          </a:prstGeom>
          <a:noFill/>
        </p:spPr>
        <p:txBody>
          <a:bodyPr wrap="square" rtlCol="0">
            <a:spAutoFit/>
          </a:bodyPr>
          <a:lstStyle/>
          <a:p>
            <a:r>
              <a:rPr lang="en-US" sz="2400" dirty="0"/>
              <a:t>American Standard Code for Information Interchange</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5853" y="679962"/>
            <a:ext cx="6082747" cy="4858361"/>
          </a:xfrm>
          <a:prstGeom prst="rect">
            <a:avLst/>
          </a:prstGeom>
        </p:spPr>
      </p:pic>
    </p:spTree>
    <p:extLst>
      <p:ext uri="{BB962C8B-B14F-4D97-AF65-F5344CB8AC3E}">
        <p14:creationId xmlns:p14="http://schemas.microsoft.com/office/powerpoint/2010/main" val="3273903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421" y="546357"/>
            <a:ext cx="9749307" cy="5514844"/>
          </a:xfrm>
          <a:prstGeom prst="rect">
            <a:avLst/>
          </a:prstGeom>
        </p:spPr>
      </p:pic>
      <p:sp>
        <p:nvSpPr>
          <p:cNvPr id="5" name="Rectangle 4"/>
          <p:cNvSpPr/>
          <p:nvPr/>
        </p:nvSpPr>
        <p:spPr>
          <a:xfrm>
            <a:off x="7760598" y="1215874"/>
            <a:ext cx="3109121" cy="415498"/>
          </a:xfrm>
          <a:prstGeom prst="rect">
            <a:avLst/>
          </a:prstGeom>
          <a:solidFill>
            <a:schemeClr val="bg1"/>
          </a:solidFill>
        </p:spPr>
        <p:txBody>
          <a:bodyPr wrap="none">
            <a:spAutoFit/>
          </a:bodyPr>
          <a:lstStyle/>
          <a:p>
            <a:r>
              <a:rPr lang="en-US" sz="2100" dirty="0">
                <a:solidFill>
                  <a:schemeClr val="accent2"/>
                </a:solidFill>
              </a:rPr>
              <a:t>http://</a:t>
            </a:r>
            <a:r>
              <a:rPr lang="en-US" sz="2100" dirty="0" err="1">
                <a:solidFill>
                  <a:schemeClr val="accent2"/>
                </a:solidFill>
              </a:rPr>
              <a:t>unicode.org</a:t>
            </a:r>
            <a:r>
              <a:rPr lang="en-US" sz="2100" dirty="0">
                <a:solidFill>
                  <a:schemeClr val="accent2"/>
                </a:solidFill>
              </a:rPr>
              <a:t>/charts/</a:t>
            </a:r>
          </a:p>
        </p:txBody>
      </p:sp>
    </p:spTree>
    <p:extLst>
      <p:ext uri="{BB962C8B-B14F-4D97-AF65-F5344CB8AC3E}">
        <p14:creationId xmlns:p14="http://schemas.microsoft.com/office/powerpoint/2010/main" val="14557941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Multi-Byte Characters (a quick aside…)</a:t>
            </a:r>
          </a:p>
        </p:txBody>
      </p:sp>
      <p:sp>
        <p:nvSpPr>
          <p:cNvPr id="3" name="Text Placeholder 2"/>
          <p:cNvSpPr>
            <a:spLocks noGrp="1"/>
          </p:cNvSpPr>
          <p:nvPr>
            <p:ph idx="1"/>
          </p:nvPr>
        </p:nvSpPr>
        <p:spPr/>
        <p:txBody>
          <a:bodyPr/>
          <a:lstStyle/>
          <a:p>
            <a:pPr marL="427435" indent="0">
              <a:spcBef>
                <a:spcPts val="1200"/>
              </a:spcBef>
              <a:buNone/>
            </a:pPr>
            <a:r>
              <a:rPr lang="en-US" sz="2100" dirty="0"/>
              <a:t>To represent the wide range of characters computers must handle we represent characters with more than one byte</a:t>
            </a:r>
          </a:p>
          <a:p>
            <a:pPr lvl="1">
              <a:spcBef>
                <a:spcPts val="1200"/>
              </a:spcBef>
            </a:pPr>
            <a:r>
              <a:rPr lang="en-US" sz="2100" dirty="0"/>
              <a:t>UTF-16 – Fixed length - Two bytes</a:t>
            </a:r>
          </a:p>
          <a:p>
            <a:pPr lvl="1">
              <a:spcBef>
                <a:spcPts val="1200"/>
              </a:spcBef>
            </a:pPr>
            <a:r>
              <a:rPr lang="en-US" sz="2100" dirty="0"/>
              <a:t>UTF-32 – Fixed Length - Four Bytes</a:t>
            </a:r>
          </a:p>
          <a:p>
            <a:pPr lvl="1">
              <a:spcBef>
                <a:spcPts val="1200"/>
              </a:spcBef>
            </a:pPr>
            <a:r>
              <a:rPr lang="en-US" sz="2100" dirty="0"/>
              <a:t>UTF-8 – 1-4 bytes</a:t>
            </a:r>
          </a:p>
          <a:p>
            <a:pPr marL="865585" lvl="2" indent="0">
              <a:spcBef>
                <a:spcPts val="1200"/>
              </a:spcBef>
              <a:buNone/>
            </a:pPr>
            <a:r>
              <a:rPr lang="en-US" dirty="0"/>
              <a:t>-  Upwards compatible with ASCII</a:t>
            </a:r>
          </a:p>
          <a:p>
            <a:pPr marL="865585" lvl="2" indent="0">
              <a:spcBef>
                <a:spcPts val="1200"/>
              </a:spcBef>
              <a:buNone/>
            </a:pPr>
            <a:r>
              <a:rPr lang="en-US" dirty="0"/>
              <a:t>-  Automatic detection between ASCII and UTF-8</a:t>
            </a:r>
          </a:p>
          <a:p>
            <a:pPr marL="865585" lvl="2" indent="0">
              <a:spcBef>
                <a:spcPts val="1200"/>
              </a:spcBef>
              <a:buNone/>
            </a:pPr>
            <a:r>
              <a:rPr lang="en-US" dirty="0"/>
              <a:t>-  UTF-8 is recommended practice for encoding </a:t>
            </a:r>
            <a:br>
              <a:rPr lang="en-US" dirty="0"/>
            </a:br>
            <a:r>
              <a:rPr lang="en-US" dirty="0"/>
              <a:t>   data to be exchanged between systems</a:t>
            </a:r>
          </a:p>
        </p:txBody>
      </p:sp>
      <p:sp>
        <p:nvSpPr>
          <p:cNvPr id="4" name="TextBox 3"/>
          <p:cNvSpPr txBox="1"/>
          <p:nvPr/>
        </p:nvSpPr>
        <p:spPr>
          <a:xfrm>
            <a:off x="7585332" y="2226216"/>
            <a:ext cx="3560590" cy="369332"/>
          </a:xfrm>
          <a:prstGeom prst="rect">
            <a:avLst/>
          </a:prstGeom>
          <a:noFill/>
        </p:spPr>
        <p:txBody>
          <a:bodyPr wrap="none" rtlCol="0">
            <a:spAutoFit/>
          </a:bodyPr>
          <a:lstStyle/>
          <a:p>
            <a:r>
              <a:rPr lang="en-US" dirty="0"/>
              <a:t>https://</a:t>
            </a:r>
            <a:r>
              <a:rPr lang="en-US" dirty="0" err="1"/>
              <a:t>en.wikipedia.org</a:t>
            </a:r>
            <a:r>
              <a:rPr lang="en-US" dirty="0"/>
              <a:t>/wiki/UTF-8</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35728" y="2996139"/>
            <a:ext cx="4770353" cy="2794149"/>
          </a:xfrm>
          <a:prstGeom prst="rect">
            <a:avLst/>
          </a:prstGeom>
          <a:ln>
            <a:solidFill>
              <a:schemeClr val="accent1"/>
            </a:solidFill>
          </a:ln>
        </p:spPr>
      </p:pic>
    </p:spTree>
    <p:extLst>
      <p:ext uri="{BB962C8B-B14F-4D97-AF65-F5344CB8AC3E}">
        <p14:creationId xmlns:p14="http://schemas.microsoft.com/office/powerpoint/2010/main" val="9314437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AEACAB-B647-6F11-FD65-07E7FB16DC22}"/>
              </a:ext>
            </a:extLst>
          </p:cNvPr>
          <p:cNvSpPr>
            <a:spLocks noGrp="1"/>
          </p:cNvSpPr>
          <p:nvPr>
            <p:ph type="title"/>
          </p:nvPr>
        </p:nvSpPr>
        <p:spPr/>
        <p:txBody>
          <a:bodyPr/>
          <a:lstStyle/>
          <a:p>
            <a:r>
              <a:rPr lang="en-US" dirty="0"/>
              <a:t>The </a:t>
            </a:r>
            <a:r>
              <a:rPr lang="en-US" dirty="0" err="1"/>
              <a:t>Essense</a:t>
            </a:r>
            <a:r>
              <a:rPr lang="en-US" dirty="0"/>
              <a:t> of Programming</a:t>
            </a:r>
          </a:p>
        </p:txBody>
      </p:sp>
      <p:sp>
        <p:nvSpPr>
          <p:cNvPr id="5" name="Text Placeholder 4">
            <a:extLst>
              <a:ext uri="{FF2B5EF4-FFF2-40B4-BE49-F238E27FC236}">
                <a16:creationId xmlns:a16="http://schemas.microsoft.com/office/drawing/2014/main" id="{7D14628A-6DCE-28CD-4765-D2331AE949CC}"/>
              </a:ext>
            </a:extLst>
          </p:cNvPr>
          <p:cNvSpPr>
            <a:spLocks noGrp="1"/>
          </p:cNvSpPr>
          <p:nvPr>
            <p:ph type="body" idx="1"/>
          </p:nvPr>
        </p:nvSpPr>
        <p:spPr/>
        <p:txBody>
          <a:bodyPr/>
          <a:lstStyle/>
          <a:p>
            <a:r>
              <a:rPr lang="en-US" dirty="0"/>
              <a:t>Hint: Machine code will both be simpler and a lot more complex.  There is a reason we built languages like C and Python.</a:t>
            </a:r>
          </a:p>
        </p:txBody>
      </p:sp>
    </p:spTree>
    <p:extLst>
      <p:ext uri="{BB962C8B-B14F-4D97-AF65-F5344CB8AC3E}">
        <p14:creationId xmlns:p14="http://schemas.microsoft.com/office/powerpoint/2010/main" val="980976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F326-1714-A2D4-15BF-A11A667219DC}"/>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89E69BE9-19D7-B0BC-B5E5-E090B4336F98}"/>
              </a:ext>
            </a:extLst>
          </p:cNvPr>
          <p:cNvSpPr>
            <a:spLocks noGrp="1"/>
          </p:cNvSpPr>
          <p:nvPr>
            <p:ph idx="1"/>
          </p:nvPr>
        </p:nvSpPr>
        <p:spPr/>
        <p:txBody>
          <a:bodyPr>
            <a:normAutofit/>
          </a:bodyPr>
          <a:lstStyle/>
          <a:p>
            <a:r>
              <a:rPr lang="en-US" dirty="0"/>
              <a:t>Our two-instruction "CPU" - What is missing?</a:t>
            </a:r>
          </a:p>
          <a:p>
            <a:r>
              <a:rPr lang="en-US" dirty="0"/>
              <a:t>Instruction decoding and control</a:t>
            </a:r>
          </a:p>
          <a:p>
            <a:r>
              <a:rPr lang="en-US" dirty="0"/>
              <a:t>Real CPUs – Intel x86, ARM, 6502 and Intel 4004</a:t>
            </a:r>
          </a:p>
          <a:p>
            <a:r>
              <a:rPr lang="en-US" dirty="0"/>
              <a:t>The CDC6504 – inspired by the CDC 6500</a:t>
            </a:r>
          </a:p>
          <a:p>
            <a:pPr lvl="1"/>
            <a:r>
              <a:rPr lang="en-US" dirty="0"/>
              <a:t>Architecture</a:t>
            </a:r>
          </a:p>
          <a:p>
            <a:pPr lvl="1"/>
            <a:r>
              <a:rPr lang="en-US" dirty="0"/>
              <a:t>Machine Language</a:t>
            </a:r>
          </a:p>
          <a:p>
            <a:pPr lvl="1"/>
            <a:r>
              <a:rPr lang="en-US" dirty="0"/>
              <a:t>Assembly Language</a:t>
            </a:r>
          </a:p>
          <a:p>
            <a:r>
              <a:rPr lang="en-US" dirty="0"/>
              <a:t>Emulators – JavaScript – Old video Games at </a:t>
            </a:r>
            <a:r>
              <a:rPr lang="en-US" dirty="0" err="1"/>
              <a:t>archive.org</a:t>
            </a:r>
            <a:endParaRPr lang="en-US" dirty="0"/>
          </a:p>
          <a:p>
            <a:r>
              <a:rPr lang="en-US" dirty="0"/>
              <a:t>Reading on CPUs</a:t>
            </a:r>
          </a:p>
        </p:txBody>
      </p:sp>
    </p:spTree>
    <p:extLst>
      <p:ext uri="{BB962C8B-B14F-4D97-AF65-F5344CB8AC3E}">
        <p14:creationId xmlns:p14="http://schemas.microsoft.com/office/powerpoint/2010/main" val="2464287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521"/>
        <p:cNvGrpSpPr/>
        <p:nvPr/>
      </p:nvGrpSpPr>
      <p:grpSpPr>
        <a:xfrm>
          <a:off x="0" y="0"/>
          <a:ext cx="0" cy="0"/>
          <a:chOff x="0" y="0"/>
          <a:chExt cx="0" cy="0"/>
        </a:xfrm>
      </p:grpSpPr>
      <p:sp>
        <p:nvSpPr>
          <p:cNvPr id="522" name="Shape 522"/>
          <p:cNvSpPr txBox="1">
            <a:spLocks noGrp="1"/>
          </p:cNvSpPr>
          <p:nvPr>
            <p:ph type="title"/>
          </p:nvPr>
        </p:nvSpPr>
        <p:spPr>
          <a:prstGeom prst="rect">
            <a:avLst/>
          </a:prstGeom>
          <a:noFill/>
          <a:ln>
            <a:noFill/>
          </a:ln>
        </p:spPr>
        <p:txBody>
          <a:bodyPr vert="horz" lIns="28575" tIns="28575" rIns="28575" bIns="28575" rtlCol="0" anchor="ctr" anchorCtr="0">
            <a:noAutofit/>
          </a:bodyPr>
          <a:lstStyle/>
          <a:p>
            <a:pPr algn="ctr">
              <a:lnSpc>
                <a:spcPct val="100000"/>
              </a:lnSpc>
              <a:spcBef>
                <a:spcPts val="0"/>
              </a:spcBef>
              <a:buClr>
                <a:srgbClr val="FF7F00"/>
              </a:buClr>
              <a:buSzPct val="25000"/>
            </a:pPr>
            <a:r>
              <a:rPr lang="en-US" sz="5400" dirty="0">
                <a:solidFill>
                  <a:srgbClr val="FFD966"/>
                </a:solidFill>
                <a:latin typeface="Arial" charset="0"/>
                <a:ea typeface="Arial" charset="0"/>
                <a:cs typeface="Arial" charset="0"/>
                <a:sym typeface="Cabin"/>
              </a:rPr>
              <a:t>What is Programming?</a:t>
            </a:r>
            <a:br>
              <a:rPr lang="en-US" sz="5400" dirty="0">
                <a:solidFill>
                  <a:srgbClr val="FFD966"/>
                </a:solidFill>
                <a:latin typeface="Arial" charset="0"/>
                <a:ea typeface="Arial" charset="0"/>
                <a:cs typeface="Arial" charset="0"/>
                <a:sym typeface="Cabin"/>
              </a:rPr>
            </a:br>
            <a:r>
              <a:rPr lang="en-US" sz="5400" dirty="0">
                <a:solidFill>
                  <a:srgbClr val="FFD966"/>
                </a:solidFill>
                <a:latin typeface="Arial" charset="0"/>
                <a:ea typeface="Arial" charset="0"/>
                <a:cs typeface="Arial" charset="0"/>
                <a:sym typeface="Cabin"/>
              </a:rPr>
              <a:t>Python for Everybody</a:t>
            </a:r>
            <a:br>
              <a:rPr lang="en-US" sz="5400" dirty="0">
                <a:solidFill>
                  <a:srgbClr val="FFD966"/>
                </a:solidFill>
                <a:latin typeface="Arial" charset="0"/>
                <a:ea typeface="Arial" charset="0"/>
                <a:cs typeface="Arial" charset="0"/>
                <a:sym typeface="Cabin"/>
              </a:rPr>
            </a:br>
            <a:endParaRPr lang="en-US" sz="5400" dirty="0">
              <a:solidFill>
                <a:srgbClr val="FFD966"/>
              </a:solidFill>
              <a:latin typeface="Arial" charset="0"/>
              <a:ea typeface="Arial" charset="0"/>
              <a:cs typeface="Arial" charset="0"/>
              <a:sym typeface="Cabin"/>
            </a:endParaRPr>
          </a:p>
        </p:txBody>
      </p:sp>
      <p:sp>
        <p:nvSpPr>
          <p:cNvPr id="2" name="Text Placeholder 1">
            <a:extLst>
              <a:ext uri="{FF2B5EF4-FFF2-40B4-BE49-F238E27FC236}">
                <a16:creationId xmlns:a16="http://schemas.microsoft.com/office/drawing/2014/main" id="{A19DCDC5-EC88-6694-0D7E-7C43D85F9649}"/>
              </a:ext>
            </a:extLst>
          </p:cNvPr>
          <p:cNvSpPr>
            <a:spLocks noGrp="1"/>
          </p:cNvSpPr>
          <p:nvPr>
            <p:ph type="body" idx="1"/>
          </p:nvPr>
        </p:nvSpPr>
        <p:spPr/>
        <p:txBody>
          <a:bodyPr>
            <a:normAutofit/>
          </a:bodyPr>
          <a:lstStyle/>
          <a:p>
            <a:pPr algn="ctr"/>
            <a:r>
              <a:rPr lang="en-US" sz="3200" dirty="0">
                <a:solidFill>
                  <a:srgbClr val="FFD966"/>
                </a:solidFill>
                <a:latin typeface="Arial" charset="0"/>
                <a:ea typeface="Arial" charset="0"/>
                <a:cs typeface="Arial" charset="0"/>
                <a:sym typeface="Cabin"/>
              </a:rPr>
              <a:t>www.py4e.com</a:t>
            </a:r>
            <a:endParaRPr lang="en-US" sz="3200" dirty="0"/>
          </a:p>
        </p:txBody>
      </p:sp>
    </p:spTree>
    <p:extLst>
      <p:ext uri="{BB962C8B-B14F-4D97-AF65-F5344CB8AC3E}">
        <p14:creationId xmlns:p14="http://schemas.microsoft.com/office/powerpoint/2010/main" val="33995522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78">
          <a:extLst>
            <a:ext uri="{FF2B5EF4-FFF2-40B4-BE49-F238E27FC236}">
              <a16:creationId xmlns:a16="http://schemas.microsoft.com/office/drawing/2014/main" id="{62CD7993-D650-24D9-58E0-2EF0A1EA592A}"/>
            </a:ext>
          </a:extLst>
        </p:cNvPr>
        <p:cNvGrpSpPr/>
        <p:nvPr/>
      </p:nvGrpSpPr>
      <p:grpSpPr>
        <a:xfrm>
          <a:off x="0" y="0"/>
          <a:ext cx="0" cy="0"/>
          <a:chOff x="0" y="0"/>
          <a:chExt cx="0" cy="0"/>
        </a:xfrm>
      </p:grpSpPr>
      <p:sp>
        <p:nvSpPr>
          <p:cNvPr id="379" name="Shape 379">
            <a:extLst>
              <a:ext uri="{FF2B5EF4-FFF2-40B4-BE49-F238E27FC236}">
                <a16:creationId xmlns:a16="http://schemas.microsoft.com/office/drawing/2014/main" id="{654DF715-1066-8446-3491-5EE6274A47A9}"/>
              </a:ext>
            </a:extLst>
          </p:cNvPr>
          <p:cNvSpPr txBox="1"/>
          <p:nvPr/>
        </p:nvSpPr>
        <p:spPr>
          <a:xfrm>
            <a:off x="4572001" y="985328"/>
            <a:ext cx="2590799" cy="4867274"/>
          </a:xfrm>
          <a:prstGeom prst="rect">
            <a:avLst/>
          </a:prstGeom>
          <a:noFill/>
          <a:ln w="76200" cap="rnd" cmpd="sng">
            <a:solidFill>
              <a:srgbClr val="00FFFF"/>
            </a:solidFill>
            <a:prstDash val="solid"/>
            <a:miter/>
            <a:headEnd type="none" w="med" len="med"/>
            <a:tailEnd type="none" w="med" len="med"/>
          </a:ln>
        </p:spPr>
        <p:txBody>
          <a:bodyPr lIns="0" tIns="0" rIns="0" bIns="0" anchor="t" anchorCtr="0">
            <a:noAutofit/>
          </a:bodyPr>
          <a:lstStyle/>
          <a:p>
            <a:pPr>
              <a:spcBef>
                <a:spcPts val="750"/>
              </a:spcBef>
              <a:buClr>
                <a:srgbClr val="FF00FF"/>
              </a:buClr>
              <a:buSzPct val="25000"/>
            </a:pPr>
            <a:r>
              <a:rPr lang="en-US" sz="2400">
                <a:solidFill>
                  <a:srgbClr val="00FFFF"/>
                </a:solidFill>
                <a:latin typeface="Arial" charset="0"/>
                <a:ea typeface="Arial" charset="0"/>
                <a:cs typeface="Arial" charset="0"/>
                <a:sym typeface="Cabin"/>
              </a:rPr>
              <a:t>  Software</a:t>
            </a:r>
          </a:p>
        </p:txBody>
      </p:sp>
      <p:sp>
        <p:nvSpPr>
          <p:cNvPr id="380" name="Shape 380">
            <a:extLst>
              <a:ext uri="{FF2B5EF4-FFF2-40B4-BE49-F238E27FC236}">
                <a16:creationId xmlns:a16="http://schemas.microsoft.com/office/drawing/2014/main" id="{F202D993-B1EF-7009-E456-463E022A1B73}"/>
              </a:ext>
            </a:extLst>
          </p:cNvPr>
          <p:cNvSpPr txBox="1"/>
          <p:nvPr/>
        </p:nvSpPr>
        <p:spPr>
          <a:xfrm>
            <a:off x="2124076" y="1547303"/>
            <a:ext cx="1638299" cy="1638299"/>
          </a:xfrm>
          <a:prstGeom prst="rect">
            <a:avLst/>
          </a:prstGeom>
          <a:noFill/>
          <a:ln w="76200" cap="rnd" cmpd="sng">
            <a:solidFill>
              <a:srgbClr val="00FF00"/>
            </a:solidFill>
            <a:prstDash val="solid"/>
            <a:miter/>
            <a:headEnd type="none" w="med" len="med"/>
            <a:tailEnd type="none" w="med" len="med"/>
          </a:ln>
        </p:spPr>
        <p:txBody>
          <a:bodyPr lIns="0" tIns="0" rIns="0" bIns="0" anchor="ctr" anchorCtr="0">
            <a:noAutofit/>
          </a:bodyPr>
          <a:lstStyle/>
          <a:p>
            <a:pPr algn="ctr">
              <a:buClr>
                <a:schemeClr val="lt1"/>
              </a:buClr>
              <a:buSzPct val="25000"/>
            </a:pPr>
            <a:r>
              <a:rPr lang="en-US" sz="2400">
                <a:solidFill>
                  <a:schemeClr val="lt1"/>
                </a:solidFill>
                <a:latin typeface="Arial" charset="0"/>
                <a:ea typeface="Arial" charset="0"/>
                <a:cs typeface="Arial" charset="0"/>
                <a:sym typeface="Cabin"/>
              </a:rPr>
              <a:t>Input</a:t>
            </a:r>
          </a:p>
          <a:p>
            <a:pPr algn="ctr">
              <a:buClr>
                <a:schemeClr val="lt1"/>
              </a:buClr>
              <a:buSzPct val="25000"/>
            </a:pPr>
            <a:r>
              <a:rPr lang="en-US" sz="2400">
                <a:solidFill>
                  <a:schemeClr val="lt1"/>
                </a:solidFill>
                <a:latin typeface="Arial" charset="0"/>
                <a:ea typeface="Arial" charset="0"/>
                <a:cs typeface="Arial" charset="0"/>
                <a:sym typeface="Cabin"/>
              </a:rPr>
              <a:t>and Output</a:t>
            </a:r>
          </a:p>
          <a:p>
            <a:pPr algn="ctr">
              <a:buClr>
                <a:schemeClr val="lt1"/>
              </a:buClr>
              <a:buSzPct val="25000"/>
            </a:pPr>
            <a:r>
              <a:rPr lang="en-US" sz="2400">
                <a:solidFill>
                  <a:schemeClr val="lt1"/>
                </a:solidFill>
                <a:latin typeface="Arial" charset="0"/>
                <a:ea typeface="Arial" charset="0"/>
                <a:cs typeface="Arial" charset="0"/>
                <a:sym typeface="Cabin"/>
              </a:rPr>
              <a:t>Devices</a:t>
            </a:r>
          </a:p>
        </p:txBody>
      </p:sp>
      <p:sp>
        <p:nvSpPr>
          <p:cNvPr id="381" name="Shape 381">
            <a:extLst>
              <a:ext uri="{FF2B5EF4-FFF2-40B4-BE49-F238E27FC236}">
                <a16:creationId xmlns:a16="http://schemas.microsoft.com/office/drawing/2014/main" id="{BA74C956-8DB7-ED0D-0D65-352EBAEC5E5E}"/>
              </a:ext>
            </a:extLst>
          </p:cNvPr>
          <p:cNvSpPr txBox="1"/>
          <p:nvPr/>
        </p:nvSpPr>
        <p:spPr>
          <a:xfrm>
            <a:off x="5048251" y="1623503"/>
            <a:ext cx="1600199" cy="1485899"/>
          </a:xfrm>
          <a:prstGeom prst="rect">
            <a:avLst/>
          </a:prstGeom>
          <a:noFill/>
          <a:ln w="76200" cap="rnd" cmpd="sng">
            <a:solidFill>
              <a:srgbClr val="00FF00"/>
            </a:solidFill>
            <a:prstDash val="solid"/>
            <a:miter/>
            <a:headEnd type="none" w="med" len="med"/>
            <a:tailEnd type="none" w="med" len="med"/>
          </a:ln>
        </p:spPr>
        <p:txBody>
          <a:bodyPr lIns="0" tIns="0" rIns="0" bIns="0" anchor="ctr" anchorCtr="0">
            <a:noAutofit/>
          </a:bodyPr>
          <a:lstStyle/>
          <a:p>
            <a:pPr algn="ctr">
              <a:buClr>
                <a:schemeClr val="lt1"/>
              </a:buClr>
              <a:buSzPct val="25000"/>
            </a:pPr>
            <a:r>
              <a:rPr lang="en-US" sz="2400">
                <a:solidFill>
                  <a:schemeClr val="lt1"/>
                </a:solidFill>
                <a:latin typeface="Arial" charset="0"/>
                <a:ea typeface="Arial" charset="0"/>
                <a:cs typeface="Arial" charset="0"/>
                <a:sym typeface="Cabin"/>
              </a:rPr>
              <a:t>Central</a:t>
            </a:r>
          </a:p>
          <a:p>
            <a:pPr algn="ctr">
              <a:buClr>
                <a:schemeClr val="lt1"/>
              </a:buClr>
              <a:buSzPct val="25000"/>
            </a:pPr>
            <a:r>
              <a:rPr lang="en-US" sz="2400">
                <a:solidFill>
                  <a:schemeClr val="lt1"/>
                </a:solidFill>
                <a:latin typeface="Arial" charset="0"/>
                <a:ea typeface="Arial" charset="0"/>
                <a:cs typeface="Arial" charset="0"/>
                <a:sym typeface="Cabin"/>
              </a:rPr>
              <a:t>Processing</a:t>
            </a:r>
          </a:p>
          <a:p>
            <a:pPr algn="ctr">
              <a:buClr>
                <a:schemeClr val="lt1"/>
              </a:buClr>
              <a:buSzPct val="25000"/>
            </a:pPr>
            <a:r>
              <a:rPr lang="en-US" sz="2400">
                <a:solidFill>
                  <a:schemeClr val="lt1"/>
                </a:solidFill>
                <a:latin typeface="Arial" charset="0"/>
                <a:ea typeface="Arial" charset="0"/>
                <a:cs typeface="Arial" charset="0"/>
                <a:sym typeface="Cabin"/>
              </a:rPr>
              <a:t>Unit</a:t>
            </a:r>
          </a:p>
        </p:txBody>
      </p:sp>
      <p:sp>
        <p:nvSpPr>
          <p:cNvPr id="382" name="Shape 382">
            <a:extLst>
              <a:ext uri="{FF2B5EF4-FFF2-40B4-BE49-F238E27FC236}">
                <a16:creationId xmlns:a16="http://schemas.microsoft.com/office/drawing/2014/main" id="{2C843A05-78F1-2334-6D5B-152727D9DE41}"/>
              </a:ext>
            </a:extLst>
          </p:cNvPr>
          <p:cNvSpPr txBox="1"/>
          <p:nvPr/>
        </p:nvSpPr>
        <p:spPr>
          <a:xfrm>
            <a:off x="5048250" y="3899978"/>
            <a:ext cx="1628775" cy="1600199"/>
          </a:xfrm>
          <a:prstGeom prst="rect">
            <a:avLst/>
          </a:prstGeom>
          <a:noFill/>
          <a:ln w="76200" cap="rnd" cmpd="sng">
            <a:solidFill>
              <a:srgbClr val="00FF00"/>
            </a:solidFill>
            <a:prstDash val="solid"/>
            <a:miter/>
            <a:headEnd type="none" w="med" len="med"/>
            <a:tailEnd type="none" w="med" len="med"/>
          </a:ln>
        </p:spPr>
        <p:txBody>
          <a:bodyPr lIns="0" tIns="0" rIns="0" bIns="0" anchor="ctr" anchorCtr="0">
            <a:noAutofit/>
          </a:bodyPr>
          <a:lstStyle/>
          <a:p>
            <a:pPr algn="ctr">
              <a:buClr>
                <a:schemeClr val="lt1"/>
              </a:buClr>
              <a:buSzPct val="25000"/>
            </a:pPr>
            <a:r>
              <a:rPr lang="en-US" sz="2400">
                <a:solidFill>
                  <a:schemeClr val="lt1"/>
                </a:solidFill>
                <a:latin typeface="Arial" charset="0"/>
                <a:ea typeface="Arial" charset="0"/>
                <a:cs typeface="Arial" charset="0"/>
                <a:sym typeface="Cabin"/>
              </a:rPr>
              <a:t>Main</a:t>
            </a:r>
          </a:p>
          <a:p>
            <a:pPr algn="ctr">
              <a:buClr>
                <a:schemeClr val="lt1"/>
              </a:buClr>
              <a:buSzPct val="25000"/>
            </a:pPr>
            <a:r>
              <a:rPr lang="en-US" sz="2400">
                <a:solidFill>
                  <a:schemeClr val="lt1"/>
                </a:solidFill>
                <a:latin typeface="Arial" charset="0"/>
                <a:ea typeface="Arial" charset="0"/>
                <a:cs typeface="Arial" charset="0"/>
                <a:sym typeface="Cabin"/>
              </a:rPr>
              <a:t>Memory</a:t>
            </a:r>
          </a:p>
        </p:txBody>
      </p:sp>
      <p:sp>
        <p:nvSpPr>
          <p:cNvPr id="383" name="Shape 383">
            <a:extLst>
              <a:ext uri="{FF2B5EF4-FFF2-40B4-BE49-F238E27FC236}">
                <a16:creationId xmlns:a16="http://schemas.microsoft.com/office/drawing/2014/main" id="{273F04C4-1D29-C14C-1DDB-486F7EF27FAF}"/>
              </a:ext>
            </a:extLst>
          </p:cNvPr>
          <p:cNvSpPr txBox="1"/>
          <p:nvPr/>
        </p:nvSpPr>
        <p:spPr>
          <a:xfrm>
            <a:off x="8448676" y="2528378"/>
            <a:ext cx="1638299" cy="1638299"/>
          </a:xfrm>
          <a:prstGeom prst="rect">
            <a:avLst/>
          </a:prstGeom>
          <a:noFill/>
          <a:ln w="76200" cap="rnd" cmpd="sng">
            <a:solidFill>
              <a:srgbClr val="00FF00"/>
            </a:solidFill>
            <a:prstDash val="solid"/>
            <a:miter/>
            <a:headEnd type="none" w="med" len="med"/>
            <a:tailEnd type="none" w="med" len="med"/>
          </a:ln>
        </p:spPr>
        <p:txBody>
          <a:bodyPr lIns="0" tIns="0" rIns="0" bIns="0" anchor="ctr" anchorCtr="0">
            <a:noAutofit/>
          </a:bodyPr>
          <a:lstStyle/>
          <a:p>
            <a:pPr algn="ctr">
              <a:buClr>
                <a:schemeClr val="lt1"/>
              </a:buClr>
              <a:buSzPct val="25000"/>
            </a:pPr>
            <a:r>
              <a:rPr lang="en-US" sz="2400">
                <a:solidFill>
                  <a:schemeClr val="lt1"/>
                </a:solidFill>
                <a:latin typeface="Arial" charset="0"/>
                <a:ea typeface="Arial" charset="0"/>
                <a:cs typeface="Arial" charset="0"/>
                <a:sym typeface="Cabin"/>
              </a:rPr>
              <a:t>Secondary</a:t>
            </a:r>
          </a:p>
          <a:p>
            <a:pPr algn="ctr">
              <a:buClr>
                <a:schemeClr val="lt1"/>
              </a:buClr>
              <a:buSzPct val="25000"/>
            </a:pPr>
            <a:r>
              <a:rPr lang="en-US" sz="2400">
                <a:solidFill>
                  <a:schemeClr val="lt1"/>
                </a:solidFill>
                <a:latin typeface="Arial" charset="0"/>
                <a:ea typeface="Arial" charset="0"/>
                <a:cs typeface="Arial" charset="0"/>
                <a:sym typeface="Cabin"/>
              </a:rPr>
              <a:t>Memory</a:t>
            </a:r>
          </a:p>
        </p:txBody>
      </p:sp>
      <p:cxnSp>
        <p:nvCxnSpPr>
          <p:cNvPr id="384" name="Shape 384">
            <a:extLst>
              <a:ext uri="{FF2B5EF4-FFF2-40B4-BE49-F238E27FC236}">
                <a16:creationId xmlns:a16="http://schemas.microsoft.com/office/drawing/2014/main" id="{C996C159-9E14-3B6C-E5A5-ACEF386BE3D0}"/>
              </a:ext>
            </a:extLst>
          </p:cNvPr>
          <p:cNvCxnSpPr/>
          <p:nvPr/>
        </p:nvCxnSpPr>
        <p:spPr>
          <a:xfrm flipH="1">
            <a:off x="3773089" y="2392647"/>
            <a:ext cx="794147" cy="13096"/>
          </a:xfrm>
          <a:prstGeom prst="straightConnector1">
            <a:avLst/>
          </a:prstGeom>
          <a:noFill/>
          <a:ln w="88900" cap="rnd" cmpd="sng">
            <a:solidFill>
              <a:srgbClr val="FFFF00"/>
            </a:solidFill>
            <a:prstDash val="solid"/>
            <a:miter/>
            <a:headEnd type="stealth" w="med" len="med"/>
            <a:tailEnd type="stealth" w="med" len="med"/>
          </a:ln>
        </p:spPr>
      </p:cxnSp>
      <p:cxnSp>
        <p:nvCxnSpPr>
          <p:cNvPr id="385" name="Shape 385">
            <a:extLst>
              <a:ext uri="{FF2B5EF4-FFF2-40B4-BE49-F238E27FC236}">
                <a16:creationId xmlns:a16="http://schemas.microsoft.com/office/drawing/2014/main" id="{12BB566D-FFE5-1906-29EA-615C1B7C8909}"/>
              </a:ext>
            </a:extLst>
          </p:cNvPr>
          <p:cNvCxnSpPr/>
          <p:nvPr/>
        </p:nvCxnSpPr>
        <p:spPr>
          <a:xfrm rot="10800000">
            <a:off x="5543550" y="3130833"/>
            <a:ext cx="0" cy="728663"/>
          </a:xfrm>
          <a:prstGeom prst="straightConnector1">
            <a:avLst/>
          </a:prstGeom>
          <a:noFill/>
          <a:ln w="88900" cap="rnd" cmpd="sng">
            <a:solidFill>
              <a:srgbClr val="FFFF00"/>
            </a:solidFill>
            <a:prstDash val="solid"/>
            <a:miter/>
            <a:headEnd type="stealth" w="med" len="med"/>
            <a:tailEnd type="none" w="med" len="med"/>
          </a:ln>
        </p:spPr>
      </p:cxnSp>
      <p:cxnSp>
        <p:nvCxnSpPr>
          <p:cNvPr id="386" name="Shape 386">
            <a:extLst>
              <a:ext uri="{FF2B5EF4-FFF2-40B4-BE49-F238E27FC236}">
                <a16:creationId xmlns:a16="http://schemas.microsoft.com/office/drawing/2014/main" id="{6F263241-5AF3-D800-3B4C-324F2D681256}"/>
              </a:ext>
            </a:extLst>
          </p:cNvPr>
          <p:cNvCxnSpPr/>
          <p:nvPr/>
        </p:nvCxnSpPr>
        <p:spPr>
          <a:xfrm>
            <a:off x="6259115" y="3143930"/>
            <a:ext cx="0" cy="689372"/>
          </a:xfrm>
          <a:prstGeom prst="straightConnector1">
            <a:avLst/>
          </a:prstGeom>
          <a:noFill/>
          <a:ln w="88900" cap="rnd" cmpd="sng">
            <a:solidFill>
              <a:srgbClr val="FFFF00"/>
            </a:solidFill>
            <a:prstDash val="solid"/>
            <a:miter/>
            <a:headEnd type="stealth" w="med" len="med"/>
            <a:tailEnd type="none" w="med" len="med"/>
          </a:ln>
        </p:spPr>
      </p:cxnSp>
      <p:cxnSp>
        <p:nvCxnSpPr>
          <p:cNvPr id="387" name="Shape 387">
            <a:extLst>
              <a:ext uri="{FF2B5EF4-FFF2-40B4-BE49-F238E27FC236}">
                <a16:creationId xmlns:a16="http://schemas.microsoft.com/office/drawing/2014/main" id="{7BDE3388-4530-03E8-FDE0-7AAC7831DDA6}"/>
              </a:ext>
            </a:extLst>
          </p:cNvPr>
          <p:cNvCxnSpPr/>
          <p:nvPr/>
        </p:nvCxnSpPr>
        <p:spPr>
          <a:xfrm flipH="1">
            <a:off x="7241382" y="2860562"/>
            <a:ext cx="1171574" cy="13096"/>
          </a:xfrm>
          <a:prstGeom prst="straightConnector1">
            <a:avLst/>
          </a:prstGeom>
          <a:noFill/>
          <a:ln w="88900" cap="rnd" cmpd="sng">
            <a:solidFill>
              <a:srgbClr val="FFFF00"/>
            </a:solidFill>
            <a:prstDash val="solid"/>
            <a:miter/>
            <a:headEnd type="stealth" w="med" len="med"/>
            <a:tailEnd type="none" w="med" len="med"/>
          </a:ln>
        </p:spPr>
      </p:cxnSp>
      <p:cxnSp>
        <p:nvCxnSpPr>
          <p:cNvPr id="388" name="Shape 388">
            <a:extLst>
              <a:ext uri="{FF2B5EF4-FFF2-40B4-BE49-F238E27FC236}">
                <a16:creationId xmlns:a16="http://schemas.microsoft.com/office/drawing/2014/main" id="{676891B7-47AD-7429-E458-C7EAAED1A851}"/>
              </a:ext>
            </a:extLst>
          </p:cNvPr>
          <p:cNvCxnSpPr/>
          <p:nvPr/>
        </p:nvCxnSpPr>
        <p:spPr>
          <a:xfrm>
            <a:off x="7215187" y="3614228"/>
            <a:ext cx="1184672" cy="0"/>
          </a:xfrm>
          <a:prstGeom prst="straightConnector1">
            <a:avLst/>
          </a:prstGeom>
          <a:noFill/>
          <a:ln w="88900" cap="rnd" cmpd="sng">
            <a:solidFill>
              <a:srgbClr val="FFFF00"/>
            </a:solidFill>
            <a:prstDash val="solid"/>
            <a:miter/>
            <a:headEnd type="stealth" w="med" len="med"/>
            <a:tailEnd type="none" w="med" len="med"/>
          </a:ln>
        </p:spPr>
      </p:cxnSp>
      <p:sp>
        <p:nvSpPr>
          <p:cNvPr id="389" name="Shape 389">
            <a:extLst>
              <a:ext uri="{FF2B5EF4-FFF2-40B4-BE49-F238E27FC236}">
                <a16:creationId xmlns:a16="http://schemas.microsoft.com/office/drawing/2014/main" id="{B8C107D2-766E-E8C0-E30D-7352D85F6D16}"/>
              </a:ext>
            </a:extLst>
          </p:cNvPr>
          <p:cNvSpPr txBox="1"/>
          <p:nvPr/>
        </p:nvSpPr>
        <p:spPr>
          <a:xfrm>
            <a:off x="9328546" y="723390"/>
            <a:ext cx="1539477" cy="857250"/>
          </a:xfrm>
          <a:prstGeom prst="rect">
            <a:avLst/>
          </a:prstGeom>
          <a:noFill/>
          <a:ln>
            <a:noFill/>
          </a:ln>
        </p:spPr>
        <p:txBody>
          <a:bodyPr lIns="0" tIns="0" rIns="0" bIns="0" anchor="ctr" anchorCtr="0">
            <a:noAutofit/>
          </a:bodyPr>
          <a:lstStyle/>
          <a:p>
            <a:pPr algn="ctr">
              <a:buClr>
                <a:schemeClr val="lt1"/>
              </a:buClr>
              <a:buSzPct val="25000"/>
            </a:pPr>
            <a:r>
              <a:rPr lang="en-US" sz="2700">
                <a:solidFill>
                  <a:schemeClr val="lt1"/>
                </a:solidFill>
                <a:latin typeface="Arial" charset="0"/>
                <a:ea typeface="Arial" charset="0"/>
                <a:cs typeface="Arial" charset="0"/>
                <a:sym typeface="Cabin"/>
              </a:rPr>
              <a:t>Generic</a:t>
            </a:r>
          </a:p>
          <a:p>
            <a:pPr algn="ctr">
              <a:buClr>
                <a:schemeClr val="lt1"/>
              </a:buClr>
              <a:buSzPct val="25000"/>
            </a:pPr>
            <a:r>
              <a:rPr lang="en-US" sz="2700">
                <a:solidFill>
                  <a:schemeClr val="lt1"/>
                </a:solidFill>
                <a:latin typeface="Arial" charset="0"/>
                <a:ea typeface="Arial" charset="0"/>
                <a:cs typeface="Arial" charset="0"/>
                <a:sym typeface="Cabin"/>
              </a:rPr>
              <a:t>Computer</a:t>
            </a:r>
          </a:p>
        </p:txBody>
      </p:sp>
      <p:sp>
        <p:nvSpPr>
          <p:cNvPr id="390" name="Shape 390">
            <a:extLst>
              <a:ext uri="{FF2B5EF4-FFF2-40B4-BE49-F238E27FC236}">
                <a16:creationId xmlns:a16="http://schemas.microsoft.com/office/drawing/2014/main" id="{2807DF9D-6591-1C1B-D451-FE1E3B5920D2}"/>
              </a:ext>
            </a:extLst>
          </p:cNvPr>
          <p:cNvSpPr/>
          <p:nvPr/>
        </p:nvSpPr>
        <p:spPr>
          <a:xfrm>
            <a:off x="6886575" y="832928"/>
            <a:ext cx="1352550" cy="952500"/>
          </a:xfrm>
          <a:prstGeom prst="wedgeEllipseCallout">
            <a:avLst>
              <a:gd name="adj1" fmla="val -64148"/>
              <a:gd name="adj2" fmla="val 74451"/>
            </a:avLst>
          </a:prstGeom>
          <a:blipFill rotWithShape="1">
            <a:blip r:embed="rId3">
              <a:alphaModFix/>
            </a:blip>
            <a:tile tx="0" ty="0" sx="100000" sy="100000" flip="none" algn="tl"/>
          </a:blipFill>
          <a:ln>
            <a:noFill/>
          </a:ln>
        </p:spPr>
        <p:txBody>
          <a:bodyPr lIns="0" tIns="0" rIns="0" bIns="0" anchor="ctr" anchorCtr="0">
            <a:noAutofit/>
          </a:bodyPr>
          <a:lstStyle/>
          <a:p>
            <a:pPr algn="ctr">
              <a:buClr>
                <a:srgbClr val="000000"/>
              </a:buClr>
              <a:buSzPct val="25000"/>
            </a:pPr>
            <a:r>
              <a:rPr lang="en-US" sz="1950" dirty="0">
                <a:solidFill>
                  <a:srgbClr val="000000"/>
                </a:solidFill>
                <a:latin typeface="Arial" charset="0"/>
                <a:ea typeface="Arial" charset="0"/>
                <a:cs typeface="Arial" charset="0"/>
                <a:sym typeface="Cabin"/>
              </a:rPr>
              <a:t>What</a:t>
            </a:r>
          </a:p>
          <a:p>
            <a:pPr algn="ctr">
              <a:buClr>
                <a:srgbClr val="000000"/>
              </a:buClr>
              <a:buSzPct val="25000"/>
            </a:pPr>
            <a:r>
              <a:rPr lang="en-US" sz="1950" dirty="0">
                <a:solidFill>
                  <a:srgbClr val="000000"/>
                </a:solidFill>
                <a:latin typeface="Arial" charset="0"/>
                <a:ea typeface="Arial" charset="0"/>
                <a:cs typeface="Arial" charset="0"/>
                <a:sym typeface="Cabin"/>
              </a:rPr>
              <a:t>Next?</a:t>
            </a:r>
          </a:p>
        </p:txBody>
      </p:sp>
      <p:pic>
        <p:nvPicPr>
          <p:cNvPr id="391" name="Shape 391" descr="A stick figure of a human alluding to the fact that our input is in the form of a program which we write and is loaded in to the main memory for execution.">
            <a:extLst>
              <a:ext uri="{FF2B5EF4-FFF2-40B4-BE49-F238E27FC236}">
                <a16:creationId xmlns:a16="http://schemas.microsoft.com/office/drawing/2014/main" id="{75AA36C7-F9F7-383B-C476-AC0DAFBC155D}"/>
              </a:ext>
            </a:extLst>
          </p:cNvPr>
          <p:cNvPicPr preferRelativeResize="0"/>
          <p:nvPr/>
        </p:nvPicPr>
        <p:blipFill rotWithShape="1">
          <a:blip r:embed="rId4">
            <a:alphaModFix/>
          </a:blip>
          <a:srcRect/>
          <a:stretch/>
        </p:blipFill>
        <p:spPr>
          <a:xfrm>
            <a:off x="5161358" y="4080952"/>
            <a:ext cx="342900" cy="486965"/>
          </a:xfrm>
          <a:prstGeom prst="rect">
            <a:avLst/>
          </a:prstGeom>
          <a:noFill/>
          <a:ln>
            <a:noFill/>
          </a:ln>
        </p:spPr>
      </p:pic>
      <p:sp>
        <p:nvSpPr>
          <p:cNvPr id="16" name="Shape 407">
            <a:extLst>
              <a:ext uri="{FF2B5EF4-FFF2-40B4-BE49-F238E27FC236}">
                <a16:creationId xmlns:a16="http://schemas.microsoft.com/office/drawing/2014/main" id="{28F68438-7918-CD25-9BBE-BEC5995686F0}"/>
              </a:ext>
            </a:extLst>
          </p:cNvPr>
          <p:cNvSpPr txBox="1"/>
          <p:nvPr/>
        </p:nvSpPr>
        <p:spPr>
          <a:xfrm>
            <a:off x="9482138" y="5072063"/>
            <a:ext cx="1628775" cy="857250"/>
          </a:xfrm>
          <a:prstGeom prst="rect">
            <a:avLst/>
          </a:prstGeom>
          <a:noFill/>
          <a:ln>
            <a:noFill/>
          </a:ln>
        </p:spPr>
        <p:txBody>
          <a:bodyPr lIns="0" tIns="0" rIns="0" bIns="0" anchor="ctr" anchorCtr="0">
            <a:noAutofit/>
          </a:bodyPr>
          <a:lstStyle/>
          <a:p>
            <a:pPr algn="ctr">
              <a:buClr>
                <a:srgbClr val="008080"/>
              </a:buClr>
              <a:buSzPct val="25000"/>
            </a:pPr>
            <a:r>
              <a:rPr lang="en-US" sz="2700">
                <a:solidFill>
                  <a:schemeClr val="accent4"/>
                </a:solidFill>
                <a:latin typeface="Arial" charset="0"/>
                <a:ea typeface="Arial" charset="0"/>
                <a:cs typeface="Arial" charset="0"/>
                <a:sym typeface="Cabin"/>
              </a:rPr>
              <a:t>Machine</a:t>
            </a:r>
          </a:p>
          <a:p>
            <a:pPr algn="ctr">
              <a:buClr>
                <a:srgbClr val="008080"/>
              </a:buClr>
              <a:buSzPct val="25000"/>
            </a:pPr>
            <a:r>
              <a:rPr lang="en-US" sz="2700">
                <a:solidFill>
                  <a:schemeClr val="accent4"/>
                </a:solidFill>
                <a:latin typeface="Arial" charset="0"/>
                <a:ea typeface="Arial" charset="0"/>
                <a:cs typeface="Arial" charset="0"/>
                <a:sym typeface="Cabin"/>
              </a:rPr>
              <a:t>Language</a:t>
            </a:r>
          </a:p>
        </p:txBody>
      </p:sp>
      <p:sp>
        <p:nvSpPr>
          <p:cNvPr id="17" name="Shape 410">
            <a:extLst>
              <a:ext uri="{FF2B5EF4-FFF2-40B4-BE49-F238E27FC236}">
                <a16:creationId xmlns:a16="http://schemas.microsoft.com/office/drawing/2014/main" id="{408E9ECF-1FDA-2602-5079-F8276ECFD4E0}"/>
              </a:ext>
            </a:extLst>
          </p:cNvPr>
          <p:cNvSpPr/>
          <p:nvPr/>
        </p:nvSpPr>
        <p:spPr>
          <a:xfrm>
            <a:off x="5753101" y="2971800"/>
            <a:ext cx="2076449" cy="952500"/>
          </a:xfrm>
          <a:prstGeom prst="wedgeEllipseCallout">
            <a:avLst>
              <a:gd name="adj1" fmla="val -23159"/>
              <a:gd name="adj2" fmla="val 71986"/>
            </a:avLst>
          </a:prstGeom>
          <a:solidFill>
            <a:schemeClr val="tx1">
              <a:lumMod val="75000"/>
            </a:schemeClr>
          </a:solidFill>
          <a:ln w="50800" cap="rnd" cmpd="sng">
            <a:solidFill>
              <a:srgbClr val="FF9900"/>
            </a:solidFill>
            <a:prstDash val="solid"/>
            <a:miter/>
            <a:headEnd type="none" w="med" len="med"/>
            <a:tailEnd type="none" w="med" len="med"/>
          </a:ln>
        </p:spPr>
        <p:txBody>
          <a:bodyPr lIns="0" tIns="0" rIns="0" bIns="0" anchor="ctr" anchorCtr="0">
            <a:noAutofit/>
          </a:bodyPr>
          <a:lstStyle/>
          <a:p>
            <a:pPr algn="ctr">
              <a:buClr>
                <a:srgbClr val="008080"/>
              </a:buClr>
              <a:buSzPct val="25000"/>
            </a:pPr>
            <a:r>
              <a:rPr lang="en-US" sz="1950" b="1" dirty="0">
                <a:solidFill>
                  <a:schemeClr val="accent4"/>
                </a:solidFill>
                <a:latin typeface="Courier"/>
                <a:ea typeface="Courier"/>
                <a:cs typeface="Courier"/>
                <a:sym typeface="Courier New"/>
              </a:rPr>
              <a:t>11100010</a:t>
            </a:r>
          </a:p>
          <a:p>
            <a:pPr algn="ctr">
              <a:buClr>
                <a:srgbClr val="008080"/>
              </a:buClr>
              <a:buSzPct val="25000"/>
            </a:pPr>
            <a:r>
              <a:rPr lang="en-US" sz="1950" b="1" dirty="0">
                <a:solidFill>
                  <a:schemeClr val="accent4"/>
                </a:solidFill>
                <a:latin typeface="Courier"/>
                <a:ea typeface="Courier"/>
                <a:cs typeface="Courier"/>
                <a:sym typeface="Courier New"/>
              </a:rPr>
              <a:t>11101000</a:t>
            </a:r>
          </a:p>
        </p:txBody>
      </p:sp>
      <p:sp>
        <p:nvSpPr>
          <p:cNvPr id="2" name="TextBox 1">
            <a:extLst>
              <a:ext uri="{FF2B5EF4-FFF2-40B4-BE49-F238E27FC236}">
                <a16:creationId xmlns:a16="http://schemas.microsoft.com/office/drawing/2014/main" id="{6148DC03-CD6F-C3A4-7672-E3D1C700808F}"/>
              </a:ext>
            </a:extLst>
          </p:cNvPr>
          <p:cNvSpPr txBox="1"/>
          <p:nvPr/>
        </p:nvSpPr>
        <p:spPr>
          <a:xfrm>
            <a:off x="685605" y="4343622"/>
            <a:ext cx="2876941" cy="1200329"/>
          </a:xfrm>
          <a:prstGeom prst="rect">
            <a:avLst/>
          </a:prstGeom>
          <a:noFill/>
        </p:spPr>
        <p:txBody>
          <a:bodyPr wrap="none" rtlCol="0">
            <a:spAutoFit/>
          </a:bodyPr>
          <a:lstStyle/>
          <a:p>
            <a:pPr algn="ctr"/>
            <a:r>
              <a:rPr lang="en-US" sz="2400" dirty="0">
                <a:solidFill>
                  <a:schemeClr val="bg1"/>
                </a:solidFill>
              </a:rPr>
              <a:t>Python for Everybody</a:t>
            </a:r>
          </a:p>
          <a:p>
            <a:pPr algn="ctr"/>
            <a:r>
              <a:rPr lang="en-US" sz="2400" dirty="0">
                <a:solidFill>
                  <a:schemeClr val="bg1"/>
                </a:solidFill>
              </a:rPr>
              <a:t>Chapter 1</a:t>
            </a:r>
          </a:p>
          <a:p>
            <a:pPr algn="ctr"/>
            <a:r>
              <a:rPr lang="en-US" sz="2400" dirty="0">
                <a:solidFill>
                  <a:schemeClr val="bg1"/>
                </a:solidFill>
              </a:rPr>
              <a:t>Slide 19</a:t>
            </a:r>
          </a:p>
        </p:txBody>
      </p:sp>
    </p:spTree>
    <p:extLst>
      <p:ext uri="{BB962C8B-B14F-4D97-AF65-F5344CB8AC3E}">
        <p14:creationId xmlns:p14="http://schemas.microsoft.com/office/powerpoint/2010/main" val="23075338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543"/>
        <p:cNvGrpSpPr/>
        <p:nvPr/>
      </p:nvGrpSpPr>
      <p:grpSpPr>
        <a:xfrm>
          <a:off x="0" y="0"/>
          <a:ext cx="0" cy="0"/>
          <a:chOff x="0" y="0"/>
          <a:chExt cx="0" cy="0"/>
        </a:xfrm>
      </p:grpSpPr>
      <p:sp>
        <p:nvSpPr>
          <p:cNvPr id="544" name="Shape 544"/>
          <p:cNvSpPr txBox="1">
            <a:spLocks noGrp="1"/>
          </p:cNvSpPr>
          <p:nvPr>
            <p:ph type="title"/>
          </p:nvPr>
        </p:nvSpPr>
        <p:spPr>
          <a:prstGeom prst="rect">
            <a:avLst/>
          </a:prstGeom>
          <a:noFill/>
          <a:ln>
            <a:noFill/>
          </a:ln>
        </p:spPr>
        <p:txBody>
          <a:bodyPr vert="horz" lIns="28575" tIns="28575" rIns="28575" bIns="28575" rtlCol="0" anchor="ctr" anchorCtr="0">
            <a:noAutofit/>
          </a:bodyPr>
          <a:lstStyle/>
          <a:p>
            <a:pPr algn="ctr">
              <a:lnSpc>
                <a:spcPct val="100000"/>
              </a:lnSpc>
              <a:spcBef>
                <a:spcPts val="0"/>
              </a:spcBef>
              <a:buClr>
                <a:srgbClr val="00FF00"/>
              </a:buClr>
              <a:buSzPct val="25000"/>
            </a:pPr>
            <a:r>
              <a:rPr lang="en-US" sz="5700">
                <a:solidFill>
                  <a:srgbClr val="FFD966"/>
                </a:solidFill>
                <a:latin typeface="Arial" charset="0"/>
                <a:ea typeface="Arial" charset="0"/>
                <a:cs typeface="Arial" charset="0"/>
                <a:sym typeface="Cabin"/>
              </a:rPr>
              <a:t>Program Steps or Program Flow</a:t>
            </a:r>
          </a:p>
        </p:txBody>
      </p:sp>
      <p:sp>
        <p:nvSpPr>
          <p:cNvPr id="545" name="Shape 545"/>
          <p:cNvSpPr txBox="1">
            <a:spLocks noGrp="1"/>
          </p:cNvSpPr>
          <p:nvPr>
            <p:ph type="body" idx="1"/>
          </p:nvPr>
        </p:nvSpPr>
        <p:spPr>
          <a:prstGeom prst="rect">
            <a:avLst/>
          </a:prstGeom>
          <a:noFill/>
          <a:ln>
            <a:noFill/>
          </a:ln>
        </p:spPr>
        <p:txBody>
          <a:bodyPr vert="horz" lIns="28575" tIns="28575" rIns="28575" bIns="28575" rtlCol="0" anchor="ctr" anchorCtr="0">
            <a:noAutofit/>
          </a:bodyPr>
          <a:lstStyle/>
          <a:p>
            <a:pPr marL="561975" indent="-400050">
              <a:lnSpc>
                <a:spcPct val="100000"/>
              </a:lnSpc>
              <a:spcBef>
                <a:spcPts val="0"/>
              </a:spcBef>
              <a:buClr>
                <a:schemeClr val="lt1"/>
              </a:buClr>
              <a:buSzPct val="171000"/>
              <a:buFont typeface="Cabin"/>
              <a:buChar char="•"/>
            </a:pPr>
            <a:r>
              <a:rPr lang="en-US" sz="2700" dirty="0">
                <a:solidFill>
                  <a:schemeClr val="lt1"/>
                </a:solidFill>
                <a:latin typeface="Arial" charset="0"/>
                <a:ea typeface="Arial" charset="0"/>
                <a:cs typeface="Arial" charset="0"/>
                <a:sym typeface="Cabin"/>
              </a:rPr>
              <a:t>Like a recipe or installation instructions, a program is a </a:t>
            </a:r>
            <a:r>
              <a:rPr lang="en-US" sz="2700" dirty="0">
                <a:solidFill>
                  <a:srgbClr val="FFFF00"/>
                </a:solidFill>
                <a:latin typeface="Arial" charset="0"/>
                <a:ea typeface="Arial" charset="0"/>
                <a:cs typeface="Arial" charset="0"/>
                <a:sym typeface="Cabin"/>
              </a:rPr>
              <a:t>sequence</a:t>
            </a:r>
            <a:r>
              <a:rPr lang="en-US" sz="2700" dirty="0">
                <a:solidFill>
                  <a:schemeClr val="lt1"/>
                </a:solidFill>
                <a:latin typeface="Arial" charset="0"/>
                <a:ea typeface="Arial" charset="0"/>
                <a:cs typeface="Arial" charset="0"/>
                <a:sym typeface="Cabin"/>
              </a:rPr>
              <a:t> of steps to be done in order.</a:t>
            </a:r>
          </a:p>
          <a:p>
            <a:pPr marL="561975" indent="-400050">
              <a:lnSpc>
                <a:spcPct val="100000"/>
              </a:lnSpc>
              <a:spcBef>
                <a:spcPts val="2625"/>
              </a:spcBef>
              <a:buClr>
                <a:schemeClr val="lt1"/>
              </a:buClr>
              <a:buSzPct val="171000"/>
              <a:buFont typeface="Cabin"/>
              <a:buChar char="•"/>
            </a:pPr>
            <a:r>
              <a:rPr lang="en-US" sz="2700" dirty="0">
                <a:solidFill>
                  <a:schemeClr val="lt1"/>
                </a:solidFill>
                <a:latin typeface="Arial" charset="0"/>
                <a:ea typeface="Arial" charset="0"/>
                <a:cs typeface="Arial" charset="0"/>
                <a:sym typeface="Cabin"/>
              </a:rPr>
              <a:t>Some steps are </a:t>
            </a:r>
            <a:r>
              <a:rPr lang="en-US" sz="2700" dirty="0">
                <a:solidFill>
                  <a:srgbClr val="FFFF00"/>
                </a:solidFill>
                <a:latin typeface="Arial" charset="0"/>
                <a:ea typeface="Arial" charset="0"/>
                <a:cs typeface="Arial" charset="0"/>
                <a:sym typeface="Cabin"/>
              </a:rPr>
              <a:t>conditional</a:t>
            </a:r>
            <a:r>
              <a:rPr lang="en-US" sz="2700" dirty="0">
                <a:solidFill>
                  <a:schemeClr val="lt1"/>
                </a:solidFill>
                <a:latin typeface="Arial" charset="0"/>
                <a:ea typeface="Arial" charset="0"/>
                <a:cs typeface="Arial" charset="0"/>
                <a:sym typeface="Cabin"/>
              </a:rPr>
              <a:t> - they may be skipped.</a:t>
            </a:r>
          </a:p>
          <a:p>
            <a:pPr marL="561975" indent="-400050">
              <a:lnSpc>
                <a:spcPct val="100000"/>
              </a:lnSpc>
              <a:spcBef>
                <a:spcPts val="2625"/>
              </a:spcBef>
              <a:buClr>
                <a:schemeClr val="lt1"/>
              </a:buClr>
              <a:buSzPct val="171000"/>
              <a:buFont typeface="Cabin"/>
              <a:buChar char="•"/>
            </a:pPr>
            <a:r>
              <a:rPr lang="en-US" sz="2700" dirty="0">
                <a:solidFill>
                  <a:schemeClr val="lt1"/>
                </a:solidFill>
                <a:latin typeface="Arial" charset="0"/>
                <a:ea typeface="Arial" charset="0"/>
                <a:cs typeface="Arial" charset="0"/>
                <a:sym typeface="Cabin"/>
              </a:rPr>
              <a:t>Sometimes a step or group of steps is to be </a:t>
            </a:r>
            <a:r>
              <a:rPr lang="en-US" sz="2700" dirty="0">
                <a:solidFill>
                  <a:srgbClr val="FFFF00"/>
                </a:solidFill>
                <a:latin typeface="Arial" charset="0"/>
                <a:ea typeface="Arial" charset="0"/>
                <a:cs typeface="Arial" charset="0"/>
                <a:sym typeface="Cabin"/>
              </a:rPr>
              <a:t>repeated</a:t>
            </a:r>
            <a:r>
              <a:rPr lang="en-US" sz="2700" dirty="0">
                <a:solidFill>
                  <a:schemeClr val="lt1"/>
                </a:solidFill>
                <a:latin typeface="Arial" charset="0"/>
                <a:ea typeface="Arial" charset="0"/>
                <a:cs typeface="Arial" charset="0"/>
                <a:sym typeface="Cabin"/>
              </a:rPr>
              <a:t>.</a:t>
            </a:r>
          </a:p>
          <a:p>
            <a:pPr marL="561975" indent="-400050">
              <a:lnSpc>
                <a:spcPct val="100000"/>
              </a:lnSpc>
              <a:spcBef>
                <a:spcPts val="2625"/>
              </a:spcBef>
              <a:buClr>
                <a:schemeClr val="lt1"/>
              </a:buClr>
              <a:buSzPct val="171000"/>
              <a:buFont typeface="Cabin"/>
              <a:buChar char="•"/>
            </a:pPr>
            <a:r>
              <a:rPr lang="en-US" sz="2700" dirty="0">
                <a:solidFill>
                  <a:schemeClr val="lt1"/>
                </a:solidFill>
                <a:latin typeface="Arial" charset="0"/>
                <a:ea typeface="Arial" charset="0"/>
                <a:cs typeface="Arial" charset="0"/>
                <a:sym typeface="Cabin"/>
              </a:rPr>
              <a:t>Sometimes we store a set of steps to be used over and over as needed several places throughout the program</a:t>
            </a:r>
          </a:p>
        </p:txBody>
      </p:sp>
    </p:spTree>
    <p:extLst>
      <p:ext uri="{BB962C8B-B14F-4D97-AF65-F5344CB8AC3E}">
        <p14:creationId xmlns:p14="http://schemas.microsoft.com/office/powerpoint/2010/main" val="42193708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549"/>
        <p:cNvGrpSpPr/>
        <p:nvPr/>
      </p:nvGrpSpPr>
      <p:grpSpPr>
        <a:xfrm>
          <a:off x="0" y="0"/>
          <a:ext cx="0" cy="0"/>
          <a:chOff x="0" y="0"/>
          <a:chExt cx="0" cy="0"/>
        </a:xfrm>
      </p:grpSpPr>
      <p:sp>
        <p:nvSpPr>
          <p:cNvPr id="550" name="Shape 550"/>
          <p:cNvSpPr txBox="1">
            <a:spLocks noGrp="1"/>
          </p:cNvSpPr>
          <p:nvPr>
            <p:ph type="title"/>
          </p:nvPr>
        </p:nvSpPr>
        <p:spPr>
          <a:prstGeom prst="rect">
            <a:avLst/>
          </a:prstGeom>
          <a:noFill/>
          <a:ln>
            <a:noFill/>
          </a:ln>
        </p:spPr>
        <p:txBody>
          <a:bodyPr vert="horz" lIns="28575" tIns="28575" rIns="28575" bIns="28575" rtlCol="0" anchor="ctr" anchorCtr="0">
            <a:noAutofit/>
          </a:bodyPr>
          <a:lstStyle/>
          <a:p>
            <a:pPr algn="ctr">
              <a:lnSpc>
                <a:spcPct val="100000"/>
              </a:lnSpc>
              <a:spcBef>
                <a:spcPts val="0"/>
              </a:spcBef>
              <a:buClr>
                <a:schemeClr val="lt1"/>
              </a:buClr>
              <a:buSzPct val="25000"/>
            </a:pPr>
            <a:r>
              <a:rPr lang="en-US" sz="5700">
                <a:solidFill>
                  <a:srgbClr val="FFD966"/>
                </a:solidFill>
                <a:latin typeface="Arial" charset="0"/>
                <a:ea typeface="Arial" charset="0"/>
                <a:cs typeface="Arial" charset="0"/>
                <a:sym typeface="Cabin"/>
              </a:rPr>
              <a:t>Sequential Steps</a:t>
            </a:r>
          </a:p>
        </p:txBody>
      </p:sp>
      <p:sp>
        <p:nvSpPr>
          <p:cNvPr id="551" name="Shape 551"/>
          <p:cNvSpPr txBox="1"/>
          <p:nvPr/>
        </p:nvSpPr>
        <p:spPr>
          <a:xfrm>
            <a:off x="4936587" y="2119733"/>
            <a:ext cx="2433485" cy="2451599"/>
          </a:xfrm>
          <a:prstGeom prst="rect">
            <a:avLst/>
          </a:prstGeom>
          <a:noFill/>
          <a:ln>
            <a:noFill/>
          </a:ln>
        </p:spPr>
        <p:txBody>
          <a:bodyPr lIns="0" tIns="0" rIns="0" bIns="0" anchor="ctr" anchorCtr="0">
            <a:noAutofit/>
          </a:bodyPr>
          <a:lstStyle/>
          <a:p>
            <a:pPr>
              <a:buClr>
                <a:schemeClr val="lt1"/>
              </a:buClr>
              <a:buSzPct val="25000"/>
            </a:pPr>
            <a:r>
              <a:rPr lang="en-US" sz="2700" b="1" dirty="0">
                <a:solidFill>
                  <a:schemeClr val="lt1"/>
                </a:solidFill>
                <a:latin typeface="Arial" charset="0"/>
                <a:ea typeface="Arial" charset="0"/>
                <a:cs typeface="Arial" charset="0"/>
                <a:sym typeface="Cabin"/>
              </a:rPr>
              <a:t>Program:</a:t>
            </a:r>
          </a:p>
          <a:p>
            <a:pPr algn="ctr"/>
            <a:endParaRPr sz="2700" b="1" dirty="0">
              <a:solidFill>
                <a:srgbClr val="FF7F00"/>
              </a:solidFill>
              <a:latin typeface="Arial" charset="0"/>
              <a:ea typeface="Arial" charset="0"/>
              <a:cs typeface="Arial" charset="0"/>
              <a:sym typeface="Cabin"/>
            </a:endParaRPr>
          </a:p>
          <a:p>
            <a:pPr>
              <a:buClr>
                <a:srgbClr val="FF7F00"/>
              </a:buClr>
              <a:buSzPct val="25000"/>
            </a:pPr>
            <a:r>
              <a:rPr lang="en-US" sz="2700" b="1" dirty="0">
                <a:solidFill>
                  <a:srgbClr val="00FF00"/>
                </a:solidFill>
                <a:latin typeface="Courier" charset="0"/>
                <a:ea typeface="Courier" charset="0"/>
                <a:cs typeface="Courier" charset="0"/>
                <a:sym typeface="Cabin"/>
              </a:rPr>
              <a:t>x = 2</a:t>
            </a:r>
          </a:p>
          <a:p>
            <a:pPr lvl="0">
              <a:buClr>
                <a:srgbClr val="FFFF00"/>
              </a:buClr>
              <a:buSzPct val="25000"/>
            </a:pPr>
            <a:r>
              <a:rPr lang="en-US" sz="2700" b="1" dirty="0">
                <a:solidFill>
                  <a:srgbClr val="FFFF00"/>
                </a:solidFill>
                <a:latin typeface="Courier" charset="0"/>
                <a:ea typeface="Courier" charset="0"/>
                <a:cs typeface="Courier" charset="0"/>
                <a:sym typeface="Cabin"/>
              </a:rPr>
              <a:t>print(</a:t>
            </a:r>
            <a:r>
              <a:rPr lang="en-US" sz="2700" b="1" dirty="0">
                <a:solidFill>
                  <a:srgbClr val="00FF00"/>
                </a:solidFill>
                <a:latin typeface="Courier" charset="0"/>
                <a:ea typeface="Courier" charset="0"/>
                <a:cs typeface="Courier" charset="0"/>
                <a:sym typeface="Cabin"/>
              </a:rPr>
              <a:t>x</a:t>
            </a:r>
            <a:r>
              <a:rPr lang="en-US" sz="2700" b="1" dirty="0">
                <a:solidFill>
                  <a:srgbClr val="FFFF00"/>
                </a:solidFill>
                <a:latin typeface="Courier" charset="0"/>
                <a:ea typeface="Courier" charset="0"/>
                <a:cs typeface="Courier" charset="0"/>
                <a:sym typeface="Cabin"/>
              </a:rPr>
              <a:t>)</a:t>
            </a:r>
            <a:endParaRPr lang="en-US" sz="2700" b="1" dirty="0">
              <a:solidFill>
                <a:srgbClr val="00FF00"/>
              </a:solidFill>
              <a:latin typeface="Courier" charset="0"/>
              <a:ea typeface="Courier" charset="0"/>
              <a:cs typeface="Courier" charset="0"/>
              <a:sym typeface="Cabin"/>
            </a:endParaRPr>
          </a:p>
          <a:p>
            <a:pPr>
              <a:buClr>
                <a:srgbClr val="FF7F00"/>
              </a:buClr>
              <a:buSzPct val="25000"/>
            </a:pPr>
            <a:r>
              <a:rPr lang="en-US" sz="2700" b="1" dirty="0">
                <a:solidFill>
                  <a:srgbClr val="00FF00"/>
                </a:solidFill>
                <a:latin typeface="Courier" charset="0"/>
                <a:ea typeface="Courier" charset="0"/>
                <a:cs typeface="Courier" charset="0"/>
                <a:sym typeface="Cabin"/>
              </a:rPr>
              <a:t>x = x + 2</a:t>
            </a:r>
          </a:p>
          <a:p>
            <a:pPr lvl="0">
              <a:buClr>
                <a:srgbClr val="FFFF00"/>
              </a:buClr>
              <a:buSzPct val="25000"/>
            </a:pPr>
            <a:r>
              <a:rPr lang="en-US" sz="2700" b="1" dirty="0">
                <a:solidFill>
                  <a:srgbClr val="FFFF00"/>
                </a:solidFill>
                <a:latin typeface="Courier" charset="0"/>
                <a:ea typeface="Courier" charset="0"/>
                <a:cs typeface="Courier" charset="0"/>
                <a:sym typeface="Cabin"/>
              </a:rPr>
              <a:t>print(</a:t>
            </a:r>
            <a:r>
              <a:rPr lang="en-US" sz="2700" b="1" dirty="0">
                <a:solidFill>
                  <a:srgbClr val="00FF00"/>
                </a:solidFill>
                <a:latin typeface="Courier" charset="0"/>
                <a:ea typeface="Courier" charset="0"/>
                <a:cs typeface="Courier" charset="0"/>
                <a:sym typeface="Cabin"/>
              </a:rPr>
              <a:t>x</a:t>
            </a:r>
            <a:r>
              <a:rPr lang="en-US" sz="2700" b="1" dirty="0">
                <a:solidFill>
                  <a:srgbClr val="FFFF00"/>
                </a:solidFill>
                <a:latin typeface="Courier" charset="0"/>
                <a:ea typeface="Courier" charset="0"/>
                <a:cs typeface="Courier" charset="0"/>
                <a:sym typeface="Cabin"/>
              </a:rPr>
              <a:t>)</a:t>
            </a:r>
            <a:endParaRPr lang="en-US" sz="2700" b="1" dirty="0">
              <a:solidFill>
                <a:srgbClr val="00FF00"/>
              </a:solidFill>
              <a:latin typeface="Courier" charset="0"/>
              <a:ea typeface="Courier" charset="0"/>
              <a:cs typeface="Courier" charset="0"/>
              <a:sym typeface="Cabin"/>
            </a:endParaRPr>
          </a:p>
        </p:txBody>
      </p:sp>
      <p:sp>
        <p:nvSpPr>
          <p:cNvPr id="552" name="Shape 552"/>
          <p:cNvSpPr txBox="1"/>
          <p:nvPr/>
        </p:nvSpPr>
        <p:spPr>
          <a:xfrm>
            <a:off x="8859428" y="2493949"/>
            <a:ext cx="1300573" cy="1599074"/>
          </a:xfrm>
          <a:prstGeom prst="rect">
            <a:avLst/>
          </a:prstGeom>
          <a:noFill/>
          <a:ln>
            <a:noFill/>
          </a:ln>
        </p:spPr>
        <p:txBody>
          <a:bodyPr lIns="0" tIns="0" rIns="0" bIns="0" anchor="ctr" anchorCtr="0">
            <a:noAutofit/>
          </a:bodyPr>
          <a:lstStyle/>
          <a:p>
            <a:pPr>
              <a:buClr>
                <a:schemeClr val="lt1"/>
              </a:buClr>
              <a:buSzPct val="25000"/>
            </a:pPr>
            <a:r>
              <a:rPr lang="en-US" sz="2700" dirty="0">
                <a:solidFill>
                  <a:schemeClr val="lt1"/>
                </a:solidFill>
                <a:latin typeface="Arial" charset="0"/>
                <a:ea typeface="Arial" charset="0"/>
                <a:cs typeface="Arial" charset="0"/>
                <a:sym typeface="Cabin"/>
              </a:rPr>
              <a:t>Output:</a:t>
            </a:r>
          </a:p>
          <a:p>
            <a:pPr algn="ctr"/>
            <a:endParaRPr sz="2700" dirty="0">
              <a:solidFill>
                <a:schemeClr val="lt1"/>
              </a:solidFill>
              <a:latin typeface="Arial" charset="0"/>
              <a:ea typeface="Arial" charset="0"/>
              <a:cs typeface="Arial" charset="0"/>
              <a:sym typeface="Cabin"/>
            </a:endParaRPr>
          </a:p>
          <a:p>
            <a:pPr>
              <a:buClr>
                <a:srgbClr val="FF00FF"/>
              </a:buClr>
              <a:buSzPct val="25000"/>
            </a:pPr>
            <a:r>
              <a:rPr lang="en-US" sz="2700" dirty="0">
                <a:solidFill>
                  <a:srgbClr val="FFFF00"/>
                </a:solidFill>
                <a:latin typeface="Arial" charset="0"/>
                <a:ea typeface="Arial" charset="0"/>
                <a:cs typeface="Arial" charset="0"/>
                <a:sym typeface="Cabin"/>
              </a:rPr>
              <a:t>  2</a:t>
            </a:r>
          </a:p>
          <a:p>
            <a:pPr>
              <a:buClr>
                <a:srgbClr val="FF00FF"/>
              </a:buClr>
              <a:buSzPct val="25000"/>
            </a:pPr>
            <a:r>
              <a:rPr lang="en-US" sz="2700" dirty="0">
                <a:solidFill>
                  <a:srgbClr val="FFFF00"/>
                </a:solidFill>
                <a:latin typeface="Arial" charset="0"/>
                <a:ea typeface="Arial" charset="0"/>
                <a:cs typeface="Arial" charset="0"/>
                <a:sym typeface="Cabin"/>
              </a:rPr>
              <a:t>  4</a:t>
            </a:r>
          </a:p>
        </p:txBody>
      </p:sp>
      <p:sp>
        <p:nvSpPr>
          <p:cNvPr id="553" name="Shape 553"/>
          <p:cNvSpPr txBox="1"/>
          <p:nvPr/>
        </p:nvSpPr>
        <p:spPr>
          <a:xfrm>
            <a:off x="1190626" y="2056999"/>
            <a:ext cx="2057399" cy="447675"/>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625">
                <a:solidFill>
                  <a:schemeClr val="lt1"/>
                </a:solidFill>
                <a:latin typeface="Arial" charset="0"/>
                <a:ea typeface="Arial" charset="0"/>
                <a:cs typeface="Arial" charset="0"/>
                <a:sym typeface="Cabin"/>
              </a:rPr>
              <a:t>x = 2</a:t>
            </a:r>
          </a:p>
        </p:txBody>
      </p:sp>
      <p:sp>
        <p:nvSpPr>
          <p:cNvPr id="554" name="Shape 554"/>
          <p:cNvSpPr txBox="1"/>
          <p:nvPr/>
        </p:nvSpPr>
        <p:spPr>
          <a:xfrm>
            <a:off x="1190626" y="2885674"/>
            <a:ext cx="2057399" cy="447675"/>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625" dirty="0">
                <a:solidFill>
                  <a:schemeClr val="lt1"/>
                </a:solidFill>
                <a:latin typeface="Arial" charset="0"/>
                <a:ea typeface="Arial" charset="0"/>
                <a:cs typeface="Arial" charset="0"/>
                <a:sym typeface="Cabin"/>
              </a:rPr>
              <a:t>print(x)</a:t>
            </a:r>
          </a:p>
        </p:txBody>
      </p:sp>
      <p:cxnSp>
        <p:nvCxnSpPr>
          <p:cNvPr id="555" name="Shape 555"/>
          <p:cNvCxnSpPr/>
          <p:nvPr/>
        </p:nvCxnSpPr>
        <p:spPr>
          <a:xfrm rot="10800000">
            <a:off x="2205037" y="2504780"/>
            <a:ext cx="10715" cy="425052"/>
          </a:xfrm>
          <a:prstGeom prst="straightConnector1">
            <a:avLst/>
          </a:prstGeom>
          <a:noFill/>
          <a:ln w="76200" cap="rnd" cmpd="sng">
            <a:solidFill>
              <a:srgbClr val="00FFFF"/>
            </a:solidFill>
            <a:prstDash val="solid"/>
            <a:miter/>
            <a:headEnd type="stealth" w="med" len="med"/>
            <a:tailEnd type="none" w="med" len="med"/>
          </a:ln>
        </p:spPr>
      </p:cxnSp>
      <p:sp>
        <p:nvSpPr>
          <p:cNvPr id="556" name="Shape 556"/>
          <p:cNvSpPr txBox="1"/>
          <p:nvPr/>
        </p:nvSpPr>
        <p:spPr>
          <a:xfrm>
            <a:off x="1190626" y="3696597"/>
            <a:ext cx="2057399" cy="447675"/>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625">
                <a:solidFill>
                  <a:schemeClr val="lt1"/>
                </a:solidFill>
                <a:latin typeface="Arial" charset="0"/>
                <a:ea typeface="Arial" charset="0"/>
                <a:cs typeface="Arial" charset="0"/>
                <a:sym typeface="Cabin"/>
              </a:rPr>
              <a:t>x = x + 2</a:t>
            </a:r>
          </a:p>
        </p:txBody>
      </p:sp>
      <p:cxnSp>
        <p:nvCxnSpPr>
          <p:cNvPr id="557" name="Shape 557"/>
          <p:cNvCxnSpPr/>
          <p:nvPr/>
        </p:nvCxnSpPr>
        <p:spPr>
          <a:xfrm rot="10800000">
            <a:off x="2205037" y="3327610"/>
            <a:ext cx="10715" cy="425052"/>
          </a:xfrm>
          <a:prstGeom prst="straightConnector1">
            <a:avLst/>
          </a:prstGeom>
          <a:noFill/>
          <a:ln w="76200" cap="rnd" cmpd="sng">
            <a:solidFill>
              <a:srgbClr val="00FFFF"/>
            </a:solidFill>
            <a:prstDash val="solid"/>
            <a:miter/>
            <a:headEnd type="stealth" w="med" len="med"/>
            <a:tailEnd type="none" w="med" len="med"/>
          </a:ln>
        </p:spPr>
      </p:cxnSp>
      <p:sp>
        <p:nvSpPr>
          <p:cNvPr id="558" name="Shape 558"/>
          <p:cNvSpPr txBox="1"/>
          <p:nvPr/>
        </p:nvSpPr>
        <p:spPr>
          <a:xfrm>
            <a:off x="1190626" y="4523974"/>
            <a:ext cx="2057399" cy="447675"/>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625" dirty="0">
                <a:solidFill>
                  <a:schemeClr val="lt1"/>
                </a:solidFill>
                <a:latin typeface="Arial" charset="0"/>
                <a:ea typeface="Arial" charset="0"/>
                <a:cs typeface="Arial" charset="0"/>
                <a:sym typeface="Cabin"/>
              </a:rPr>
              <a:t>print(x)</a:t>
            </a:r>
          </a:p>
        </p:txBody>
      </p:sp>
      <p:cxnSp>
        <p:nvCxnSpPr>
          <p:cNvPr id="559" name="Shape 559"/>
          <p:cNvCxnSpPr/>
          <p:nvPr/>
        </p:nvCxnSpPr>
        <p:spPr>
          <a:xfrm rot="10800000">
            <a:off x="2205037" y="4144163"/>
            <a:ext cx="10715" cy="425052"/>
          </a:xfrm>
          <a:prstGeom prst="straightConnector1">
            <a:avLst/>
          </a:prstGeom>
          <a:noFill/>
          <a:ln w="76200" cap="rnd" cmpd="sng">
            <a:solidFill>
              <a:srgbClr val="00FFFF"/>
            </a:solidFill>
            <a:prstDash val="solid"/>
            <a:miter/>
            <a:headEnd type="stealth" w="med" len="med"/>
            <a:tailEnd type="none" w="med" len="med"/>
          </a:ln>
        </p:spPr>
      </p:cxnSp>
      <p:cxnSp>
        <p:nvCxnSpPr>
          <p:cNvPr id="560" name="Shape 560"/>
          <p:cNvCxnSpPr/>
          <p:nvPr/>
        </p:nvCxnSpPr>
        <p:spPr>
          <a:xfrm flipH="1">
            <a:off x="6580762" y="3501958"/>
            <a:ext cx="2071992" cy="54042"/>
          </a:xfrm>
          <a:prstGeom prst="straightConnector1">
            <a:avLst/>
          </a:prstGeom>
          <a:noFill/>
          <a:ln w="50800" cap="rnd" cmpd="sng">
            <a:solidFill>
              <a:srgbClr val="FFFFFF"/>
            </a:solidFill>
            <a:prstDash val="solid"/>
            <a:miter/>
            <a:headEnd type="stealth" w="med" len="med"/>
            <a:tailEnd type="none" w="med" len="med"/>
          </a:ln>
        </p:spPr>
      </p:cxnSp>
      <p:cxnSp>
        <p:nvCxnSpPr>
          <p:cNvPr id="561" name="Shape 561"/>
          <p:cNvCxnSpPr/>
          <p:nvPr/>
        </p:nvCxnSpPr>
        <p:spPr>
          <a:xfrm flipH="1">
            <a:off x="6580762" y="3959224"/>
            <a:ext cx="2087390" cy="460376"/>
          </a:xfrm>
          <a:prstGeom prst="straightConnector1">
            <a:avLst/>
          </a:prstGeom>
          <a:noFill/>
          <a:ln w="50800" cap="rnd" cmpd="sng">
            <a:solidFill>
              <a:srgbClr val="FFFFFF"/>
            </a:solidFill>
            <a:prstDash val="solid"/>
            <a:miter/>
            <a:headEnd type="stealth" w="med" len="med"/>
            <a:tailEnd type="none" w="med" len="med"/>
          </a:ln>
        </p:spPr>
      </p:cxnSp>
      <p:sp>
        <p:nvSpPr>
          <p:cNvPr id="562" name="Shape 562"/>
          <p:cNvSpPr txBox="1"/>
          <p:nvPr/>
        </p:nvSpPr>
        <p:spPr>
          <a:xfrm>
            <a:off x="1540650" y="5420637"/>
            <a:ext cx="9300827" cy="800099"/>
          </a:xfrm>
          <a:prstGeom prst="rect">
            <a:avLst/>
          </a:prstGeom>
          <a:noFill/>
          <a:ln>
            <a:noFill/>
          </a:ln>
        </p:spPr>
        <p:txBody>
          <a:bodyPr lIns="0" tIns="0" rIns="0" bIns="0" anchor="ctr" anchorCtr="0">
            <a:noAutofit/>
          </a:bodyPr>
          <a:lstStyle/>
          <a:p>
            <a:pPr algn="ctr">
              <a:buClr>
                <a:schemeClr val="lt1"/>
              </a:buClr>
              <a:buSzPct val="25000"/>
            </a:pPr>
            <a:r>
              <a:rPr lang="en-US" sz="2475" dirty="0">
                <a:solidFill>
                  <a:schemeClr val="lt1"/>
                </a:solidFill>
                <a:latin typeface="Arial" charset="0"/>
                <a:ea typeface="Arial" charset="0"/>
                <a:cs typeface="Arial" charset="0"/>
                <a:sym typeface="Cabin"/>
              </a:rPr>
              <a:t>When a program is running, it flows from one step to the next.  As programmers, we set up </a:t>
            </a:r>
            <a:r>
              <a:rPr lang="en-US" sz="2475" dirty="0">
                <a:solidFill>
                  <a:schemeClr val="lt1"/>
                </a:solidFill>
                <a:latin typeface="Arial"/>
                <a:ea typeface="Arial"/>
                <a:cs typeface="Arial"/>
                <a:sym typeface="Arial"/>
              </a:rPr>
              <a:t>“</a:t>
            </a:r>
            <a:r>
              <a:rPr lang="en-US" sz="2475" dirty="0">
                <a:solidFill>
                  <a:schemeClr val="lt1"/>
                </a:solidFill>
                <a:latin typeface="Arial" charset="0"/>
                <a:ea typeface="Arial" charset="0"/>
                <a:cs typeface="Arial" charset="0"/>
                <a:sym typeface="Cabin"/>
              </a:rPr>
              <a:t>paths</a:t>
            </a:r>
            <a:r>
              <a:rPr lang="en-US" sz="2475" dirty="0">
                <a:solidFill>
                  <a:schemeClr val="lt1"/>
                </a:solidFill>
                <a:latin typeface="Arial"/>
                <a:ea typeface="Arial"/>
                <a:cs typeface="Arial"/>
                <a:sym typeface="Arial"/>
              </a:rPr>
              <a:t>”</a:t>
            </a:r>
            <a:r>
              <a:rPr lang="en-US" sz="2475" dirty="0">
                <a:solidFill>
                  <a:schemeClr val="lt1"/>
                </a:solidFill>
                <a:latin typeface="Arial" charset="0"/>
                <a:ea typeface="Arial" charset="0"/>
                <a:cs typeface="Arial" charset="0"/>
                <a:sym typeface="Cabin"/>
              </a:rPr>
              <a:t> for the program to follow.</a:t>
            </a:r>
          </a:p>
        </p:txBody>
      </p:sp>
    </p:spTree>
    <p:extLst>
      <p:ext uri="{BB962C8B-B14F-4D97-AF65-F5344CB8AC3E}">
        <p14:creationId xmlns:p14="http://schemas.microsoft.com/office/powerpoint/2010/main" val="32183657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566"/>
        <p:cNvGrpSpPr/>
        <p:nvPr/>
      </p:nvGrpSpPr>
      <p:grpSpPr>
        <a:xfrm>
          <a:off x="0" y="0"/>
          <a:ext cx="0" cy="0"/>
          <a:chOff x="0" y="0"/>
          <a:chExt cx="0" cy="0"/>
        </a:xfrm>
      </p:grpSpPr>
      <p:sp>
        <p:nvSpPr>
          <p:cNvPr id="567" name="Shape 567"/>
          <p:cNvSpPr txBox="1">
            <a:spLocks noGrp="1"/>
          </p:cNvSpPr>
          <p:nvPr>
            <p:ph type="title"/>
          </p:nvPr>
        </p:nvSpPr>
        <p:spPr>
          <a:xfrm>
            <a:off x="4391026" y="576072"/>
            <a:ext cx="7191374" cy="1024128"/>
          </a:xfrm>
          <a:prstGeom prst="rect">
            <a:avLst/>
          </a:prstGeom>
          <a:noFill/>
          <a:ln>
            <a:noFill/>
          </a:ln>
        </p:spPr>
        <p:txBody>
          <a:bodyPr vert="horz" lIns="28575" tIns="28575" rIns="28575" bIns="28575" rtlCol="0" anchor="ctr" anchorCtr="0">
            <a:noAutofit/>
          </a:bodyPr>
          <a:lstStyle/>
          <a:p>
            <a:pPr algn="ctr">
              <a:lnSpc>
                <a:spcPct val="100000"/>
              </a:lnSpc>
              <a:spcBef>
                <a:spcPts val="0"/>
              </a:spcBef>
              <a:buClr>
                <a:schemeClr val="lt1"/>
              </a:buClr>
              <a:buSzPct val="25000"/>
            </a:pPr>
            <a:r>
              <a:rPr lang="en-US" sz="5700">
                <a:solidFill>
                  <a:srgbClr val="FFD966"/>
                </a:solidFill>
                <a:latin typeface="Arial" charset="0"/>
                <a:ea typeface="Arial" charset="0"/>
                <a:cs typeface="Arial" charset="0"/>
                <a:sym typeface="Cabin"/>
              </a:rPr>
              <a:t>Conditional Steps</a:t>
            </a:r>
          </a:p>
        </p:txBody>
      </p:sp>
      <p:sp>
        <p:nvSpPr>
          <p:cNvPr id="568" name="Shape 568"/>
          <p:cNvSpPr txBox="1"/>
          <p:nvPr/>
        </p:nvSpPr>
        <p:spPr>
          <a:xfrm>
            <a:off x="10263010" y="2671763"/>
            <a:ext cx="1185863" cy="1638299"/>
          </a:xfrm>
          <a:prstGeom prst="rect">
            <a:avLst/>
          </a:prstGeom>
          <a:noFill/>
          <a:ln>
            <a:noFill/>
          </a:ln>
        </p:spPr>
        <p:txBody>
          <a:bodyPr lIns="0" tIns="0" rIns="0" bIns="0" anchor="ctr" anchorCtr="0">
            <a:noAutofit/>
          </a:bodyPr>
          <a:lstStyle/>
          <a:p>
            <a:pPr>
              <a:buClr>
                <a:schemeClr val="lt1"/>
              </a:buClr>
              <a:buSzPct val="25000"/>
            </a:pPr>
            <a:r>
              <a:rPr lang="en-US" sz="2700" dirty="0">
                <a:solidFill>
                  <a:schemeClr val="lt1"/>
                </a:solidFill>
                <a:latin typeface="Arial" charset="0"/>
                <a:ea typeface="Arial" charset="0"/>
                <a:cs typeface="Arial" charset="0"/>
                <a:sym typeface="Cabin"/>
              </a:rPr>
              <a:t>Output:</a:t>
            </a:r>
          </a:p>
          <a:p>
            <a:pPr algn="ctr"/>
            <a:endParaRPr sz="2700" dirty="0">
              <a:solidFill>
                <a:schemeClr val="lt1"/>
              </a:solidFill>
              <a:latin typeface="Arial" charset="0"/>
              <a:ea typeface="Arial" charset="0"/>
              <a:cs typeface="Arial" charset="0"/>
              <a:sym typeface="Cabin"/>
            </a:endParaRPr>
          </a:p>
          <a:p>
            <a:pPr>
              <a:buClr>
                <a:srgbClr val="FF00FF"/>
              </a:buClr>
              <a:buSzPct val="25000"/>
            </a:pPr>
            <a:r>
              <a:rPr lang="en-US" sz="2700" dirty="0">
                <a:solidFill>
                  <a:srgbClr val="FFFF00"/>
                </a:solidFill>
                <a:latin typeface="Arial" charset="0"/>
                <a:ea typeface="Arial" charset="0"/>
                <a:cs typeface="Arial" charset="0"/>
                <a:sym typeface="Cabin"/>
              </a:rPr>
              <a:t>Smaller</a:t>
            </a:r>
          </a:p>
          <a:p>
            <a:pPr>
              <a:buClr>
                <a:srgbClr val="FF00FF"/>
              </a:buClr>
              <a:buSzPct val="25000"/>
            </a:pPr>
            <a:r>
              <a:rPr lang="en-US" sz="2700" dirty="0">
                <a:solidFill>
                  <a:srgbClr val="FFFF00"/>
                </a:solidFill>
                <a:latin typeface="Arial" charset="0"/>
                <a:ea typeface="Arial" charset="0"/>
                <a:cs typeface="Arial" charset="0"/>
                <a:sym typeface="Cabin"/>
              </a:rPr>
              <a:t>Finis </a:t>
            </a:r>
          </a:p>
        </p:txBody>
      </p:sp>
      <p:sp>
        <p:nvSpPr>
          <p:cNvPr id="569" name="Shape 569"/>
          <p:cNvSpPr txBox="1"/>
          <p:nvPr/>
        </p:nvSpPr>
        <p:spPr>
          <a:xfrm>
            <a:off x="5849539" y="2155032"/>
            <a:ext cx="3401465" cy="3738562"/>
          </a:xfrm>
          <a:prstGeom prst="rect">
            <a:avLst/>
          </a:prstGeom>
          <a:noFill/>
          <a:ln>
            <a:noFill/>
          </a:ln>
        </p:spPr>
        <p:txBody>
          <a:bodyPr lIns="0" tIns="0" rIns="0" bIns="0" anchor="ctr" anchorCtr="0">
            <a:noAutofit/>
          </a:bodyPr>
          <a:lstStyle/>
          <a:p>
            <a:pPr>
              <a:buClr>
                <a:schemeClr val="lt1"/>
              </a:buClr>
              <a:buSzPct val="25000"/>
            </a:pPr>
            <a:r>
              <a:rPr lang="en-US" sz="2700" b="1" dirty="0">
                <a:solidFill>
                  <a:schemeClr val="lt1"/>
                </a:solidFill>
                <a:latin typeface="Arial" charset="0"/>
                <a:ea typeface="Arial" charset="0"/>
                <a:cs typeface="Arial" charset="0"/>
                <a:sym typeface="Cabin"/>
              </a:rPr>
              <a:t>Program:</a:t>
            </a:r>
          </a:p>
          <a:p>
            <a:pPr algn="ctr"/>
            <a:endParaRPr sz="2700" b="1" dirty="0">
              <a:solidFill>
                <a:srgbClr val="FF7F00"/>
              </a:solidFill>
              <a:latin typeface="Arial" charset="0"/>
              <a:ea typeface="Arial" charset="0"/>
              <a:cs typeface="Arial" charset="0"/>
              <a:sym typeface="Cabin"/>
            </a:endParaRPr>
          </a:p>
          <a:p>
            <a:pPr>
              <a:buClr>
                <a:srgbClr val="FF7F00"/>
              </a:buClr>
              <a:buSzPct val="25000"/>
            </a:pPr>
            <a:r>
              <a:rPr lang="en-US" sz="2100" b="1" dirty="0">
                <a:solidFill>
                  <a:srgbClr val="00FF00"/>
                </a:solidFill>
                <a:latin typeface="Courier" charset="0"/>
                <a:ea typeface="Courier" charset="0"/>
                <a:cs typeface="Courier" charset="0"/>
                <a:sym typeface="Cabin"/>
              </a:rPr>
              <a:t>x = 5</a:t>
            </a:r>
          </a:p>
          <a:p>
            <a:pPr>
              <a:buClr>
                <a:srgbClr val="FFFF00"/>
              </a:buClr>
              <a:buSzPct val="25000"/>
            </a:pPr>
            <a:r>
              <a:rPr lang="en-US" sz="2100" b="1" dirty="0">
                <a:solidFill>
                  <a:srgbClr val="FFFF00"/>
                </a:solidFill>
                <a:latin typeface="Courier" charset="0"/>
                <a:ea typeface="Courier" charset="0"/>
                <a:cs typeface="Courier" charset="0"/>
                <a:sym typeface="Cabin"/>
              </a:rPr>
              <a:t>if</a:t>
            </a:r>
            <a:r>
              <a:rPr lang="en-US" sz="2100" b="1" dirty="0">
                <a:solidFill>
                  <a:srgbClr val="FF7F00"/>
                </a:solidFill>
                <a:latin typeface="Courier" charset="0"/>
                <a:ea typeface="Courier" charset="0"/>
                <a:cs typeface="Courier" charset="0"/>
                <a:sym typeface="Cabin"/>
              </a:rPr>
              <a:t> </a:t>
            </a:r>
            <a:r>
              <a:rPr lang="en-US" sz="2100" b="1" dirty="0">
                <a:solidFill>
                  <a:srgbClr val="00FF00"/>
                </a:solidFill>
                <a:latin typeface="Courier" charset="0"/>
                <a:ea typeface="Courier" charset="0"/>
                <a:cs typeface="Courier" charset="0"/>
                <a:sym typeface="Cabin"/>
              </a:rPr>
              <a:t>x &lt; 10:</a:t>
            </a:r>
          </a:p>
          <a:p>
            <a:pPr lvl="0">
              <a:buClr>
                <a:srgbClr val="FF7F00"/>
              </a:buClr>
              <a:buSzPct val="25000"/>
            </a:pPr>
            <a:r>
              <a:rPr lang="en-US" sz="2100" b="1" dirty="0">
                <a:solidFill>
                  <a:srgbClr val="FF7F00"/>
                </a:solidFill>
                <a:latin typeface="Courier" charset="0"/>
                <a:ea typeface="Courier" charset="0"/>
                <a:cs typeface="Courier" charset="0"/>
                <a:sym typeface="Cabin"/>
              </a:rPr>
              <a:t>    </a:t>
            </a:r>
            <a:r>
              <a:rPr lang="en-US" sz="2100" b="1" dirty="0">
                <a:solidFill>
                  <a:srgbClr val="FFFF00"/>
                </a:solidFill>
                <a:latin typeface="Courier" charset="0"/>
                <a:ea typeface="Courier" charset="0"/>
                <a:cs typeface="Courier" charset="0"/>
                <a:sym typeface="Cabin"/>
              </a:rPr>
              <a:t>print(</a:t>
            </a:r>
            <a:r>
              <a:rPr lang="en-US" sz="2100" b="1" dirty="0">
                <a:solidFill>
                  <a:srgbClr val="00FF00"/>
                </a:solidFill>
                <a:latin typeface="Courier" charset="0"/>
                <a:ea typeface="Courier" charset="0"/>
                <a:cs typeface="Courier" charset="0"/>
                <a:sym typeface="Cabin"/>
              </a:rPr>
              <a:t>'Smaller'</a:t>
            </a:r>
            <a:r>
              <a:rPr lang="en-US" sz="2100" b="1" dirty="0">
                <a:solidFill>
                  <a:srgbClr val="FFFF00"/>
                </a:solidFill>
                <a:latin typeface="Courier" charset="0"/>
                <a:ea typeface="Courier" charset="0"/>
                <a:cs typeface="Courier" charset="0"/>
                <a:sym typeface="Cabin"/>
              </a:rPr>
              <a:t>)</a:t>
            </a:r>
            <a:endParaRPr lang="en-US" sz="2100" b="1" dirty="0">
              <a:solidFill>
                <a:srgbClr val="00FF00"/>
              </a:solidFill>
              <a:latin typeface="Courier" charset="0"/>
              <a:ea typeface="Courier" charset="0"/>
              <a:cs typeface="Courier" charset="0"/>
              <a:sym typeface="Cabin"/>
            </a:endParaRPr>
          </a:p>
          <a:p>
            <a:pPr>
              <a:buClr>
                <a:srgbClr val="FFFF00"/>
              </a:buClr>
              <a:buSzPct val="25000"/>
            </a:pPr>
            <a:r>
              <a:rPr lang="en-US" sz="2100" b="1" dirty="0">
                <a:solidFill>
                  <a:srgbClr val="FFFF00"/>
                </a:solidFill>
                <a:latin typeface="Courier" charset="0"/>
                <a:ea typeface="Courier" charset="0"/>
                <a:cs typeface="Courier" charset="0"/>
                <a:sym typeface="Cabin"/>
              </a:rPr>
              <a:t>if</a:t>
            </a:r>
            <a:r>
              <a:rPr lang="en-US" sz="2100" b="1" dirty="0">
                <a:solidFill>
                  <a:srgbClr val="FF7F00"/>
                </a:solidFill>
                <a:latin typeface="Courier" charset="0"/>
                <a:ea typeface="Courier" charset="0"/>
                <a:cs typeface="Courier" charset="0"/>
                <a:sym typeface="Cabin"/>
              </a:rPr>
              <a:t> </a:t>
            </a:r>
            <a:r>
              <a:rPr lang="en-US" sz="2100" b="1" dirty="0">
                <a:solidFill>
                  <a:srgbClr val="00FF00"/>
                </a:solidFill>
                <a:latin typeface="Courier" charset="0"/>
                <a:ea typeface="Courier" charset="0"/>
                <a:cs typeface="Courier" charset="0"/>
                <a:sym typeface="Cabin"/>
              </a:rPr>
              <a:t>x &gt; 20:</a:t>
            </a:r>
          </a:p>
          <a:p>
            <a:pPr lvl="0">
              <a:buClr>
                <a:srgbClr val="FF7F00"/>
              </a:buClr>
              <a:buSzPct val="25000"/>
            </a:pPr>
            <a:r>
              <a:rPr lang="en-US" sz="2100" b="1" dirty="0">
                <a:solidFill>
                  <a:srgbClr val="FF7F00"/>
                </a:solidFill>
                <a:latin typeface="Courier" charset="0"/>
                <a:ea typeface="Courier" charset="0"/>
                <a:cs typeface="Courier" charset="0"/>
                <a:sym typeface="Cabin"/>
              </a:rPr>
              <a:t>    </a:t>
            </a:r>
            <a:r>
              <a:rPr lang="en-US" sz="2100" b="1" dirty="0">
                <a:solidFill>
                  <a:srgbClr val="FFFF00"/>
                </a:solidFill>
                <a:latin typeface="Courier" charset="0"/>
                <a:ea typeface="Courier" charset="0"/>
                <a:cs typeface="Courier" charset="0"/>
                <a:sym typeface="Cabin"/>
              </a:rPr>
              <a:t>print(</a:t>
            </a:r>
            <a:r>
              <a:rPr lang="en-US" sz="2100" b="1" dirty="0">
                <a:solidFill>
                  <a:srgbClr val="00FF00"/>
                </a:solidFill>
                <a:latin typeface="Courier" charset="0"/>
                <a:ea typeface="Courier" charset="0"/>
                <a:cs typeface="Courier" charset="0"/>
                <a:sym typeface="Cabin"/>
              </a:rPr>
              <a:t>'Bigger'</a:t>
            </a:r>
            <a:r>
              <a:rPr lang="en-US" sz="2100" b="1" dirty="0">
                <a:solidFill>
                  <a:srgbClr val="FFFF00"/>
                </a:solidFill>
                <a:latin typeface="Courier" charset="0"/>
                <a:ea typeface="Courier" charset="0"/>
                <a:cs typeface="Courier" charset="0"/>
                <a:sym typeface="Cabin"/>
              </a:rPr>
              <a:t>)</a:t>
            </a:r>
            <a:endParaRPr lang="en-US" sz="2100" b="1" dirty="0">
              <a:solidFill>
                <a:srgbClr val="00FF00"/>
              </a:solidFill>
              <a:latin typeface="Courier" charset="0"/>
              <a:ea typeface="Courier" charset="0"/>
              <a:cs typeface="Courier" charset="0"/>
              <a:sym typeface="Cabin"/>
            </a:endParaRPr>
          </a:p>
          <a:p>
            <a:pPr algn="ctr"/>
            <a:endParaRPr sz="2100" b="1" dirty="0">
              <a:solidFill>
                <a:srgbClr val="00FF00"/>
              </a:solidFill>
              <a:latin typeface="Courier" charset="0"/>
              <a:ea typeface="Courier" charset="0"/>
              <a:cs typeface="Courier" charset="0"/>
              <a:sym typeface="Cabin"/>
            </a:endParaRPr>
          </a:p>
          <a:p>
            <a:pPr lvl="0">
              <a:buClr>
                <a:srgbClr val="FFFF00"/>
              </a:buClr>
              <a:buSzPct val="25000"/>
            </a:pPr>
            <a:r>
              <a:rPr lang="en-US" sz="2100" b="1" dirty="0">
                <a:solidFill>
                  <a:srgbClr val="FFFF00"/>
                </a:solidFill>
                <a:latin typeface="Courier" charset="0"/>
                <a:ea typeface="Courier" charset="0"/>
                <a:cs typeface="Courier" charset="0"/>
                <a:sym typeface="Cabin"/>
              </a:rPr>
              <a:t>print(</a:t>
            </a:r>
            <a:r>
              <a:rPr lang="en-US" sz="2100" b="1" dirty="0">
                <a:solidFill>
                  <a:srgbClr val="00FF00"/>
                </a:solidFill>
                <a:latin typeface="Courier" charset="0"/>
                <a:ea typeface="Courier" charset="0"/>
                <a:cs typeface="Courier" charset="0"/>
                <a:sym typeface="Cabin"/>
              </a:rPr>
              <a:t>'Finis'</a:t>
            </a:r>
            <a:r>
              <a:rPr lang="en-US" sz="2100" b="1" dirty="0">
                <a:solidFill>
                  <a:srgbClr val="FFFF00"/>
                </a:solidFill>
                <a:latin typeface="Courier" charset="0"/>
                <a:ea typeface="Courier" charset="0"/>
                <a:cs typeface="Courier" charset="0"/>
                <a:sym typeface="Cabin"/>
              </a:rPr>
              <a:t>)</a:t>
            </a:r>
            <a:endParaRPr lang="en-US" sz="2100" b="1" dirty="0">
              <a:solidFill>
                <a:srgbClr val="00FF00"/>
              </a:solidFill>
              <a:latin typeface="Courier" charset="0"/>
              <a:ea typeface="Courier" charset="0"/>
              <a:cs typeface="Courier" charset="0"/>
              <a:sym typeface="Cabin"/>
            </a:endParaRPr>
          </a:p>
        </p:txBody>
      </p:sp>
      <p:sp>
        <p:nvSpPr>
          <p:cNvPr id="570" name="Shape 570"/>
          <p:cNvSpPr txBox="1"/>
          <p:nvPr/>
        </p:nvSpPr>
        <p:spPr>
          <a:xfrm>
            <a:off x="933451" y="733425"/>
            <a:ext cx="2057399" cy="447750"/>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a:solidFill>
                  <a:schemeClr val="lt1"/>
                </a:solidFill>
                <a:latin typeface="Arial" charset="0"/>
                <a:ea typeface="Arial" charset="0"/>
                <a:cs typeface="Arial" charset="0"/>
                <a:sym typeface="Cabin"/>
              </a:rPr>
              <a:t>x = 5</a:t>
            </a:r>
          </a:p>
        </p:txBody>
      </p:sp>
      <p:cxnSp>
        <p:nvCxnSpPr>
          <p:cNvPr id="571" name="Shape 571"/>
          <p:cNvCxnSpPr/>
          <p:nvPr/>
        </p:nvCxnSpPr>
        <p:spPr>
          <a:xfrm rot="10800000">
            <a:off x="1947862" y="1182290"/>
            <a:ext cx="10715" cy="425052"/>
          </a:xfrm>
          <a:prstGeom prst="straightConnector1">
            <a:avLst/>
          </a:prstGeom>
          <a:noFill/>
          <a:ln w="76200" cap="rnd" cmpd="sng">
            <a:solidFill>
              <a:srgbClr val="00FFFF"/>
            </a:solidFill>
            <a:prstDash val="solid"/>
            <a:miter/>
            <a:headEnd type="stealth" w="med" len="med"/>
            <a:tailEnd type="none" w="med" len="med"/>
          </a:ln>
        </p:spPr>
      </p:cxnSp>
      <p:cxnSp>
        <p:nvCxnSpPr>
          <p:cNvPr id="572" name="Shape 572"/>
          <p:cNvCxnSpPr>
            <a:endCxn id="569" idx="3"/>
          </p:cNvCxnSpPr>
          <p:nvPr/>
        </p:nvCxnSpPr>
        <p:spPr>
          <a:xfrm flipH="1">
            <a:off x="9251004" y="3711178"/>
            <a:ext cx="904673" cy="313135"/>
          </a:xfrm>
          <a:prstGeom prst="straightConnector1">
            <a:avLst/>
          </a:prstGeom>
          <a:noFill/>
          <a:ln w="50800" cap="rnd" cmpd="sng">
            <a:solidFill>
              <a:srgbClr val="FFFFFF"/>
            </a:solidFill>
            <a:prstDash val="solid"/>
            <a:miter/>
            <a:headEnd type="stealth" w="med" len="med"/>
            <a:tailEnd type="none" w="med" len="med"/>
          </a:ln>
        </p:spPr>
      </p:cxnSp>
      <p:sp>
        <p:nvSpPr>
          <p:cNvPr id="573" name="Shape 573"/>
          <p:cNvSpPr/>
          <p:nvPr/>
        </p:nvSpPr>
        <p:spPr>
          <a:xfrm>
            <a:off x="885825" y="1590675"/>
            <a:ext cx="2152650" cy="952500"/>
          </a:xfrm>
          <a:prstGeom prst="diamond">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a:solidFill>
                  <a:schemeClr val="lt1"/>
                </a:solidFill>
                <a:latin typeface="Arial" charset="0"/>
                <a:ea typeface="Arial" charset="0"/>
                <a:cs typeface="Arial" charset="0"/>
                <a:sym typeface="Cabin"/>
              </a:rPr>
              <a:t>x &lt; 10 ?</a:t>
            </a:r>
          </a:p>
        </p:txBody>
      </p:sp>
      <p:cxnSp>
        <p:nvCxnSpPr>
          <p:cNvPr id="574" name="Shape 574"/>
          <p:cNvCxnSpPr/>
          <p:nvPr/>
        </p:nvCxnSpPr>
        <p:spPr>
          <a:xfrm rot="10800000">
            <a:off x="1947863" y="2503884"/>
            <a:ext cx="14287" cy="1207294"/>
          </a:xfrm>
          <a:prstGeom prst="straightConnector1">
            <a:avLst/>
          </a:prstGeom>
          <a:noFill/>
          <a:ln w="76200" cap="rnd" cmpd="sng">
            <a:solidFill>
              <a:srgbClr val="00FFFF"/>
            </a:solidFill>
            <a:prstDash val="solid"/>
            <a:miter/>
            <a:headEnd type="stealth" w="med" len="med"/>
            <a:tailEnd type="none" w="med" len="med"/>
          </a:ln>
        </p:spPr>
      </p:cxnSp>
      <p:sp>
        <p:nvSpPr>
          <p:cNvPr id="575" name="Shape 575"/>
          <p:cNvSpPr txBox="1"/>
          <p:nvPr/>
        </p:nvSpPr>
        <p:spPr>
          <a:xfrm>
            <a:off x="2495550" y="2514601"/>
            <a:ext cx="2190750" cy="561974"/>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lvl="0" algn="ctr">
              <a:buClr>
                <a:schemeClr val="lt1"/>
              </a:buClr>
              <a:buSzPct val="25000"/>
            </a:pPr>
            <a:r>
              <a:rPr lang="en-US" sz="2250" dirty="0">
                <a:solidFill>
                  <a:schemeClr val="lt1"/>
                </a:solidFill>
                <a:latin typeface="Arial" charset="0"/>
                <a:ea typeface="Arial" charset="0"/>
                <a:cs typeface="Arial" charset="0"/>
                <a:sym typeface="Cabin"/>
              </a:rPr>
              <a:t>print('Smaller')</a:t>
            </a:r>
          </a:p>
        </p:txBody>
      </p:sp>
      <p:cxnSp>
        <p:nvCxnSpPr>
          <p:cNvPr id="576" name="Shape 576"/>
          <p:cNvCxnSpPr/>
          <p:nvPr/>
        </p:nvCxnSpPr>
        <p:spPr>
          <a:xfrm rot="10800000">
            <a:off x="3028950" y="2062162"/>
            <a:ext cx="583406" cy="11906"/>
          </a:xfrm>
          <a:prstGeom prst="straightConnector1">
            <a:avLst/>
          </a:prstGeom>
          <a:noFill/>
          <a:ln w="76200" cap="rnd" cmpd="sng">
            <a:solidFill>
              <a:srgbClr val="00FFFF"/>
            </a:solidFill>
            <a:prstDash val="solid"/>
            <a:miter/>
            <a:headEnd type="none" w="med" len="med"/>
            <a:tailEnd type="none" w="med" len="med"/>
          </a:ln>
        </p:spPr>
      </p:cxnSp>
      <p:cxnSp>
        <p:nvCxnSpPr>
          <p:cNvPr id="577" name="Shape 577"/>
          <p:cNvCxnSpPr/>
          <p:nvPr/>
        </p:nvCxnSpPr>
        <p:spPr>
          <a:xfrm rot="10800000" flipH="1">
            <a:off x="3587353" y="2062163"/>
            <a:ext cx="11906" cy="483393"/>
          </a:xfrm>
          <a:prstGeom prst="straightConnector1">
            <a:avLst/>
          </a:prstGeom>
          <a:noFill/>
          <a:ln w="76200" cap="rnd" cmpd="sng">
            <a:solidFill>
              <a:srgbClr val="00FFFF"/>
            </a:solidFill>
            <a:prstDash val="solid"/>
            <a:miter/>
            <a:headEnd type="stealth" w="med" len="med"/>
            <a:tailEnd type="none" w="med" len="med"/>
          </a:ln>
        </p:spPr>
      </p:cxnSp>
      <p:cxnSp>
        <p:nvCxnSpPr>
          <p:cNvPr id="578" name="Shape 578"/>
          <p:cNvCxnSpPr/>
          <p:nvPr/>
        </p:nvCxnSpPr>
        <p:spPr>
          <a:xfrm flipH="1">
            <a:off x="3587353" y="3065859"/>
            <a:ext cx="11906" cy="235743"/>
          </a:xfrm>
          <a:prstGeom prst="straightConnector1">
            <a:avLst/>
          </a:prstGeom>
          <a:noFill/>
          <a:ln w="76200" cap="rnd" cmpd="sng">
            <a:solidFill>
              <a:srgbClr val="00FFFF"/>
            </a:solidFill>
            <a:prstDash val="solid"/>
            <a:miter/>
            <a:headEnd type="none" w="med" len="med"/>
            <a:tailEnd type="none" w="med" len="med"/>
          </a:ln>
        </p:spPr>
      </p:cxnSp>
      <p:cxnSp>
        <p:nvCxnSpPr>
          <p:cNvPr id="579" name="Shape 579"/>
          <p:cNvCxnSpPr/>
          <p:nvPr/>
        </p:nvCxnSpPr>
        <p:spPr>
          <a:xfrm>
            <a:off x="1987152" y="3314700"/>
            <a:ext cx="1612106" cy="0"/>
          </a:xfrm>
          <a:prstGeom prst="straightConnector1">
            <a:avLst/>
          </a:prstGeom>
          <a:noFill/>
          <a:ln w="76200" cap="rnd" cmpd="sng">
            <a:solidFill>
              <a:srgbClr val="00FFFF"/>
            </a:solidFill>
            <a:prstDash val="solid"/>
            <a:miter/>
            <a:headEnd type="stealth" w="med" len="med"/>
            <a:tailEnd type="none" w="med" len="med"/>
          </a:ln>
        </p:spPr>
      </p:cxnSp>
      <p:sp>
        <p:nvSpPr>
          <p:cNvPr id="580" name="Shape 580"/>
          <p:cNvSpPr/>
          <p:nvPr/>
        </p:nvSpPr>
        <p:spPr>
          <a:xfrm>
            <a:off x="885825" y="3648075"/>
            <a:ext cx="2152650" cy="952500"/>
          </a:xfrm>
          <a:prstGeom prst="diamond">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a:solidFill>
                  <a:schemeClr val="lt1"/>
                </a:solidFill>
                <a:latin typeface="Arial" charset="0"/>
                <a:ea typeface="Arial" charset="0"/>
                <a:cs typeface="Arial" charset="0"/>
                <a:sym typeface="Cabin"/>
              </a:rPr>
              <a:t>x &gt; 20 ?</a:t>
            </a:r>
          </a:p>
        </p:txBody>
      </p:sp>
      <p:cxnSp>
        <p:nvCxnSpPr>
          <p:cNvPr id="581" name="Shape 581"/>
          <p:cNvCxnSpPr/>
          <p:nvPr/>
        </p:nvCxnSpPr>
        <p:spPr>
          <a:xfrm rot="10800000">
            <a:off x="1947863" y="4573190"/>
            <a:ext cx="14287" cy="1207294"/>
          </a:xfrm>
          <a:prstGeom prst="straightConnector1">
            <a:avLst/>
          </a:prstGeom>
          <a:noFill/>
          <a:ln w="76200" cap="rnd" cmpd="sng">
            <a:solidFill>
              <a:srgbClr val="00FFFF"/>
            </a:solidFill>
            <a:prstDash val="solid"/>
            <a:miter/>
            <a:headEnd type="stealth" w="med" len="med"/>
            <a:tailEnd type="none" w="med" len="med"/>
          </a:ln>
        </p:spPr>
      </p:cxnSp>
      <p:sp>
        <p:nvSpPr>
          <p:cNvPr id="582" name="Shape 582"/>
          <p:cNvSpPr txBox="1"/>
          <p:nvPr/>
        </p:nvSpPr>
        <p:spPr>
          <a:xfrm>
            <a:off x="2495550" y="4572001"/>
            <a:ext cx="2190750" cy="561974"/>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lvl="0" algn="ctr">
              <a:buClr>
                <a:schemeClr val="lt1"/>
              </a:buClr>
              <a:buSzPct val="25000"/>
            </a:pPr>
            <a:r>
              <a:rPr lang="en-US" sz="2250" dirty="0">
                <a:solidFill>
                  <a:schemeClr val="lt1"/>
                </a:solidFill>
                <a:latin typeface="Arial" charset="0"/>
                <a:ea typeface="Arial" charset="0"/>
                <a:cs typeface="Arial" charset="0"/>
                <a:sym typeface="Cabin"/>
              </a:rPr>
              <a:t>print('Bigger')</a:t>
            </a:r>
          </a:p>
        </p:txBody>
      </p:sp>
      <p:cxnSp>
        <p:nvCxnSpPr>
          <p:cNvPr id="583" name="Shape 583"/>
          <p:cNvCxnSpPr/>
          <p:nvPr/>
        </p:nvCxnSpPr>
        <p:spPr>
          <a:xfrm rot="10800000">
            <a:off x="3028950" y="4119562"/>
            <a:ext cx="583406" cy="11906"/>
          </a:xfrm>
          <a:prstGeom prst="straightConnector1">
            <a:avLst/>
          </a:prstGeom>
          <a:noFill/>
          <a:ln w="76200" cap="rnd" cmpd="sng">
            <a:solidFill>
              <a:srgbClr val="00FFFF"/>
            </a:solidFill>
            <a:prstDash val="solid"/>
            <a:miter/>
            <a:headEnd type="none" w="med" len="med"/>
            <a:tailEnd type="none" w="med" len="med"/>
          </a:ln>
        </p:spPr>
      </p:cxnSp>
      <p:cxnSp>
        <p:nvCxnSpPr>
          <p:cNvPr id="584" name="Shape 584"/>
          <p:cNvCxnSpPr/>
          <p:nvPr/>
        </p:nvCxnSpPr>
        <p:spPr>
          <a:xfrm rot="10800000" flipH="1">
            <a:off x="3587353" y="4119563"/>
            <a:ext cx="11906" cy="483393"/>
          </a:xfrm>
          <a:prstGeom prst="straightConnector1">
            <a:avLst/>
          </a:prstGeom>
          <a:noFill/>
          <a:ln w="76200" cap="rnd" cmpd="sng">
            <a:solidFill>
              <a:srgbClr val="00FFFF"/>
            </a:solidFill>
            <a:prstDash val="solid"/>
            <a:miter/>
            <a:headEnd type="stealth" w="med" len="med"/>
            <a:tailEnd type="none" w="med" len="med"/>
          </a:ln>
        </p:spPr>
      </p:cxnSp>
      <p:cxnSp>
        <p:nvCxnSpPr>
          <p:cNvPr id="585" name="Shape 585"/>
          <p:cNvCxnSpPr/>
          <p:nvPr/>
        </p:nvCxnSpPr>
        <p:spPr>
          <a:xfrm flipH="1">
            <a:off x="3587353" y="5123258"/>
            <a:ext cx="11906" cy="235743"/>
          </a:xfrm>
          <a:prstGeom prst="straightConnector1">
            <a:avLst/>
          </a:prstGeom>
          <a:noFill/>
          <a:ln w="76200" cap="rnd" cmpd="sng">
            <a:solidFill>
              <a:srgbClr val="00FFFF"/>
            </a:solidFill>
            <a:prstDash val="solid"/>
            <a:miter/>
            <a:headEnd type="none" w="med" len="med"/>
            <a:tailEnd type="none" w="med" len="med"/>
          </a:ln>
        </p:spPr>
      </p:cxnSp>
      <p:cxnSp>
        <p:nvCxnSpPr>
          <p:cNvPr id="586" name="Shape 586"/>
          <p:cNvCxnSpPr/>
          <p:nvPr/>
        </p:nvCxnSpPr>
        <p:spPr>
          <a:xfrm>
            <a:off x="1987152" y="5372100"/>
            <a:ext cx="1612106" cy="0"/>
          </a:xfrm>
          <a:prstGeom prst="straightConnector1">
            <a:avLst/>
          </a:prstGeom>
          <a:noFill/>
          <a:ln w="76200" cap="rnd" cmpd="sng">
            <a:solidFill>
              <a:srgbClr val="00FFFF"/>
            </a:solidFill>
            <a:prstDash val="solid"/>
            <a:miter/>
            <a:headEnd type="stealth" w="med" len="med"/>
            <a:tailEnd type="none" w="med" len="med"/>
          </a:ln>
        </p:spPr>
      </p:cxnSp>
      <p:cxnSp>
        <p:nvCxnSpPr>
          <p:cNvPr id="587" name="Shape 587"/>
          <p:cNvCxnSpPr/>
          <p:nvPr/>
        </p:nvCxnSpPr>
        <p:spPr>
          <a:xfrm flipH="1">
            <a:off x="8573691" y="4131469"/>
            <a:ext cx="1581986" cy="1240631"/>
          </a:xfrm>
          <a:prstGeom prst="straightConnector1">
            <a:avLst/>
          </a:prstGeom>
          <a:noFill/>
          <a:ln w="50800" cap="rnd" cmpd="sng">
            <a:solidFill>
              <a:srgbClr val="FFFFFF"/>
            </a:solidFill>
            <a:prstDash val="solid"/>
            <a:miter/>
            <a:headEnd type="stealth" w="med" len="med"/>
            <a:tailEnd type="none" w="med" len="med"/>
          </a:ln>
        </p:spPr>
      </p:cxnSp>
      <p:sp>
        <p:nvSpPr>
          <p:cNvPr id="588" name="Shape 588"/>
          <p:cNvSpPr txBox="1"/>
          <p:nvPr/>
        </p:nvSpPr>
        <p:spPr>
          <a:xfrm>
            <a:off x="933451" y="5743575"/>
            <a:ext cx="2057399" cy="447675"/>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lvl="0" algn="ctr">
              <a:buClr>
                <a:schemeClr val="lt1"/>
              </a:buClr>
              <a:buSzPct val="25000"/>
            </a:pPr>
            <a:r>
              <a:rPr lang="en-US" sz="2250" dirty="0">
                <a:solidFill>
                  <a:schemeClr val="lt1"/>
                </a:solidFill>
                <a:latin typeface="Arial" charset="0"/>
                <a:ea typeface="Arial" charset="0"/>
                <a:cs typeface="Arial" charset="0"/>
                <a:sym typeface="Cabin"/>
              </a:rPr>
              <a:t>print('Finis')</a:t>
            </a:r>
          </a:p>
        </p:txBody>
      </p:sp>
      <p:sp>
        <p:nvSpPr>
          <p:cNvPr id="589" name="Shape 589"/>
          <p:cNvSpPr txBox="1"/>
          <p:nvPr/>
        </p:nvSpPr>
        <p:spPr>
          <a:xfrm>
            <a:off x="3311128" y="1581151"/>
            <a:ext cx="544115" cy="466724"/>
          </a:xfrm>
          <a:prstGeom prst="rect">
            <a:avLst/>
          </a:prstGeom>
          <a:noFill/>
          <a:ln w="9525" cap="flat" cmpd="sng">
            <a:no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dirty="0">
                <a:solidFill>
                  <a:srgbClr val="FFFFFF"/>
                </a:solidFill>
                <a:latin typeface="Arial" charset="0"/>
                <a:ea typeface="Arial" charset="0"/>
                <a:cs typeface="Arial" charset="0"/>
                <a:sym typeface="Cabin"/>
              </a:rPr>
              <a:t>Yes</a:t>
            </a:r>
          </a:p>
        </p:txBody>
      </p:sp>
      <p:sp>
        <p:nvSpPr>
          <p:cNvPr id="590" name="Shape 590"/>
          <p:cNvSpPr txBox="1"/>
          <p:nvPr/>
        </p:nvSpPr>
        <p:spPr>
          <a:xfrm>
            <a:off x="4310906" y="2088788"/>
            <a:ext cx="2743200" cy="342900"/>
          </a:xfrm>
          <a:prstGeom prst="rect">
            <a:avLst/>
          </a:prstGeom>
          <a:noFill/>
          <a:ln>
            <a:noFill/>
          </a:ln>
        </p:spPr>
        <p:txBody>
          <a:bodyPr lIns="68569" tIns="68569" rIns="68569" bIns="68569" anchor="t" anchorCtr="0">
            <a:noAutofit/>
          </a:bodyPr>
          <a:lstStyle/>
          <a:p>
            <a:endParaRPr sz="1350"/>
          </a:p>
        </p:txBody>
      </p:sp>
      <p:sp>
        <p:nvSpPr>
          <p:cNvPr id="591" name="Shape 591"/>
          <p:cNvSpPr txBox="1"/>
          <p:nvPr/>
        </p:nvSpPr>
        <p:spPr>
          <a:xfrm>
            <a:off x="1239211" y="2706949"/>
            <a:ext cx="544049" cy="466649"/>
          </a:xfrm>
          <a:prstGeom prst="rect">
            <a:avLst/>
          </a:prstGeom>
          <a:noFill/>
          <a:ln w="9525" cap="flat" cmpd="sng">
            <a:no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a:solidFill>
                  <a:srgbClr val="FFFFFF"/>
                </a:solidFill>
                <a:latin typeface="Arial" charset="0"/>
                <a:ea typeface="Arial" charset="0"/>
                <a:cs typeface="Arial" charset="0"/>
                <a:sym typeface="Cabin"/>
              </a:rPr>
              <a:t>No</a:t>
            </a:r>
          </a:p>
        </p:txBody>
      </p:sp>
      <p:sp>
        <p:nvSpPr>
          <p:cNvPr id="28" name="Shape 591"/>
          <p:cNvSpPr txBox="1"/>
          <p:nvPr/>
        </p:nvSpPr>
        <p:spPr>
          <a:xfrm>
            <a:off x="1247671" y="4714368"/>
            <a:ext cx="544049" cy="466649"/>
          </a:xfrm>
          <a:prstGeom prst="rect">
            <a:avLst/>
          </a:prstGeom>
          <a:noFill/>
          <a:ln w="9525" cap="flat" cmpd="sng">
            <a:no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a:solidFill>
                  <a:srgbClr val="FFFFFF"/>
                </a:solidFill>
                <a:latin typeface="Arial" charset="0"/>
                <a:ea typeface="Arial" charset="0"/>
                <a:cs typeface="Arial" charset="0"/>
                <a:sym typeface="Cabin"/>
              </a:rPr>
              <a:t>No</a:t>
            </a:r>
          </a:p>
        </p:txBody>
      </p:sp>
      <p:sp>
        <p:nvSpPr>
          <p:cNvPr id="29" name="Shape 589"/>
          <p:cNvSpPr txBox="1"/>
          <p:nvPr/>
        </p:nvSpPr>
        <p:spPr>
          <a:xfrm>
            <a:off x="3311128" y="3601996"/>
            <a:ext cx="544115" cy="466724"/>
          </a:xfrm>
          <a:prstGeom prst="rect">
            <a:avLst/>
          </a:prstGeom>
          <a:noFill/>
          <a:ln w="9525" cap="flat" cmpd="sng">
            <a:no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dirty="0">
                <a:solidFill>
                  <a:srgbClr val="FFFFFF"/>
                </a:solidFill>
                <a:latin typeface="Arial" charset="0"/>
                <a:ea typeface="Arial" charset="0"/>
                <a:cs typeface="Arial" charset="0"/>
                <a:sym typeface="Cabin"/>
              </a:rPr>
              <a:t>Yes</a:t>
            </a:r>
          </a:p>
        </p:txBody>
      </p:sp>
    </p:spTree>
    <p:extLst>
      <p:ext uri="{BB962C8B-B14F-4D97-AF65-F5344CB8AC3E}">
        <p14:creationId xmlns:p14="http://schemas.microsoft.com/office/powerpoint/2010/main" val="18937820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595"/>
        <p:cNvGrpSpPr/>
        <p:nvPr/>
      </p:nvGrpSpPr>
      <p:grpSpPr>
        <a:xfrm>
          <a:off x="0" y="0"/>
          <a:ext cx="0" cy="0"/>
          <a:chOff x="0" y="0"/>
          <a:chExt cx="0" cy="0"/>
        </a:xfrm>
      </p:grpSpPr>
      <p:sp>
        <p:nvSpPr>
          <p:cNvPr id="596" name="Shape 596"/>
          <p:cNvSpPr txBox="1">
            <a:spLocks noGrp="1"/>
          </p:cNvSpPr>
          <p:nvPr>
            <p:ph type="title"/>
          </p:nvPr>
        </p:nvSpPr>
        <p:spPr>
          <a:xfrm>
            <a:off x="4417207" y="576072"/>
            <a:ext cx="7165193" cy="1024128"/>
          </a:xfrm>
          <a:prstGeom prst="rect">
            <a:avLst/>
          </a:prstGeom>
          <a:noFill/>
          <a:ln>
            <a:noFill/>
          </a:ln>
        </p:spPr>
        <p:txBody>
          <a:bodyPr vert="horz" lIns="28575" tIns="28575" rIns="28575" bIns="28575" rtlCol="0" anchor="ctr" anchorCtr="0">
            <a:noAutofit/>
          </a:bodyPr>
          <a:lstStyle/>
          <a:p>
            <a:pPr algn="ctr">
              <a:lnSpc>
                <a:spcPct val="100000"/>
              </a:lnSpc>
              <a:spcBef>
                <a:spcPts val="0"/>
              </a:spcBef>
              <a:buClr>
                <a:schemeClr val="lt1"/>
              </a:buClr>
              <a:buSzPct val="25000"/>
            </a:pPr>
            <a:r>
              <a:rPr lang="en-US" sz="5700">
                <a:solidFill>
                  <a:srgbClr val="FFD966"/>
                </a:solidFill>
                <a:latin typeface="Arial" charset="0"/>
                <a:ea typeface="Arial" charset="0"/>
                <a:cs typeface="Arial" charset="0"/>
                <a:sym typeface="Cabin"/>
              </a:rPr>
              <a:t>Repeated Steps</a:t>
            </a:r>
          </a:p>
        </p:txBody>
      </p:sp>
      <p:sp>
        <p:nvSpPr>
          <p:cNvPr id="597" name="Shape 597"/>
          <p:cNvSpPr txBox="1"/>
          <p:nvPr/>
        </p:nvSpPr>
        <p:spPr>
          <a:xfrm>
            <a:off x="10002953" y="1804750"/>
            <a:ext cx="1495350" cy="3200399"/>
          </a:xfrm>
          <a:prstGeom prst="rect">
            <a:avLst/>
          </a:prstGeom>
          <a:noFill/>
          <a:ln>
            <a:noFill/>
          </a:ln>
        </p:spPr>
        <p:txBody>
          <a:bodyPr lIns="0" tIns="0" rIns="0" bIns="0" anchor="ctr" anchorCtr="0">
            <a:noAutofit/>
          </a:bodyPr>
          <a:lstStyle/>
          <a:p>
            <a:pPr>
              <a:buClr>
                <a:schemeClr val="lt1"/>
              </a:buClr>
              <a:buSzPct val="25000"/>
            </a:pPr>
            <a:r>
              <a:rPr lang="en-US" sz="2700">
                <a:solidFill>
                  <a:schemeClr val="lt1"/>
                </a:solidFill>
                <a:latin typeface="Arial" charset="0"/>
                <a:ea typeface="Arial" charset="0"/>
                <a:cs typeface="Arial" charset="0"/>
                <a:sym typeface="Cabin"/>
              </a:rPr>
              <a:t>Output:</a:t>
            </a:r>
          </a:p>
          <a:p>
            <a:pPr algn="ctr"/>
            <a:endParaRPr sz="2700">
              <a:solidFill>
                <a:srgbClr val="FF00FF"/>
              </a:solidFill>
              <a:latin typeface="Arial" charset="0"/>
              <a:ea typeface="Arial" charset="0"/>
              <a:cs typeface="Arial" charset="0"/>
              <a:sym typeface="Cabin"/>
            </a:endParaRPr>
          </a:p>
          <a:p>
            <a:pPr>
              <a:buClr>
                <a:srgbClr val="FF00FF"/>
              </a:buClr>
              <a:buSzPct val="25000"/>
            </a:pPr>
            <a:r>
              <a:rPr lang="en-US" sz="2700">
                <a:solidFill>
                  <a:srgbClr val="FFFF00"/>
                </a:solidFill>
                <a:latin typeface="Arial" charset="0"/>
                <a:ea typeface="Arial" charset="0"/>
                <a:cs typeface="Arial" charset="0"/>
                <a:sym typeface="Cabin"/>
              </a:rPr>
              <a:t>5</a:t>
            </a:r>
          </a:p>
          <a:p>
            <a:pPr>
              <a:buClr>
                <a:srgbClr val="FF00FF"/>
              </a:buClr>
              <a:buSzPct val="25000"/>
            </a:pPr>
            <a:r>
              <a:rPr lang="en-US" sz="2700">
                <a:solidFill>
                  <a:srgbClr val="FFFF00"/>
                </a:solidFill>
                <a:latin typeface="Arial" charset="0"/>
                <a:ea typeface="Arial" charset="0"/>
                <a:cs typeface="Arial" charset="0"/>
                <a:sym typeface="Cabin"/>
              </a:rPr>
              <a:t>4</a:t>
            </a:r>
          </a:p>
          <a:p>
            <a:pPr>
              <a:buClr>
                <a:srgbClr val="FF00FF"/>
              </a:buClr>
              <a:buSzPct val="25000"/>
            </a:pPr>
            <a:r>
              <a:rPr lang="en-US" sz="2700">
                <a:solidFill>
                  <a:srgbClr val="FFFF00"/>
                </a:solidFill>
                <a:latin typeface="Arial" charset="0"/>
                <a:ea typeface="Arial" charset="0"/>
                <a:cs typeface="Arial" charset="0"/>
                <a:sym typeface="Cabin"/>
              </a:rPr>
              <a:t>3</a:t>
            </a:r>
          </a:p>
          <a:p>
            <a:pPr>
              <a:buClr>
                <a:srgbClr val="FF00FF"/>
              </a:buClr>
              <a:buSzPct val="25000"/>
            </a:pPr>
            <a:r>
              <a:rPr lang="en-US" sz="2700">
                <a:solidFill>
                  <a:srgbClr val="FFFF00"/>
                </a:solidFill>
                <a:latin typeface="Arial" charset="0"/>
                <a:ea typeface="Arial" charset="0"/>
                <a:cs typeface="Arial" charset="0"/>
                <a:sym typeface="Cabin"/>
              </a:rPr>
              <a:t>2</a:t>
            </a:r>
          </a:p>
          <a:p>
            <a:pPr>
              <a:buClr>
                <a:srgbClr val="FF00FF"/>
              </a:buClr>
              <a:buSzPct val="25000"/>
            </a:pPr>
            <a:r>
              <a:rPr lang="en-US" sz="2700">
                <a:solidFill>
                  <a:srgbClr val="FFFF00"/>
                </a:solidFill>
                <a:latin typeface="Arial" charset="0"/>
                <a:ea typeface="Arial" charset="0"/>
                <a:cs typeface="Arial" charset="0"/>
                <a:sym typeface="Cabin"/>
              </a:rPr>
              <a:t>1</a:t>
            </a:r>
          </a:p>
          <a:p>
            <a:pPr>
              <a:buClr>
                <a:srgbClr val="FF00FF"/>
              </a:buClr>
              <a:buSzPct val="25000"/>
            </a:pPr>
            <a:r>
              <a:rPr lang="en-US" sz="2700">
                <a:solidFill>
                  <a:srgbClr val="FFFF00"/>
                </a:solidFill>
                <a:latin typeface="Arial" charset="0"/>
                <a:ea typeface="Arial" charset="0"/>
                <a:cs typeface="Arial" charset="0"/>
                <a:sym typeface="Cabin"/>
              </a:rPr>
              <a:t>Blastoff!</a:t>
            </a:r>
          </a:p>
        </p:txBody>
      </p:sp>
      <p:sp>
        <p:nvSpPr>
          <p:cNvPr id="598" name="Shape 598"/>
          <p:cNvSpPr txBox="1"/>
          <p:nvPr/>
        </p:nvSpPr>
        <p:spPr>
          <a:xfrm>
            <a:off x="5618971" y="1958847"/>
            <a:ext cx="2921384" cy="2907449"/>
          </a:xfrm>
          <a:prstGeom prst="rect">
            <a:avLst/>
          </a:prstGeom>
          <a:noFill/>
          <a:ln>
            <a:noFill/>
          </a:ln>
        </p:spPr>
        <p:txBody>
          <a:bodyPr lIns="0" tIns="0" rIns="0" bIns="0" anchor="ctr" anchorCtr="0">
            <a:noAutofit/>
          </a:bodyPr>
          <a:lstStyle/>
          <a:p>
            <a:pPr>
              <a:buClr>
                <a:schemeClr val="lt1"/>
              </a:buClr>
              <a:buSzPct val="25000"/>
            </a:pPr>
            <a:r>
              <a:rPr lang="en-US" sz="2700" b="1" dirty="0">
                <a:solidFill>
                  <a:schemeClr val="lt1"/>
                </a:solidFill>
                <a:latin typeface="Arial" charset="0"/>
                <a:ea typeface="Arial" charset="0"/>
                <a:cs typeface="Arial" charset="0"/>
                <a:sym typeface="Cabin"/>
              </a:rPr>
              <a:t>Program:</a:t>
            </a:r>
          </a:p>
          <a:p>
            <a:pPr algn="ctr"/>
            <a:endParaRPr sz="2700" b="1" dirty="0">
              <a:solidFill>
                <a:srgbClr val="FF7F00"/>
              </a:solidFill>
              <a:latin typeface="Arial" charset="0"/>
              <a:ea typeface="Arial" charset="0"/>
              <a:cs typeface="Arial" charset="0"/>
              <a:sym typeface="Cabin"/>
            </a:endParaRPr>
          </a:p>
          <a:p>
            <a:pPr>
              <a:buClr>
                <a:srgbClr val="00FF00"/>
              </a:buClr>
              <a:buSzPct val="25000"/>
            </a:pPr>
            <a:r>
              <a:rPr lang="en-US" sz="2100" b="1" dirty="0">
                <a:solidFill>
                  <a:srgbClr val="00FF00"/>
                </a:solidFill>
                <a:latin typeface="Courier" charset="0"/>
                <a:ea typeface="Courier" charset="0"/>
                <a:cs typeface="Courier" charset="0"/>
                <a:sym typeface="Cabin"/>
              </a:rPr>
              <a:t>n = 5</a:t>
            </a:r>
          </a:p>
          <a:p>
            <a:pPr>
              <a:buClr>
                <a:srgbClr val="FFFF00"/>
              </a:buClr>
              <a:buSzPct val="25000"/>
            </a:pPr>
            <a:r>
              <a:rPr lang="en-US" sz="2100" b="1" dirty="0">
                <a:solidFill>
                  <a:srgbClr val="FFFF00"/>
                </a:solidFill>
                <a:latin typeface="Courier" charset="0"/>
                <a:ea typeface="Courier" charset="0"/>
                <a:cs typeface="Courier" charset="0"/>
                <a:sym typeface="Cabin"/>
              </a:rPr>
              <a:t>while</a:t>
            </a:r>
            <a:r>
              <a:rPr lang="en-US" sz="2100" b="1" dirty="0">
                <a:solidFill>
                  <a:srgbClr val="00FF00"/>
                </a:solidFill>
                <a:latin typeface="Courier" charset="0"/>
                <a:ea typeface="Courier" charset="0"/>
                <a:cs typeface="Courier" charset="0"/>
                <a:sym typeface="Cabin"/>
              </a:rPr>
              <a:t> n &gt; 0</a:t>
            </a:r>
            <a:r>
              <a:rPr lang="en-US" sz="2100" b="1" dirty="0">
                <a:solidFill>
                  <a:srgbClr val="FFFF00"/>
                </a:solidFill>
                <a:latin typeface="Courier" charset="0"/>
                <a:ea typeface="Courier" charset="0"/>
                <a:cs typeface="Courier" charset="0"/>
                <a:sym typeface="Cabin"/>
              </a:rPr>
              <a:t> :</a:t>
            </a:r>
          </a:p>
          <a:p>
            <a:pPr>
              <a:buClr>
                <a:srgbClr val="FFFF00"/>
              </a:buClr>
              <a:buSzPct val="25000"/>
            </a:pPr>
            <a:r>
              <a:rPr lang="en-US" sz="2100" b="1" dirty="0">
                <a:solidFill>
                  <a:srgbClr val="FFFF00"/>
                </a:solidFill>
                <a:latin typeface="Courier" charset="0"/>
                <a:ea typeface="Courier" charset="0"/>
                <a:cs typeface="Courier" charset="0"/>
                <a:sym typeface="Cabin"/>
              </a:rPr>
              <a:t>    print(</a:t>
            </a:r>
            <a:r>
              <a:rPr lang="en-US" sz="2100" b="1" dirty="0">
                <a:solidFill>
                  <a:srgbClr val="00FF00"/>
                </a:solidFill>
                <a:latin typeface="Courier" charset="0"/>
                <a:ea typeface="Courier" charset="0"/>
                <a:cs typeface="Courier" charset="0"/>
                <a:sym typeface="Cabin"/>
              </a:rPr>
              <a:t>n</a:t>
            </a:r>
            <a:r>
              <a:rPr lang="en-US" sz="2100" b="1" dirty="0">
                <a:solidFill>
                  <a:srgbClr val="FFFF00"/>
                </a:solidFill>
                <a:latin typeface="Courier" charset="0"/>
                <a:ea typeface="Courier" charset="0"/>
                <a:cs typeface="Courier" charset="0"/>
                <a:sym typeface="Cabin"/>
              </a:rPr>
              <a:t>)</a:t>
            </a:r>
          </a:p>
          <a:p>
            <a:pPr>
              <a:buClr>
                <a:srgbClr val="FFFF00"/>
              </a:buClr>
              <a:buSzPct val="25000"/>
            </a:pPr>
            <a:r>
              <a:rPr lang="en-US" sz="2100" b="1" dirty="0">
                <a:solidFill>
                  <a:srgbClr val="FFFF00"/>
                </a:solidFill>
                <a:latin typeface="Courier" charset="0"/>
                <a:ea typeface="Courier" charset="0"/>
                <a:cs typeface="Courier" charset="0"/>
                <a:sym typeface="Cabin"/>
              </a:rPr>
              <a:t>    </a:t>
            </a:r>
            <a:r>
              <a:rPr lang="en-US" sz="2100" b="1" dirty="0">
                <a:solidFill>
                  <a:srgbClr val="00FF00"/>
                </a:solidFill>
                <a:latin typeface="Courier" charset="0"/>
                <a:ea typeface="Courier" charset="0"/>
                <a:cs typeface="Courier" charset="0"/>
                <a:sym typeface="Cabin"/>
              </a:rPr>
              <a:t>n = n – 1</a:t>
            </a:r>
          </a:p>
          <a:p>
            <a:pPr lvl="0">
              <a:buClr>
                <a:srgbClr val="FFFF00"/>
              </a:buClr>
              <a:buSzPct val="25000"/>
            </a:pPr>
            <a:r>
              <a:rPr lang="en-US" sz="2100" b="1" dirty="0">
                <a:solidFill>
                  <a:srgbClr val="FFFF00"/>
                </a:solidFill>
                <a:latin typeface="Courier" charset="0"/>
                <a:ea typeface="Courier" charset="0"/>
                <a:cs typeface="Courier" charset="0"/>
                <a:sym typeface="Cabin"/>
              </a:rPr>
              <a:t>print(</a:t>
            </a:r>
            <a:r>
              <a:rPr lang="en-US" sz="2100" b="1" dirty="0">
                <a:solidFill>
                  <a:srgbClr val="00FF00"/>
                </a:solidFill>
                <a:latin typeface="Courier" charset="0"/>
                <a:ea typeface="Courier" charset="0"/>
                <a:cs typeface="Courier" charset="0"/>
                <a:sym typeface="Cabin"/>
              </a:rPr>
              <a:t>'Blastoff!'</a:t>
            </a:r>
            <a:r>
              <a:rPr lang="en-US" sz="2100" b="1" dirty="0">
                <a:solidFill>
                  <a:srgbClr val="FFFF00"/>
                </a:solidFill>
                <a:latin typeface="Courier" charset="0"/>
                <a:ea typeface="Courier" charset="0"/>
                <a:cs typeface="Courier" charset="0"/>
                <a:sym typeface="Cabin"/>
              </a:rPr>
              <a:t>)</a:t>
            </a:r>
          </a:p>
        </p:txBody>
      </p:sp>
      <p:cxnSp>
        <p:nvCxnSpPr>
          <p:cNvPr id="599" name="Shape 599"/>
          <p:cNvCxnSpPr/>
          <p:nvPr/>
        </p:nvCxnSpPr>
        <p:spPr>
          <a:xfrm rot="10800000">
            <a:off x="2128752" y="1486236"/>
            <a:ext cx="10800" cy="425024"/>
          </a:xfrm>
          <a:prstGeom prst="straightConnector1">
            <a:avLst/>
          </a:prstGeom>
          <a:noFill/>
          <a:ln w="76200" cap="rnd" cmpd="sng">
            <a:solidFill>
              <a:srgbClr val="00FFFF"/>
            </a:solidFill>
            <a:prstDash val="solid"/>
            <a:miter/>
            <a:headEnd type="stealth" w="med" len="med"/>
            <a:tailEnd type="none" w="med" len="med"/>
          </a:ln>
        </p:spPr>
      </p:cxnSp>
      <p:cxnSp>
        <p:nvCxnSpPr>
          <p:cNvPr id="600" name="Shape 600"/>
          <p:cNvCxnSpPr/>
          <p:nvPr/>
        </p:nvCxnSpPr>
        <p:spPr>
          <a:xfrm flipH="1">
            <a:off x="7597379" y="2884683"/>
            <a:ext cx="2040730" cy="923926"/>
          </a:xfrm>
          <a:prstGeom prst="straightConnector1">
            <a:avLst/>
          </a:prstGeom>
          <a:noFill/>
          <a:ln w="50800" cap="rnd" cmpd="sng">
            <a:solidFill>
              <a:srgbClr val="FFFFFF"/>
            </a:solidFill>
            <a:prstDash val="solid"/>
            <a:miter/>
            <a:headEnd type="stealth" w="med" len="med"/>
            <a:tailEnd type="none" w="med" len="med"/>
          </a:ln>
        </p:spPr>
      </p:cxnSp>
      <p:sp>
        <p:nvSpPr>
          <p:cNvPr id="601" name="Shape 601"/>
          <p:cNvSpPr/>
          <p:nvPr/>
        </p:nvSpPr>
        <p:spPr>
          <a:xfrm>
            <a:off x="1066800" y="1895676"/>
            <a:ext cx="2152575" cy="952424"/>
          </a:xfrm>
          <a:prstGeom prst="diamond">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rgbClr val="FF0000"/>
              </a:buClr>
              <a:buSzPct val="25000"/>
            </a:pPr>
            <a:r>
              <a:rPr lang="en-US" sz="2700">
                <a:solidFill>
                  <a:srgbClr val="FFFFFF"/>
                </a:solidFill>
                <a:latin typeface="Arial" charset="0"/>
                <a:ea typeface="Arial" charset="0"/>
                <a:cs typeface="Arial" charset="0"/>
                <a:sym typeface="Cabin"/>
              </a:rPr>
              <a:t>n &gt; 0 ?</a:t>
            </a:r>
          </a:p>
        </p:txBody>
      </p:sp>
      <p:cxnSp>
        <p:nvCxnSpPr>
          <p:cNvPr id="602" name="Shape 602"/>
          <p:cNvCxnSpPr/>
          <p:nvPr/>
        </p:nvCxnSpPr>
        <p:spPr>
          <a:xfrm rot="10800000" flipH="1">
            <a:off x="2127646" y="2848138"/>
            <a:ext cx="15524" cy="1738349"/>
          </a:xfrm>
          <a:prstGeom prst="straightConnector1">
            <a:avLst/>
          </a:prstGeom>
          <a:noFill/>
          <a:ln w="76200" cap="rnd" cmpd="sng">
            <a:solidFill>
              <a:srgbClr val="00FFFF"/>
            </a:solidFill>
            <a:prstDash val="solid"/>
            <a:miter/>
            <a:headEnd type="none" w="med" len="med"/>
            <a:tailEnd type="stealth" w="med" len="med"/>
          </a:ln>
        </p:spPr>
      </p:cxnSp>
      <p:cxnSp>
        <p:nvCxnSpPr>
          <p:cNvPr id="603" name="Shape 603"/>
          <p:cNvCxnSpPr/>
          <p:nvPr/>
        </p:nvCxnSpPr>
        <p:spPr>
          <a:xfrm rot="10800000">
            <a:off x="3209925" y="2367163"/>
            <a:ext cx="583406" cy="11906"/>
          </a:xfrm>
          <a:prstGeom prst="straightConnector1">
            <a:avLst/>
          </a:prstGeom>
          <a:noFill/>
          <a:ln w="76200" cap="rnd" cmpd="sng">
            <a:solidFill>
              <a:srgbClr val="00FFFF"/>
            </a:solidFill>
            <a:prstDash val="solid"/>
            <a:miter/>
            <a:headEnd type="none" w="med" len="med"/>
            <a:tailEnd type="none" w="med" len="med"/>
          </a:ln>
        </p:spPr>
      </p:cxnSp>
      <p:cxnSp>
        <p:nvCxnSpPr>
          <p:cNvPr id="604" name="Shape 604"/>
          <p:cNvCxnSpPr/>
          <p:nvPr/>
        </p:nvCxnSpPr>
        <p:spPr>
          <a:xfrm rot="10800000" flipH="1">
            <a:off x="3768328" y="2367163"/>
            <a:ext cx="11906" cy="483393"/>
          </a:xfrm>
          <a:prstGeom prst="straightConnector1">
            <a:avLst/>
          </a:prstGeom>
          <a:noFill/>
          <a:ln w="76200" cap="rnd" cmpd="sng">
            <a:solidFill>
              <a:srgbClr val="00FFFF"/>
            </a:solidFill>
            <a:prstDash val="solid"/>
            <a:miter/>
            <a:headEnd type="stealth" w="med" len="med"/>
            <a:tailEnd type="none" w="med" len="med"/>
          </a:ln>
        </p:spPr>
      </p:cxnSp>
      <p:cxnSp>
        <p:nvCxnSpPr>
          <p:cNvPr id="605" name="Shape 605"/>
          <p:cNvCxnSpPr>
            <a:stCxn id="606" idx="2"/>
          </p:cNvCxnSpPr>
          <p:nvPr/>
        </p:nvCxnSpPr>
        <p:spPr>
          <a:xfrm flipH="1">
            <a:off x="3768337" y="4334150"/>
            <a:ext cx="3600" cy="225000"/>
          </a:xfrm>
          <a:prstGeom prst="straightConnector1">
            <a:avLst/>
          </a:prstGeom>
          <a:noFill/>
          <a:ln w="76200" cap="rnd" cmpd="sng">
            <a:solidFill>
              <a:srgbClr val="00FFFF"/>
            </a:solidFill>
            <a:prstDash val="solid"/>
            <a:miter/>
            <a:headEnd type="none" w="med" len="med"/>
            <a:tailEnd type="none" w="med" len="med"/>
          </a:ln>
        </p:spPr>
      </p:cxnSp>
      <p:cxnSp>
        <p:nvCxnSpPr>
          <p:cNvPr id="607" name="Shape 607"/>
          <p:cNvCxnSpPr/>
          <p:nvPr/>
        </p:nvCxnSpPr>
        <p:spPr>
          <a:xfrm>
            <a:off x="2139552" y="4561484"/>
            <a:ext cx="1640700" cy="10800"/>
          </a:xfrm>
          <a:prstGeom prst="straightConnector1">
            <a:avLst/>
          </a:prstGeom>
          <a:noFill/>
          <a:ln w="76200" cap="rnd" cmpd="sng">
            <a:solidFill>
              <a:srgbClr val="00FFFF"/>
            </a:solidFill>
            <a:prstDash val="solid"/>
            <a:miter/>
            <a:headEnd type="none" w="med" len="med"/>
            <a:tailEnd type="none" w="med" len="med"/>
          </a:ln>
        </p:spPr>
      </p:cxnSp>
      <p:cxnSp>
        <p:nvCxnSpPr>
          <p:cNvPr id="608" name="Shape 608"/>
          <p:cNvCxnSpPr/>
          <p:nvPr/>
        </p:nvCxnSpPr>
        <p:spPr>
          <a:xfrm flipH="1">
            <a:off x="800100" y="2379069"/>
            <a:ext cx="297656" cy="2381"/>
          </a:xfrm>
          <a:prstGeom prst="straightConnector1">
            <a:avLst/>
          </a:prstGeom>
          <a:noFill/>
          <a:ln w="76200" cap="rnd" cmpd="sng">
            <a:solidFill>
              <a:srgbClr val="00FFFF"/>
            </a:solidFill>
            <a:prstDash val="solid"/>
            <a:miter/>
            <a:headEnd type="none" w="med" len="med"/>
            <a:tailEnd type="stealth" w="med" len="med"/>
          </a:ln>
        </p:spPr>
      </p:cxnSp>
      <p:cxnSp>
        <p:nvCxnSpPr>
          <p:cNvPr id="609" name="Shape 609"/>
          <p:cNvCxnSpPr/>
          <p:nvPr/>
        </p:nvCxnSpPr>
        <p:spPr>
          <a:xfrm rot="10800000" flipH="1">
            <a:off x="2130028" y="4919956"/>
            <a:ext cx="11924" cy="483300"/>
          </a:xfrm>
          <a:prstGeom prst="straightConnector1">
            <a:avLst/>
          </a:prstGeom>
          <a:noFill/>
          <a:ln w="76200" cap="rnd" cmpd="sng">
            <a:solidFill>
              <a:srgbClr val="00FFFF"/>
            </a:solidFill>
            <a:prstDash val="solid"/>
            <a:miter/>
            <a:headEnd type="stealth" w="med" len="med"/>
            <a:tailEnd type="none" w="med" len="med"/>
          </a:ln>
        </p:spPr>
      </p:cxnSp>
      <p:cxnSp>
        <p:nvCxnSpPr>
          <p:cNvPr id="610" name="Shape 610"/>
          <p:cNvCxnSpPr/>
          <p:nvPr/>
        </p:nvCxnSpPr>
        <p:spPr>
          <a:xfrm flipV="1">
            <a:off x="825103" y="2367163"/>
            <a:ext cx="1" cy="2609090"/>
          </a:xfrm>
          <a:prstGeom prst="straightConnector1">
            <a:avLst/>
          </a:prstGeom>
          <a:noFill/>
          <a:ln w="76200" cap="rnd" cmpd="sng">
            <a:solidFill>
              <a:srgbClr val="00FFFF"/>
            </a:solidFill>
            <a:prstDash val="solid"/>
            <a:miter/>
            <a:headEnd type="stealth" w="med" len="med"/>
            <a:tailEnd type="none" w="med" len="med"/>
          </a:ln>
        </p:spPr>
      </p:cxnSp>
      <p:cxnSp>
        <p:nvCxnSpPr>
          <p:cNvPr id="611" name="Shape 611"/>
          <p:cNvCxnSpPr/>
          <p:nvPr/>
        </p:nvCxnSpPr>
        <p:spPr>
          <a:xfrm>
            <a:off x="813197" y="4932959"/>
            <a:ext cx="1314450" cy="0"/>
          </a:xfrm>
          <a:prstGeom prst="straightConnector1">
            <a:avLst/>
          </a:prstGeom>
          <a:noFill/>
          <a:ln w="76200" cap="rnd" cmpd="sng">
            <a:solidFill>
              <a:srgbClr val="00FFFF"/>
            </a:solidFill>
            <a:prstDash val="solid"/>
            <a:miter/>
            <a:headEnd type="none" w="med" len="med"/>
            <a:tailEnd type="none" w="med" len="med"/>
          </a:ln>
        </p:spPr>
      </p:cxnSp>
      <p:cxnSp>
        <p:nvCxnSpPr>
          <p:cNvPr id="612" name="Shape 612"/>
          <p:cNvCxnSpPr/>
          <p:nvPr/>
        </p:nvCxnSpPr>
        <p:spPr>
          <a:xfrm flipH="1" flipV="1">
            <a:off x="8540354" y="4586487"/>
            <a:ext cx="1269205" cy="252012"/>
          </a:xfrm>
          <a:prstGeom prst="straightConnector1">
            <a:avLst/>
          </a:prstGeom>
          <a:noFill/>
          <a:ln w="50800" cap="rnd" cmpd="sng">
            <a:solidFill>
              <a:srgbClr val="FFFFFF"/>
            </a:solidFill>
            <a:prstDash val="solid"/>
            <a:miter/>
            <a:headEnd type="stealth" w="med" len="med"/>
            <a:tailEnd type="none" w="med" len="med"/>
          </a:ln>
        </p:spPr>
      </p:cxnSp>
      <p:sp>
        <p:nvSpPr>
          <p:cNvPr id="613" name="Shape 613"/>
          <p:cNvSpPr txBox="1"/>
          <p:nvPr/>
        </p:nvSpPr>
        <p:spPr>
          <a:xfrm>
            <a:off x="3868601" y="5248273"/>
            <a:ext cx="7939125" cy="894883"/>
          </a:xfrm>
          <a:prstGeom prst="rect">
            <a:avLst/>
          </a:prstGeom>
          <a:noFill/>
          <a:ln>
            <a:noFill/>
          </a:ln>
        </p:spPr>
        <p:txBody>
          <a:bodyPr lIns="0" tIns="0" rIns="0" bIns="0" anchor="ctr" anchorCtr="0">
            <a:noAutofit/>
          </a:bodyPr>
          <a:lstStyle/>
          <a:p>
            <a:pPr algn="ctr">
              <a:buClr>
                <a:schemeClr val="lt1"/>
              </a:buClr>
              <a:buSzPct val="25000"/>
            </a:pPr>
            <a:r>
              <a:rPr lang="en-US" sz="2400" dirty="0">
                <a:solidFill>
                  <a:schemeClr val="lt1"/>
                </a:solidFill>
                <a:latin typeface="Arial" charset="0"/>
                <a:ea typeface="Arial" charset="0"/>
                <a:cs typeface="Arial" charset="0"/>
                <a:sym typeface="Cabin"/>
              </a:rPr>
              <a:t>Loops (repeated steps) have </a:t>
            </a:r>
            <a:r>
              <a:rPr lang="en-US" sz="2400" dirty="0">
                <a:solidFill>
                  <a:srgbClr val="00FF00"/>
                </a:solidFill>
                <a:latin typeface="Arial" charset="0"/>
                <a:ea typeface="Arial" charset="0"/>
                <a:cs typeface="Arial" charset="0"/>
                <a:sym typeface="Cabin"/>
              </a:rPr>
              <a:t>iteration variables</a:t>
            </a:r>
            <a:r>
              <a:rPr lang="en-US" sz="2400" dirty="0">
                <a:solidFill>
                  <a:srgbClr val="FF0000"/>
                </a:solidFill>
                <a:latin typeface="Arial" charset="0"/>
                <a:ea typeface="Arial" charset="0"/>
                <a:cs typeface="Arial" charset="0"/>
                <a:sym typeface="Cabin"/>
              </a:rPr>
              <a:t> </a:t>
            </a:r>
            <a:r>
              <a:rPr lang="en-US" sz="2400" dirty="0">
                <a:solidFill>
                  <a:schemeClr val="lt1"/>
                </a:solidFill>
                <a:latin typeface="Arial" charset="0"/>
                <a:ea typeface="Arial" charset="0"/>
                <a:cs typeface="Arial" charset="0"/>
                <a:sym typeface="Cabin"/>
              </a:rPr>
              <a:t>that change each time through </a:t>
            </a:r>
            <a:r>
              <a:rPr lang="en-US" sz="2400">
                <a:solidFill>
                  <a:schemeClr val="lt1"/>
                </a:solidFill>
                <a:latin typeface="Arial" charset="0"/>
                <a:ea typeface="Arial" charset="0"/>
                <a:cs typeface="Arial" charset="0"/>
                <a:sym typeface="Cabin"/>
              </a:rPr>
              <a:t>a loop.</a:t>
            </a:r>
            <a:endParaRPr lang="en-US" sz="2400" dirty="0">
              <a:solidFill>
                <a:schemeClr val="lt1"/>
              </a:solidFill>
              <a:latin typeface="Arial" charset="0"/>
              <a:ea typeface="Arial" charset="0"/>
              <a:cs typeface="Arial" charset="0"/>
              <a:sym typeface="Cabin"/>
            </a:endParaRPr>
          </a:p>
        </p:txBody>
      </p:sp>
      <p:sp>
        <p:nvSpPr>
          <p:cNvPr id="614" name="Shape 614"/>
          <p:cNvSpPr txBox="1"/>
          <p:nvPr/>
        </p:nvSpPr>
        <p:spPr>
          <a:xfrm>
            <a:off x="407194" y="1809951"/>
            <a:ext cx="542925" cy="466724"/>
          </a:xfrm>
          <a:prstGeom prst="rect">
            <a:avLst/>
          </a:prstGeom>
          <a:noFill/>
          <a:ln w="9525" cap="flat" cmpd="sng">
            <a:no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700">
                <a:solidFill>
                  <a:srgbClr val="FFFFFF"/>
                </a:solidFill>
                <a:latin typeface="Arial" charset="0"/>
                <a:ea typeface="Arial" charset="0"/>
                <a:cs typeface="Arial" charset="0"/>
                <a:sym typeface="Cabin"/>
              </a:rPr>
              <a:t>No</a:t>
            </a:r>
          </a:p>
        </p:txBody>
      </p:sp>
      <p:sp>
        <p:nvSpPr>
          <p:cNvPr id="615" name="Shape 615"/>
          <p:cNvSpPr txBox="1"/>
          <p:nvPr/>
        </p:nvSpPr>
        <p:spPr>
          <a:xfrm>
            <a:off x="1003699" y="5381826"/>
            <a:ext cx="2288456" cy="562049"/>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lvl="0" algn="ctr">
              <a:buClr>
                <a:schemeClr val="lt1"/>
              </a:buClr>
              <a:buSzPct val="25000"/>
            </a:pPr>
            <a:r>
              <a:rPr lang="en-US" sz="2625" dirty="0">
                <a:solidFill>
                  <a:schemeClr val="lt1"/>
                </a:solidFill>
                <a:latin typeface="Arial" charset="0"/>
                <a:ea typeface="Arial" charset="0"/>
                <a:cs typeface="Arial" charset="0"/>
                <a:sym typeface="Cabin"/>
              </a:rPr>
              <a:t>print('Blastoff')</a:t>
            </a:r>
          </a:p>
        </p:txBody>
      </p:sp>
      <p:sp>
        <p:nvSpPr>
          <p:cNvPr id="616" name="Shape 616"/>
          <p:cNvSpPr txBox="1"/>
          <p:nvPr/>
        </p:nvSpPr>
        <p:spPr>
          <a:xfrm>
            <a:off x="3494484" y="1809951"/>
            <a:ext cx="748237" cy="466724"/>
          </a:xfrm>
          <a:prstGeom prst="rect">
            <a:avLst/>
          </a:prstGeom>
          <a:noFill/>
          <a:ln w="9525" cap="flat" cmpd="sng">
            <a:no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700">
                <a:solidFill>
                  <a:srgbClr val="FFFFFF"/>
                </a:solidFill>
                <a:latin typeface="Arial" charset="0"/>
                <a:ea typeface="Arial" charset="0"/>
                <a:cs typeface="Arial" charset="0"/>
                <a:sym typeface="Cabin"/>
              </a:rPr>
              <a:t>Yes</a:t>
            </a:r>
          </a:p>
        </p:txBody>
      </p:sp>
      <p:sp>
        <p:nvSpPr>
          <p:cNvPr id="617" name="Shape 617"/>
          <p:cNvSpPr txBox="1"/>
          <p:nvPr/>
        </p:nvSpPr>
        <p:spPr>
          <a:xfrm>
            <a:off x="1047751" y="924126"/>
            <a:ext cx="2190824" cy="562049"/>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625">
                <a:solidFill>
                  <a:schemeClr val="lt1"/>
                </a:solidFill>
                <a:latin typeface="Arial" charset="0"/>
                <a:ea typeface="Arial" charset="0"/>
                <a:cs typeface="Arial" charset="0"/>
                <a:sym typeface="Cabin"/>
              </a:rPr>
              <a:t>n = 5</a:t>
            </a:r>
          </a:p>
        </p:txBody>
      </p:sp>
      <p:sp>
        <p:nvSpPr>
          <p:cNvPr id="618" name="Shape 618"/>
          <p:cNvSpPr txBox="1"/>
          <p:nvPr/>
        </p:nvSpPr>
        <p:spPr>
          <a:xfrm>
            <a:off x="2686051" y="2857701"/>
            <a:ext cx="2190824" cy="562049"/>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625" dirty="0">
                <a:solidFill>
                  <a:schemeClr val="lt1"/>
                </a:solidFill>
                <a:latin typeface="Arial" charset="0"/>
                <a:ea typeface="Arial" charset="0"/>
                <a:cs typeface="Arial" charset="0"/>
                <a:sym typeface="Cabin"/>
              </a:rPr>
              <a:t>print(</a:t>
            </a:r>
            <a:r>
              <a:rPr lang="en-US" sz="2625" dirty="0">
                <a:solidFill>
                  <a:srgbClr val="FFFFFF"/>
                </a:solidFill>
                <a:latin typeface="Arial" charset="0"/>
                <a:ea typeface="Arial" charset="0"/>
                <a:cs typeface="Arial" charset="0"/>
                <a:sym typeface="Cabin"/>
              </a:rPr>
              <a:t>n)</a:t>
            </a:r>
          </a:p>
        </p:txBody>
      </p:sp>
      <p:cxnSp>
        <p:nvCxnSpPr>
          <p:cNvPr id="619" name="Shape 619"/>
          <p:cNvCxnSpPr/>
          <p:nvPr/>
        </p:nvCxnSpPr>
        <p:spPr>
          <a:xfrm flipH="1" flipV="1">
            <a:off x="7597379" y="3905050"/>
            <a:ext cx="2099071" cy="477440"/>
          </a:xfrm>
          <a:prstGeom prst="straightConnector1">
            <a:avLst/>
          </a:prstGeom>
          <a:noFill/>
          <a:ln w="50800" cap="rnd" cmpd="sng">
            <a:solidFill>
              <a:srgbClr val="FFFFFF"/>
            </a:solidFill>
            <a:prstDash val="solid"/>
            <a:miter/>
            <a:headEnd type="stealth" w="med" len="med"/>
            <a:tailEnd type="none" w="med" len="med"/>
          </a:ln>
        </p:spPr>
      </p:cxnSp>
      <p:sp>
        <p:nvSpPr>
          <p:cNvPr id="606" name="Shape 606"/>
          <p:cNvSpPr txBox="1"/>
          <p:nvPr/>
        </p:nvSpPr>
        <p:spPr>
          <a:xfrm>
            <a:off x="2676526" y="3772101"/>
            <a:ext cx="2190824" cy="562049"/>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625">
                <a:solidFill>
                  <a:schemeClr val="lt1"/>
                </a:solidFill>
                <a:latin typeface="Arial" charset="0"/>
                <a:ea typeface="Arial" charset="0"/>
                <a:cs typeface="Arial" charset="0"/>
                <a:sym typeface="Cabin"/>
              </a:rPr>
              <a:t> n = n -1</a:t>
            </a:r>
          </a:p>
        </p:txBody>
      </p:sp>
      <p:cxnSp>
        <p:nvCxnSpPr>
          <p:cNvPr id="620" name="Shape 620"/>
          <p:cNvCxnSpPr>
            <a:stCxn id="606" idx="0"/>
            <a:endCxn id="618" idx="2"/>
          </p:cNvCxnSpPr>
          <p:nvPr/>
        </p:nvCxnSpPr>
        <p:spPr>
          <a:xfrm flipV="1">
            <a:off x="3771938" y="3419750"/>
            <a:ext cx="9525" cy="352351"/>
          </a:xfrm>
          <a:prstGeom prst="straightConnector1">
            <a:avLst/>
          </a:prstGeom>
          <a:noFill/>
          <a:ln w="76200" cap="rnd" cmpd="sng">
            <a:solidFill>
              <a:srgbClr val="00FFFF"/>
            </a:solidFill>
            <a:prstDash val="solid"/>
            <a:miter/>
            <a:headEnd type="stealth" w="med" len="med"/>
            <a:tailEnd type="none" w="med" len="med"/>
          </a:ln>
        </p:spPr>
      </p:cxnSp>
    </p:spTree>
    <p:extLst>
      <p:ext uri="{BB962C8B-B14F-4D97-AF65-F5344CB8AC3E}">
        <p14:creationId xmlns:p14="http://schemas.microsoft.com/office/powerpoint/2010/main" val="427244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256"/>
        <p:cNvGrpSpPr/>
        <p:nvPr/>
      </p:nvGrpSpPr>
      <p:grpSpPr>
        <a:xfrm>
          <a:off x="0" y="0"/>
          <a:ext cx="0" cy="0"/>
          <a:chOff x="0" y="0"/>
          <a:chExt cx="0" cy="0"/>
        </a:xfrm>
      </p:grpSpPr>
      <p:sp>
        <p:nvSpPr>
          <p:cNvPr id="257" name="Shape 257"/>
          <p:cNvSpPr txBox="1">
            <a:spLocks noGrp="1"/>
          </p:cNvSpPr>
          <p:nvPr>
            <p:ph type="title"/>
          </p:nvPr>
        </p:nvSpPr>
        <p:spPr>
          <a:prstGeom prst="rect">
            <a:avLst/>
          </a:prstGeom>
          <a:noFill/>
          <a:ln>
            <a:noFill/>
          </a:ln>
        </p:spPr>
        <p:txBody>
          <a:bodyPr vert="horz" lIns="28575" tIns="28575" rIns="28575" bIns="28575" rtlCol="0" anchor="ctr" anchorCtr="0">
            <a:noAutofit/>
          </a:bodyPr>
          <a:lstStyle/>
          <a:p>
            <a:pPr algn="ctr">
              <a:lnSpc>
                <a:spcPct val="100000"/>
              </a:lnSpc>
              <a:spcBef>
                <a:spcPts val="0"/>
              </a:spcBef>
              <a:buClr>
                <a:srgbClr val="00FF00"/>
              </a:buClr>
              <a:buSzPct val="25000"/>
            </a:pPr>
            <a:r>
              <a:rPr lang="en-US" sz="5700">
                <a:solidFill>
                  <a:srgbClr val="FFD966"/>
                </a:solidFill>
                <a:latin typeface="Arial" charset="0"/>
                <a:ea typeface="Arial" charset="0"/>
                <a:cs typeface="Arial" charset="0"/>
                <a:sym typeface="Cabin"/>
              </a:rPr>
              <a:t>Variables</a:t>
            </a:r>
          </a:p>
        </p:txBody>
      </p:sp>
      <p:sp useBgFill="1">
        <p:nvSpPr>
          <p:cNvPr id="258" name="Shape 258"/>
          <p:cNvSpPr txBox="1">
            <a:spLocks noGrp="1"/>
          </p:cNvSpPr>
          <p:nvPr>
            <p:ph type="body" idx="1"/>
          </p:nvPr>
        </p:nvSpPr>
        <p:spPr>
          <a:xfrm>
            <a:off x="609600" y="1600201"/>
            <a:ext cx="10972800" cy="2006204"/>
          </a:xfrm>
          <a:prstGeom prst="rect">
            <a:avLst/>
          </a:prstGeom>
          <a:ln>
            <a:noFill/>
          </a:ln>
        </p:spPr>
        <p:txBody>
          <a:bodyPr vert="horz" lIns="28575" tIns="28575" rIns="28575" bIns="28575" rtlCol="0" anchor="ctr" anchorCtr="0">
            <a:noAutofit/>
          </a:bodyPr>
          <a:lstStyle/>
          <a:p>
            <a:pPr marL="561975" indent="-278321">
              <a:lnSpc>
                <a:spcPct val="100000"/>
              </a:lnSpc>
              <a:spcBef>
                <a:spcPts val="0"/>
              </a:spcBef>
              <a:buClr>
                <a:schemeClr val="lt1"/>
              </a:buClr>
              <a:buSzPct val="100000"/>
              <a:buFont typeface="Cabin"/>
              <a:buChar char="•"/>
            </a:pPr>
            <a:r>
              <a:rPr lang="en-US" sz="2400" dirty="0">
                <a:solidFill>
                  <a:schemeClr val="lt1"/>
                </a:solidFill>
                <a:latin typeface="Arial" charset="0"/>
                <a:ea typeface="Arial" charset="0"/>
                <a:cs typeface="Arial" charset="0"/>
                <a:sym typeface="Cabin"/>
              </a:rPr>
              <a:t>A </a:t>
            </a:r>
            <a:r>
              <a:rPr lang="en-US" sz="2400" dirty="0">
                <a:solidFill>
                  <a:srgbClr val="00FF00"/>
                </a:solidFill>
                <a:latin typeface="Arial" charset="0"/>
                <a:ea typeface="Arial" charset="0"/>
                <a:cs typeface="Arial" charset="0"/>
                <a:sym typeface="Cabin"/>
              </a:rPr>
              <a:t>variable</a:t>
            </a:r>
            <a:r>
              <a:rPr lang="en-US" sz="2400" dirty="0">
                <a:solidFill>
                  <a:schemeClr val="lt1"/>
                </a:solidFill>
                <a:latin typeface="Arial" charset="0"/>
                <a:ea typeface="Arial" charset="0"/>
                <a:cs typeface="Arial" charset="0"/>
                <a:sym typeface="Cabin"/>
              </a:rPr>
              <a:t> is a named place in the memory where a programmer can store data and later retrieve the data using the </a:t>
            </a:r>
            <a:r>
              <a:rPr lang="en-US" sz="2400" dirty="0">
                <a:solidFill>
                  <a:srgbClr val="00FF00"/>
                </a:solidFill>
                <a:latin typeface="Arial" charset="0"/>
                <a:ea typeface="Arial" charset="0"/>
                <a:cs typeface="Arial" charset="0"/>
                <a:sym typeface="Cabin"/>
              </a:rPr>
              <a:t>variable</a:t>
            </a:r>
            <a:r>
              <a:rPr lang="en-US" sz="2400" dirty="0">
                <a:solidFill>
                  <a:schemeClr val="lt1"/>
                </a:solidFill>
                <a:latin typeface="Arial" charset="0"/>
                <a:ea typeface="Arial" charset="0"/>
                <a:cs typeface="Arial" charset="0"/>
                <a:sym typeface="Cabin"/>
              </a:rPr>
              <a:t> </a:t>
            </a:r>
            <a:r>
              <a:rPr lang="en-US" sz="2400" dirty="0">
                <a:solidFill>
                  <a:schemeClr val="lt1"/>
                </a:solidFill>
                <a:sym typeface="Arial"/>
              </a:rPr>
              <a:t>“</a:t>
            </a:r>
            <a:r>
              <a:rPr lang="en-US" sz="2400" dirty="0">
                <a:solidFill>
                  <a:schemeClr val="lt1"/>
                </a:solidFill>
                <a:latin typeface="Arial" charset="0"/>
                <a:ea typeface="Arial" charset="0"/>
                <a:cs typeface="Arial" charset="0"/>
                <a:sym typeface="Cabin"/>
              </a:rPr>
              <a:t>name</a:t>
            </a:r>
            <a:r>
              <a:rPr lang="en-US" sz="2400" dirty="0">
                <a:solidFill>
                  <a:schemeClr val="lt1"/>
                </a:solidFill>
                <a:sym typeface="Arial"/>
              </a:rPr>
              <a:t>”</a:t>
            </a:r>
          </a:p>
          <a:p>
            <a:pPr marL="561975" indent="-278321">
              <a:lnSpc>
                <a:spcPct val="100000"/>
              </a:lnSpc>
              <a:spcBef>
                <a:spcPts val="2625"/>
              </a:spcBef>
              <a:buClr>
                <a:schemeClr val="lt1"/>
              </a:buClr>
              <a:buSzPct val="100000"/>
              <a:buFont typeface="Cabin"/>
              <a:buChar char="•"/>
            </a:pPr>
            <a:r>
              <a:rPr lang="en-US" sz="2400" dirty="0">
                <a:solidFill>
                  <a:schemeClr val="lt1"/>
                </a:solidFill>
                <a:latin typeface="Arial" charset="0"/>
                <a:ea typeface="Arial" charset="0"/>
                <a:cs typeface="Arial" charset="0"/>
                <a:sym typeface="Cabin"/>
              </a:rPr>
              <a:t>Programmers get to choose the names of the </a:t>
            </a:r>
            <a:r>
              <a:rPr lang="en-US" sz="2400" dirty="0">
                <a:solidFill>
                  <a:srgbClr val="00FF00"/>
                </a:solidFill>
                <a:latin typeface="Arial" charset="0"/>
                <a:ea typeface="Arial" charset="0"/>
                <a:cs typeface="Arial" charset="0"/>
                <a:sym typeface="Cabin"/>
              </a:rPr>
              <a:t>variables</a:t>
            </a:r>
          </a:p>
          <a:p>
            <a:pPr marL="561975" indent="-278321">
              <a:lnSpc>
                <a:spcPct val="100000"/>
              </a:lnSpc>
              <a:spcBef>
                <a:spcPts val="2625"/>
              </a:spcBef>
              <a:buClr>
                <a:schemeClr val="lt1"/>
              </a:buClr>
              <a:buSzPct val="100000"/>
              <a:buFont typeface="Cabin"/>
              <a:buChar char="•"/>
            </a:pPr>
            <a:r>
              <a:rPr lang="en-US" sz="2400" dirty="0">
                <a:solidFill>
                  <a:schemeClr val="lt1"/>
                </a:solidFill>
                <a:latin typeface="Arial" charset="0"/>
                <a:ea typeface="Arial" charset="0"/>
                <a:cs typeface="Arial" charset="0"/>
                <a:sym typeface="Cabin"/>
              </a:rPr>
              <a:t>You can change the contents of a </a:t>
            </a:r>
            <a:r>
              <a:rPr lang="en-US" sz="2400" dirty="0">
                <a:solidFill>
                  <a:srgbClr val="00FF00"/>
                </a:solidFill>
                <a:latin typeface="Arial" charset="0"/>
                <a:ea typeface="Arial" charset="0"/>
                <a:cs typeface="Arial" charset="0"/>
                <a:sym typeface="Cabin"/>
              </a:rPr>
              <a:t>variable </a:t>
            </a:r>
            <a:r>
              <a:rPr lang="en-US" sz="2400" dirty="0">
                <a:solidFill>
                  <a:schemeClr val="lt1"/>
                </a:solidFill>
                <a:latin typeface="Arial" charset="0"/>
                <a:ea typeface="Arial" charset="0"/>
                <a:cs typeface="Arial" charset="0"/>
                <a:sym typeface="Cabin"/>
              </a:rPr>
              <a:t>in a later statement</a:t>
            </a:r>
          </a:p>
        </p:txBody>
      </p:sp>
      <p:sp>
        <p:nvSpPr>
          <p:cNvPr id="259" name="Shape 259"/>
          <p:cNvSpPr txBox="1"/>
          <p:nvPr/>
        </p:nvSpPr>
        <p:spPr>
          <a:xfrm>
            <a:off x="7791450" y="3812373"/>
            <a:ext cx="3762375" cy="952500"/>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buClr>
                <a:srgbClr val="FF7F00"/>
              </a:buClr>
              <a:buSzPct val="25000"/>
            </a:pPr>
            <a:r>
              <a:rPr lang="en-US" sz="3675">
                <a:solidFill>
                  <a:schemeClr val="lt1"/>
                </a:solidFill>
                <a:latin typeface="Arial" charset="0"/>
                <a:ea typeface="Arial" charset="0"/>
                <a:cs typeface="Arial" charset="0"/>
                <a:sym typeface="Cabin"/>
              </a:rPr>
              <a:t> 12.2</a:t>
            </a:r>
          </a:p>
        </p:txBody>
      </p:sp>
      <p:sp>
        <p:nvSpPr>
          <p:cNvPr id="260" name="Shape 260"/>
          <p:cNvSpPr txBox="1"/>
          <p:nvPr/>
        </p:nvSpPr>
        <p:spPr>
          <a:xfrm>
            <a:off x="7150894" y="3960011"/>
            <a:ext cx="333375" cy="647699"/>
          </a:xfrm>
          <a:prstGeom prst="rect">
            <a:avLst/>
          </a:prstGeom>
          <a:noFill/>
          <a:ln>
            <a:noFill/>
          </a:ln>
        </p:spPr>
        <p:txBody>
          <a:bodyPr lIns="0" tIns="0" rIns="0" bIns="0" anchor="ctr" anchorCtr="0">
            <a:noAutofit/>
          </a:bodyPr>
          <a:lstStyle/>
          <a:p>
            <a:pPr algn="ctr">
              <a:buClr>
                <a:srgbClr val="00FF00"/>
              </a:buClr>
              <a:buSzPct val="25000"/>
            </a:pPr>
            <a:r>
              <a:rPr lang="en-US" sz="3900">
                <a:solidFill>
                  <a:srgbClr val="00FF00"/>
                </a:solidFill>
                <a:latin typeface="Arial" charset="0"/>
                <a:ea typeface="Arial" charset="0"/>
                <a:cs typeface="Arial" charset="0"/>
                <a:sym typeface="Cabin"/>
              </a:rPr>
              <a:t>x</a:t>
            </a:r>
          </a:p>
        </p:txBody>
      </p:sp>
      <p:sp>
        <p:nvSpPr>
          <p:cNvPr id="261" name="Shape 261"/>
          <p:cNvSpPr txBox="1"/>
          <p:nvPr/>
        </p:nvSpPr>
        <p:spPr>
          <a:xfrm>
            <a:off x="7762875" y="5041098"/>
            <a:ext cx="3762375" cy="952500"/>
          </a:xfrm>
          <a:prstGeom prst="rect">
            <a:avLst/>
          </a:prstGeom>
          <a:noFill/>
          <a:ln w="76200" cap="flat" cmpd="sng">
            <a:solidFill>
              <a:srgbClr val="00FFFF"/>
            </a:solidFill>
            <a:prstDash val="solid"/>
            <a:round/>
            <a:headEnd type="none" w="med" len="med"/>
            <a:tailEnd type="none" w="med" len="med"/>
          </a:ln>
        </p:spPr>
        <p:txBody>
          <a:bodyPr lIns="0" tIns="0" rIns="0" bIns="0" anchor="ctr" anchorCtr="0">
            <a:noAutofit/>
          </a:bodyPr>
          <a:lstStyle/>
          <a:p>
            <a:pPr>
              <a:buClr>
                <a:srgbClr val="FF7F00"/>
              </a:buClr>
              <a:buSzPct val="25000"/>
            </a:pPr>
            <a:r>
              <a:rPr lang="en-US" sz="3675">
                <a:solidFill>
                  <a:schemeClr val="lt1"/>
                </a:solidFill>
                <a:latin typeface="Arial" charset="0"/>
                <a:ea typeface="Arial" charset="0"/>
                <a:cs typeface="Arial" charset="0"/>
                <a:sym typeface="Cabin"/>
              </a:rPr>
              <a:t> 14               </a:t>
            </a:r>
          </a:p>
        </p:txBody>
      </p:sp>
      <p:sp>
        <p:nvSpPr>
          <p:cNvPr id="262" name="Shape 262"/>
          <p:cNvSpPr txBox="1"/>
          <p:nvPr/>
        </p:nvSpPr>
        <p:spPr>
          <a:xfrm>
            <a:off x="7138988" y="5193499"/>
            <a:ext cx="303608" cy="647699"/>
          </a:xfrm>
          <a:prstGeom prst="rect">
            <a:avLst/>
          </a:prstGeom>
          <a:noFill/>
          <a:ln>
            <a:noFill/>
          </a:ln>
        </p:spPr>
        <p:txBody>
          <a:bodyPr lIns="0" tIns="0" rIns="0" bIns="0" anchor="ctr" anchorCtr="0">
            <a:noAutofit/>
          </a:bodyPr>
          <a:lstStyle/>
          <a:p>
            <a:pPr algn="ctr">
              <a:buClr>
                <a:srgbClr val="00FF00"/>
              </a:buClr>
              <a:buSzPct val="25000"/>
            </a:pPr>
            <a:r>
              <a:rPr lang="en-US" sz="3900">
                <a:solidFill>
                  <a:srgbClr val="00FF00"/>
                </a:solidFill>
                <a:latin typeface="Arial" charset="0"/>
                <a:ea typeface="Arial" charset="0"/>
                <a:cs typeface="Arial" charset="0"/>
                <a:sym typeface="Cabin"/>
              </a:rPr>
              <a:t>y</a:t>
            </a:r>
          </a:p>
        </p:txBody>
      </p:sp>
      <p:grpSp>
        <p:nvGrpSpPr>
          <p:cNvPr id="10" name="Shape 276"/>
          <p:cNvGrpSpPr/>
          <p:nvPr/>
        </p:nvGrpSpPr>
        <p:grpSpPr>
          <a:xfrm>
            <a:off x="8017668" y="3989776"/>
            <a:ext cx="572700" cy="677549"/>
            <a:chOff x="0" y="0"/>
            <a:chExt cx="762000" cy="901775"/>
          </a:xfrm>
        </p:grpSpPr>
        <p:cxnSp>
          <p:nvCxnSpPr>
            <p:cNvPr id="11" name="Shape 277"/>
            <p:cNvCxnSpPr/>
            <p:nvPr/>
          </p:nvCxnSpPr>
          <p:spPr>
            <a:xfrm flipH="1">
              <a:off x="0" y="15875"/>
              <a:ext cx="762000" cy="885900"/>
            </a:xfrm>
            <a:prstGeom prst="straightConnector1">
              <a:avLst/>
            </a:prstGeom>
            <a:noFill/>
            <a:ln w="63500" cap="rnd" cmpd="sng">
              <a:solidFill>
                <a:srgbClr val="FFFF00"/>
              </a:solidFill>
              <a:prstDash val="solid"/>
              <a:miter/>
              <a:headEnd type="none" w="med" len="med"/>
              <a:tailEnd type="none" w="med" len="med"/>
            </a:ln>
          </p:spPr>
        </p:cxnSp>
        <p:cxnSp>
          <p:nvCxnSpPr>
            <p:cNvPr id="12" name="Shape 278"/>
            <p:cNvCxnSpPr/>
            <p:nvPr/>
          </p:nvCxnSpPr>
          <p:spPr>
            <a:xfrm>
              <a:off x="0" y="0"/>
              <a:ext cx="571500" cy="796799"/>
            </a:xfrm>
            <a:prstGeom prst="straightConnector1">
              <a:avLst/>
            </a:prstGeom>
            <a:noFill/>
            <a:ln w="63500" cap="rnd" cmpd="sng">
              <a:solidFill>
                <a:srgbClr val="FFFF00"/>
              </a:solidFill>
              <a:prstDash val="solid"/>
              <a:miter/>
              <a:headEnd type="none" w="med" len="med"/>
              <a:tailEnd type="none" w="med" len="med"/>
            </a:ln>
          </p:spPr>
        </p:cxnSp>
      </p:grpSp>
      <p:sp>
        <p:nvSpPr>
          <p:cNvPr id="13" name="Shape 279"/>
          <p:cNvSpPr txBox="1"/>
          <p:nvPr/>
        </p:nvSpPr>
        <p:spPr>
          <a:xfrm>
            <a:off x="8889207" y="3942152"/>
            <a:ext cx="1252349" cy="704925"/>
          </a:xfrm>
          <a:prstGeom prst="rect">
            <a:avLst/>
          </a:prstGeom>
          <a:noFill/>
          <a:ln>
            <a:noFill/>
          </a:ln>
        </p:spPr>
        <p:txBody>
          <a:bodyPr lIns="0" tIns="0" rIns="0" bIns="0" anchor="ctr" anchorCtr="0">
            <a:noAutofit/>
          </a:bodyPr>
          <a:lstStyle/>
          <a:p>
            <a:pPr algn="ctr">
              <a:buClr>
                <a:srgbClr val="FF7F00"/>
              </a:buClr>
              <a:buSzPct val="25000"/>
            </a:pPr>
            <a:r>
              <a:rPr lang="en-US" sz="4350">
                <a:solidFill>
                  <a:schemeClr val="lt1"/>
                </a:solidFill>
                <a:latin typeface="Arial" charset="0"/>
                <a:ea typeface="Arial" charset="0"/>
                <a:cs typeface="Arial" charset="0"/>
                <a:sym typeface="Cabin"/>
              </a:rPr>
              <a:t>100</a:t>
            </a:r>
          </a:p>
        </p:txBody>
      </p:sp>
      <p:sp>
        <p:nvSpPr>
          <p:cNvPr id="14" name="Shape 263"/>
          <p:cNvSpPr txBox="1"/>
          <p:nvPr/>
        </p:nvSpPr>
        <p:spPr>
          <a:xfrm>
            <a:off x="1968094" y="3986121"/>
            <a:ext cx="3029175" cy="1790774"/>
          </a:xfrm>
          <a:prstGeom prst="rect">
            <a:avLst/>
          </a:prstGeom>
          <a:noFill/>
          <a:ln>
            <a:noFill/>
          </a:ln>
        </p:spPr>
        <p:txBody>
          <a:bodyPr lIns="0" tIns="0" rIns="0" bIns="0" anchor="ctr" anchorCtr="0">
            <a:noAutofit/>
          </a:bodyPr>
          <a:lstStyle/>
          <a:p>
            <a:pPr>
              <a:buClr>
                <a:srgbClr val="00FF00"/>
              </a:buClr>
              <a:buSzPct val="25000"/>
            </a:pPr>
            <a:r>
              <a:rPr lang="en-US" sz="3600" dirty="0">
                <a:solidFill>
                  <a:srgbClr val="00FF00"/>
                </a:solidFill>
                <a:latin typeface="Courier"/>
                <a:ea typeface="Courier"/>
                <a:cs typeface="Courier"/>
                <a:sym typeface="Courier New"/>
              </a:rPr>
              <a:t>x </a:t>
            </a:r>
            <a:r>
              <a:rPr lang="en-US" sz="3600" dirty="0">
                <a:solidFill>
                  <a:srgbClr val="FFFFFF"/>
                </a:solidFill>
                <a:latin typeface="Courier"/>
                <a:ea typeface="Courier"/>
                <a:cs typeface="Courier"/>
                <a:sym typeface="Courier New"/>
              </a:rPr>
              <a:t>=</a:t>
            </a:r>
            <a:r>
              <a:rPr lang="en-US" sz="3600" dirty="0">
                <a:solidFill>
                  <a:srgbClr val="FFFF00"/>
                </a:solidFill>
                <a:latin typeface="Courier"/>
                <a:ea typeface="Courier"/>
                <a:cs typeface="Courier"/>
                <a:sym typeface="Courier New"/>
              </a:rPr>
              <a:t> </a:t>
            </a:r>
            <a:r>
              <a:rPr lang="en-US" sz="3600" dirty="0">
                <a:solidFill>
                  <a:srgbClr val="FF9900"/>
                </a:solidFill>
                <a:latin typeface="Courier"/>
                <a:ea typeface="Courier"/>
                <a:cs typeface="Courier"/>
                <a:sym typeface="Courier New"/>
              </a:rPr>
              <a:t>12.2</a:t>
            </a:r>
          </a:p>
          <a:p>
            <a:pPr>
              <a:buClr>
                <a:srgbClr val="00FF00"/>
              </a:buClr>
              <a:buSzPct val="25000"/>
            </a:pPr>
            <a:r>
              <a:rPr lang="en-US" sz="3600" dirty="0">
                <a:solidFill>
                  <a:srgbClr val="00FF00"/>
                </a:solidFill>
                <a:latin typeface="Courier"/>
                <a:ea typeface="Courier"/>
                <a:cs typeface="Courier"/>
                <a:sym typeface="Courier New"/>
              </a:rPr>
              <a:t>y</a:t>
            </a:r>
            <a:r>
              <a:rPr lang="en-US" sz="3600" dirty="0">
                <a:solidFill>
                  <a:srgbClr val="FFFF00"/>
                </a:solidFill>
                <a:latin typeface="Courier"/>
                <a:ea typeface="Courier"/>
                <a:cs typeface="Courier"/>
                <a:sym typeface="Courier New"/>
              </a:rPr>
              <a:t> </a:t>
            </a:r>
            <a:r>
              <a:rPr lang="en-US" sz="3600" dirty="0">
                <a:solidFill>
                  <a:srgbClr val="FFFFFF"/>
                </a:solidFill>
                <a:latin typeface="Courier"/>
                <a:ea typeface="Courier"/>
                <a:cs typeface="Courier"/>
                <a:sym typeface="Courier New"/>
              </a:rPr>
              <a:t>=</a:t>
            </a:r>
            <a:r>
              <a:rPr lang="en-US" sz="3600" dirty="0">
                <a:solidFill>
                  <a:srgbClr val="FFFF00"/>
                </a:solidFill>
                <a:latin typeface="Courier"/>
                <a:ea typeface="Courier"/>
                <a:cs typeface="Courier"/>
                <a:sym typeface="Courier New"/>
              </a:rPr>
              <a:t> </a:t>
            </a:r>
            <a:r>
              <a:rPr lang="en-US" sz="3600" dirty="0">
                <a:solidFill>
                  <a:srgbClr val="FF9900"/>
                </a:solidFill>
                <a:latin typeface="Courier"/>
                <a:ea typeface="Courier"/>
                <a:cs typeface="Courier"/>
                <a:sym typeface="Courier New"/>
              </a:rPr>
              <a:t>14</a:t>
            </a:r>
          </a:p>
          <a:p>
            <a:r>
              <a:rPr lang="en-US" sz="3600" dirty="0">
                <a:solidFill>
                  <a:srgbClr val="00FF00"/>
                </a:solidFill>
                <a:latin typeface="Courier"/>
                <a:ea typeface="Courier"/>
                <a:cs typeface="Courier"/>
                <a:sym typeface="Courier New"/>
              </a:rPr>
              <a:t>x </a:t>
            </a:r>
            <a:r>
              <a:rPr lang="en-US" sz="3600" dirty="0">
                <a:solidFill>
                  <a:srgbClr val="FFFFFF"/>
                </a:solidFill>
                <a:latin typeface="Courier"/>
                <a:ea typeface="Courier"/>
                <a:cs typeface="Courier"/>
                <a:sym typeface="Courier New"/>
              </a:rPr>
              <a:t>=</a:t>
            </a:r>
            <a:r>
              <a:rPr lang="en-US" sz="3600" dirty="0">
                <a:solidFill>
                  <a:srgbClr val="FFFF00"/>
                </a:solidFill>
                <a:latin typeface="Courier"/>
                <a:ea typeface="Courier"/>
                <a:cs typeface="Courier"/>
                <a:sym typeface="Courier New"/>
              </a:rPr>
              <a:t> </a:t>
            </a:r>
            <a:r>
              <a:rPr lang="en-US" sz="3600" dirty="0">
                <a:solidFill>
                  <a:srgbClr val="FF9900"/>
                </a:solidFill>
                <a:latin typeface="Courier"/>
                <a:ea typeface="Courier"/>
                <a:cs typeface="Courier"/>
                <a:sym typeface="Courier New"/>
              </a:rPr>
              <a:t>100</a:t>
            </a:r>
          </a:p>
        </p:txBody>
      </p:sp>
    </p:spTree>
    <p:extLst>
      <p:ext uri="{BB962C8B-B14F-4D97-AF65-F5344CB8AC3E}">
        <p14:creationId xmlns:p14="http://schemas.microsoft.com/office/powerpoint/2010/main" val="42692142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Dr. Chuck as a film noir private investigator.&#10;">
            <a:extLst>
              <a:ext uri="{FF2B5EF4-FFF2-40B4-BE49-F238E27FC236}">
                <a16:creationId xmlns:a16="http://schemas.microsoft.com/office/drawing/2014/main" id="{EFED8635-1B74-2004-544A-1BF0AFF85D39}"/>
              </a:ext>
            </a:extLst>
          </p:cNvPr>
          <p:cNvPicPr>
            <a:picLocks noChangeAspect="1"/>
          </p:cNvPicPr>
          <p:nvPr/>
        </p:nvPicPr>
        <p:blipFill rotWithShape="1">
          <a:blip r:embed="rId2"/>
          <a:srcRect t="12124" r="9089" b="15410"/>
          <a:stretch/>
        </p:blipFill>
        <p:spPr>
          <a:xfrm>
            <a:off x="3523488" y="10"/>
            <a:ext cx="8668512" cy="6857990"/>
          </a:xfrm>
          <a:prstGeom prst="rect">
            <a:avLst/>
          </a:prstGeom>
        </p:spPr>
      </p:pic>
      <p:sp>
        <p:nvSpPr>
          <p:cNvPr id="2" name="Title 1">
            <a:extLst>
              <a:ext uri="{FF2B5EF4-FFF2-40B4-BE49-F238E27FC236}">
                <a16:creationId xmlns:a16="http://schemas.microsoft.com/office/drawing/2014/main" id="{2E545585-4467-C644-3DA4-5D7014BE5F85}"/>
              </a:ext>
            </a:extLst>
          </p:cNvPr>
          <p:cNvSpPr>
            <a:spLocks noGrp="1"/>
          </p:cNvSpPr>
          <p:nvPr>
            <p:ph type="ctrTitle"/>
          </p:nvPr>
        </p:nvSpPr>
        <p:spPr>
          <a:xfrm>
            <a:off x="477981" y="1122363"/>
            <a:ext cx="4023360" cy="3204134"/>
          </a:xfrm>
        </p:spPr>
        <p:txBody>
          <a:bodyPr anchor="b">
            <a:normAutofit/>
          </a:bodyPr>
          <a:lstStyle/>
          <a:p>
            <a:pPr algn="l"/>
            <a:r>
              <a:rPr lang="en-US" sz="4800" dirty="0">
                <a:solidFill>
                  <a:schemeClr val="bg1"/>
                </a:solidFill>
              </a:rPr>
              <a:t>The True Story of Python Assignment Statements</a:t>
            </a:r>
          </a:p>
        </p:txBody>
      </p:sp>
      <p:sp>
        <p:nvSpPr>
          <p:cNvPr id="3" name="Subtitle 2">
            <a:extLst>
              <a:ext uri="{FF2B5EF4-FFF2-40B4-BE49-F238E27FC236}">
                <a16:creationId xmlns:a16="http://schemas.microsoft.com/office/drawing/2014/main" id="{A0E3D51A-8BAF-6B98-B101-D1355477D6A3}"/>
              </a:ext>
            </a:extLst>
          </p:cNvPr>
          <p:cNvSpPr>
            <a:spLocks noGrp="1"/>
          </p:cNvSpPr>
          <p:nvPr>
            <p:ph type="subTitle" idx="1"/>
          </p:nvPr>
        </p:nvSpPr>
        <p:spPr>
          <a:xfrm>
            <a:off x="477980" y="4872922"/>
            <a:ext cx="4023359" cy="1208141"/>
          </a:xfrm>
        </p:spPr>
        <p:txBody>
          <a:bodyPr>
            <a:normAutofit/>
          </a:bodyPr>
          <a:lstStyle/>
          <a:p>
            <a:pPr algn="l"/>
            <a:r>
              <a:rPr lang="en-US" sz="2000" dirty="0">
                <a:solidFill>
                  <a:schemeClr val="bg1"/>
                </a:solidFill>
              </a:rPr>
              <a:t>Charles Severance</a:t>
            </a:r>
          </a:p>
          <a:p>
            <a:pPr algn="l"/>
            <a:r>
              <a:rPr lang="en-US" sz="2000" dirty="0">
                <a:solidFill>
                  <a:schemeClr val="bg1"/>
                </a:solidFill>
              </a:rPr>
              <a:t>www.dj4e.com</a:t>
            </a:r>
          </a:p>
          <a:p>
            <a:pPr algn="l"/>
            <a:endParaRPr lang="en-US" sz="2000" dirty="0">
              <a:solidFill>
                <a:schemeClr val="bg1"/>
              </a:solidFill>
            </a:endParaRPr>
          </a:p>
        </p:txBody>
      </p:sp>
    </p:spTree>
    <p:extLst>
      <p:ext uri="{BB962C8B-B14F-4D97-AF65-F5344CB8AC3E}">
        <p14:creationId xmlns:p14="http://schemas.microsoft.com/office/powerpoint/2010/main" val="25824447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23AC6-19A1-AAFE-3AA8-4F2596D02C10}"/>
              </a:ext>
            </a:extLst>
          </p:cNvPr>
          <p:cNvSpPr>
            <a:spLocks noGrp="1"/>
          </p:cNvSpPr>
          <p:nvPr>
            <p:ph type="title"/>
          </p:nvPr>
        </p:nvSpPr>
        <p:spPr/>
        <p:txBody>
          <a:bodyPr/>
          <a:lstStyle/>
          <a:p>
            <a:r>
              <a:rPr lang="en-US" dirty="0"/>
              <a:t>What *IS* a Python variable?</a:t>
            </a:r>
          </a:p>
        </p:txBody>
      </p:sp>
      <p:sp>
        <p:nvSpPr>
          <p:cNvPr id="3" name="Content Placeholder 2">
            <a:extLst>
              <a:ext uri="{FF2B5EF4-FFF2-40B4-BE49-F238E27FC236}">
                <a16:creationId xmlns:a16="http://schemas.microsoft.com/office/drawing/2014/main" id="{147AB6B9-EFA7-BEDD-DAB4-8C265216C54D}"/>
              </a:ext>
            </a:extLst>
          </p:cNvPr>
          <p:cNvSpPr>
            <a:spLocks noGrp="1"/>
          </p:cNvSpPr>
          <p:nvPr>
            <p:ph idx="1"/>
          </p:nvPr>
        </p:nvSpPr>
        <p:spPr>
          <a:xfrm>
            <a:off x="838200" y="1825625"/>
            <a:ext cx="10515600" cy="1449958"/>
          </a:xfrm>
        </p:spPr>
        <p:txBody>
          <a:bodyPr>
            <a:normAutofit fontScale="85000" lnSpcReduction="10000"/>
          </a:bodyPr>
          <a:lstStyle/>
          <a:p>
            <a:r>
              <a:rPr lang="en-US" dirty="0"/>
              <a:t>A Python variable is a symbolic name that is a </a:t>
            </a:r>
            <a:r>
              <a:rPr lang="en-US" b="1" i="1" u="sng" dirty="0"/>
              <a:t>pointer</a:t>
            </a:r>
            <a:r>
              <a:rPr lang="en-US" dirty="0"/>
              <a:t> or </a:t>
            </a:r>
            <a:r>
              <a:rPr lang="en-US" b="1" i="1" u="sng" dirty="0"/>
              <a:t>reference</a:t>
            </a:r>
            <a:r>
              <a:rPr lang="en-US" dirty="0"/>
              <a:t> to an object.</a:t>
            </a:r>
          </a:p>
          <a:p>
            <a:endParaRPr lang="en-US" dirty="0"/>
          </a:p>
          <a:p>
            <a:r>
              <a:rPr lang="en-US" dirty="0"/>
              <a:t>We can examine what a variable is ”pointing to” using the id() function in Python</a:t>
            </a:r>
          </a:p>
        </p:txBody>
      </p:sp>
      <p:sp>
        <p:nvSpPr>
          <p:cNvPr id="5" name="TextBox 4">
            <a:extLst>
              <a:ext uri="{FF2B5EF4-FFF2-40B4-BE49-F238E27FC236}">
                <a16:creationId xmlns:a16="http://schemas.microsoft.com/office/drawing/2014/main" id="{15FB4245-3383-B207-B766-F3209F157874}"/>
              </a:ext>
            </a:extLst>
          </p:cNvPr>
          <p:cNvSpPr txBox="1"/>
          <p:nvPr/>
        </p:nvSpPr>
        <p:spPr>
          <a:xfrm>
            <a:off x="5820032" y="6311900"/>
            <a:ext cx="6153665" cy="369332"/>
          </a:xfrm>
          <a:prstGeom prst="rect">
            <a:avLst/>
          </a:prstGeom>
          <a:noFill/>
        </p:spPr>
        <p:txBody>
          <a:bodyPr wrap="square">
            <a:spAutoFit/>
          </a:bodyPr>
          <a:lstStyle/>
          <a:p>
            <a:r>
              <a:rPr lang="en-US" dirty="0"/>
              <a:t>https://</a:t>
            </a:r>
            <a:r>
              <a:rPr lang="en-US" dirty="0" err="1"/>
              <a:t>realpython.com</a:t>
            </a:r>
            <a:r>
              <a:rPr lang="en-US" dirty="0"/>
              <a:t>/python-variables/#object-references</a:t>
            </a:r>
          </a:p>
        </p:txBody>
      </p:sp>
      <p:sp>
        <p:nvSpPr>
          <p:cNvPr id="6" name="TextBox 5">
            <a:extLst>
              <a:ext uri="{FF2B5EF4-FFF2-40B4-BE49-F238E27FC236}">
                <a16:creationId xmlns:a16="http://schemas.microsoft.com/office/drawing/2014/main" id="{09CA9CA2-9577-4646-97E5-B5AAB58CB630}"/>
              </a:ext>
            </a:extLst>
          </p:cNvPr>
          <p:cNvSpPr txBox="1"/>
          <p:nvPr/>
        </p:nvSpPr>
        <p:spPr>
          <a:xfrm>
            <a:off x="1532238" y="3469844"/>
            <a:ext cx="3323968" cy="2031325"/>
          </a:xfrm>
          <a:prstGeom prst="rect">
            <a:avLst/>
          </a:prstGeom>
          <a:noFill/>
        </p:spPr>
        <p:txBody>
          <a:bodyPr wrap="square" rtlCol="0">
            <a:spAutoFit/>
          </a:bodyPr>
          <a:lstStyle/>
          <a:p>
            <a:r>
              <a:rPr lang="en-US" b="1" dirty="0">
                <a:latin typeface="Courier New" panose="02070309020205020404" pitchFamily="49" charset="0"/>
                <a:cs typeface="Courier New" panose="02070309020205020404" pitchFamily="49" charset="0"/>
              </a:rPr>
              <a:t>&gt;&gt;&gt; x = 42</a:t>
            </a:r>
          </a:p>
          <a:p>
            <a:r>
              <a:rPr lang="en-US" b="1" dirty="0">
                <a:latin typeface="Courier New" panose="02070309020205020404" pitchFamily="49" charset="0"/>
                <a:cs typeface="Courier New" panose="02070309020205020404" pitchFamily="49" charset="0"/>
              </a:rPr>
              <a:t>&gt;&gt;&gt; y = x</a:t>
            </a:r>
          </a:p>
          <a:p>
            <a:r>
              <a:rPr lang="en-US" b="1" dirty="0">
                <a:latin typeface="Courier New" panose="02070309020205020404" pitchFamily="49" charset="0"/>
                <a:cs typeface="Courier New" panose="02070309020205020404" pitchFamily="49" charset="0"/>
              </a:rPr>
              <a:t>&gt;&gt;&gt; print(id(x))</a:t>
            </a:r>
          </a:p>
          <a:p>
            <a:r>
              <a:rPr lang="en-US" b="1" dirty="0">
                <a:latin typeface="Courier New" panose="02070309020205020404" pitchFamily="49" charset="0"/>
                <a:cs typeface="Courier New" panose="02070309020205020404" pitchFamily="49" charset="0"/>
              </a:rPr>
              <a:t>4311543376</a:t>
            </a:r>
          </a:p>
          <a:p>
            <a:r>
              <a:rPr lang="en-US" b="1" dirty="0">
                <a:latin typeface="Courier New" panose="02070309020205020404" pitchFamily="49" charset="0"/>
                <a:cs typeface="Courier New" panose="02070309020205020404" pitchFamily="49" charset="0"/>
              </a:rPr>
              <a:t>&gt;&gt;&gt; print(id(y))</a:t>
            </a:r>
          </a:p>
          <a:p>
            <a:r>
              <a:rPr lang="en-US" b="1" dirty="0">
                <a:latin typeface="Courier New" panose="02070309020205020404" pitchFamily="49" charset="0"/>
                <a:cs typeface="Courier New" panose="02070309020205020404" pitchFamily="49" charset="0"/>
              </a:rPr>
              <a:t>4311543376</a:t>
            </a:r>
          </a:p>
          <a:p>
            <a:endParaRPr lang="en-US" b="1" dirty="0">
              <a:latin typeface="Courier New" panose="02070309020205020404" pitchFamily="49" charset="0"/>
              <a:cs typeface="Courier New" panose="02070309020205020404" pitchFamily="49" charset="0"/>
            </a:endParaRPr>
          </a:p>
        </p:txBody>
      </p:sp>
      <p:sp>
        <p:nvSpPr>
          <p:cNvPr id="7" name="Rectangle 6">
            <a:extLst>
              <a:ext uri="{FF2B5EF4-FFF2-40B4-BE49-F238E27FC236}">
                <a16:creationId xmlns:a16="http://schemas.microsoft.com/office/drawing/2014/main" id="{F306FA2A-0AA2-CD5B-F89C-D007BBF80963}"/>
              </a:ext>
            </a:extLst>
          </p:cNvPr>
          <p:cNvSpPr/>
          <p:nvPr/>
        </p:nvSpPr>
        <p:spPr>
          <a:xfrm>
            <a:off x="9362306" y="4394556"/>
            <a:ext cx="976183" cy="8649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int</a:t>
            </a:r>
          </a:p>
          <a:p>
            <a:pPr algn="ctr"/>
            <a:r>
              <a:rPr lang="en-US" dirty="0"/>
              <a:t>42</a:t>
            </a:r>
          </a:p>
        </p:txBody>
      </p:sp>
      <p:sp>
        <p:nvSpPr>
          <p:cNvPr id="8" name="Rectangle 7">
            <a:extLst>
              <a:ext uri="{FF2B5EF4-FFF2-40B4-BE49-F238E27FC236}">
                <a16:creationId xmlns:a16="http://schemas.microsoft.com/office/drawing/2014/main" id="{3E0F4A34-AEA9-7538-7B9B-B94BB18661D9}"/>
              </a:ext>
            </a:extLst>
          </p:cNvPr>
          <p:cNvSpPr/>
          <p:nvPr/>
        </p:nvSpPr>
        <p:spPr>
          <a:xfrm>
            <a:off x="6312245" y="3574987"/>
            <a:ext cx="803189" cy="698157"/>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x</a:t>
            </a:r>
          </a:p>
        </p:txBody>
      </p:sp>
      <p:sp>
        <p:nvSpPr>
          <p:cNvPr id="9" name="Rectangle 8">
            <a:extLst>
              <a:ext uri="{FF2B5EF4-FFF2-40B4-BE49-F238E27FC236}">
                <a16:creationId xmlns:a16="http://schemas.microsoft.com/office/drawing/2014/main" id="{13D4231E-D8E7-0BC6-3FA0-8EC2CDCE0006}"/>
              </a:ext>
            </a:extLst>
          </p:cNvPr>
          <p:cNvSpPr/>
          <p:nvPr/>
        </p:nvSpPr>
        <p:spPr>
          <a:xfrm>
            <a:off x="6312245" y="4877154"/>
            <a:ext cx="803189" cy="698157"/>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a:t>
            </a:r>
          </a:p>
        </p:txBody>
      </p:sp>
      <p:cxnSp>
        <p:nvCxnSpPr>
          <p:cNvPr id="11" name="Curved Connector 10">
            <a:extLst>
              <a:ext uri="{FF2B5EF4-FFF2-40B4-BE49-F238E27FC236}">
                <a16:creationId xmlns:a16="http://schemas.microsoft.com/office/drawing/2014/main" id="{3D8709B9-2CE0-EB80-A118-6AAEBB9F0274}"/>
              </a:ext>
            </a:extLst>
          </p:cNvPr>
          <p:cNvCxnSpPr>
            <a:stCxn id="8" idx="3"/>
            <a:endCxn id="7" idx="1"/>
          </p:cNvCxnSpPr>
          <p:nvPr/>
        </p:nvCxnSpPr>
        <p:spPr>
          <a:xfrm>
            <a:off x="7115434" y="3924066"/>
            <a:ext cx="2246872" cy="902977"/>
          </a:xfrm>
          <a:prstGeom prst="curvedConnector3">
            <a:avLst/>
          </a:prstGeom>
          <a:ln w="603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9F7C7CDC-5C92-36CD-3426-D9EF84CE6F3E}"/>
              </a:ext>
            </a:extLst>
          </p:cNvPr>
          <p:cNvCxnSpPr>
            <a:cxnSpLocks/>
            <a:stCxn id="9" idx="3"/>
            <a:endCxn id="7" idx="1"/>
          </p:cNvCxnSpPr>
          <p:nvPr/>
        </p:nvCxnSpPr>
        <p:spPr>
          <a:xfrm flipV="1">
            <a:off x="7115434" y="4827043"/>
            <a:ext cx="2246872" cy="399190"/>
          </a:xfrm>
          <a:prstGeom prst="curvedConnector3">
            <a:avLst/>
          </a:prstGeom>
          <a:ln w="60325">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4D4A0F0-F49C-C2A1-9098-4CE838BC4D78}"/>
              </a:ext>
            </a:extLst>
          </p:cNvPr>
          <p:cNvSpPr txBox="1"/>
          <p:nvPr/>
        </p:nvSpPr>
        <p:spPr>
          <a:xfrm>
            <a:off x="9207432" y="3582438"/>
            <a:ext cx="1285929" cy="584775"/>
          </a:xfrm>
          <a:prstGeom prst="rect">
            <a:avLst/>
          </a:prstGeom>
          <a:noFill/>
        </p:spPr>
        <p:txBody>
          <a:bodyPr wrap="none" rtlCol="0">
            <a:spAutoFit/>
          </a:bodyPr>
          <a:lstStyle/>
          <a:p>
            <a:r>
              <a:rPr lang="en-US" sz="3200" dirty="0"/>
              <a:t>Object</a:t>
            </a:r>
          </a:p>
        </p:txBody>
      </p:sp>
    </p:spTree>
    <p:extLst>
      <p:ext uri="{BB962C8B-B14F-4D97-AF65-F5344CB8AC3E}">
        <p14:creationId xmlns:p14="http://schemas.microsoft.com/office/powerpoint/2010/main" val="17406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21">
          <a:extLst>
            <a:ext uri="{FF2B5EF4-FFF2-40B4-BE49-F238E27FC236}">
              <a16:creationId xmlns:a16="http://schemas.microsoft.com/office/drawing/2014/main" id="{3FD3BF4C-84BE-0E8C-3F36-17B26BAEA0B0}"/>
            </a:ext>
          </a:extLst>
        </p:cNvPr>
        <p:cNvGrpSpPr/>
        <p:nvPr/>
      </p:nvGrpSpPr>
      <p:grpSpPr>
        <a:xfrm>
          <a:off x="0" y="0"/>
          <a:ext cx="0" cy="0"/>
          <a:chOff x="0" y="0"/>
          <a:chExt cx="0" cy="0"/>
        </a:xfrm>
      </p:grpSpPr>
      <p:sp>
        <p:nvSpPr>
          <p:cNvPr id="522" name="Shape 522">
            <a:extLst>
              <a:ext uri="{FF2B5EF4-FFF2-40B4-BE49-F238E27FC236}">
                <a16:creationId xmlns:a16="http://schemas.microsoft.com/office/drawing/2014/main" id="{56E980B8-B4DC-F6BD-0C1C-3272EE85421B}"/>
              </a:ext>
            </a:extLst>
          </p:cNvPr>
          <p:cNvSpPr txBox="1">
            <a:spLocks noGrp="1"/>
          </p:cNvSpPr>
          <p:nvPr>
            <p:ph type="title"/>
          </p:nvPr>
        </p:nvSpPr>
        <p:spPr>
          <a:prstGeom prst="rect">
            <a:avLst/>
          </a:prstGeom>
          <a:noFill/>
          <a:ln>
            <a:noFill/>
          </a:ln>
        </p:spPr>
        <p:txBody>
          <a:bodyPr vert="horz" lIns="28575" tIns="28575" rIns="28575" bIns="28575" rtlCol="0" anchor="ctr" anchorCtr="0">
            <a:noAutofit/>
          </a:bodyPr>
          <a:lstStyle/>
          <a:p>
            <a:pPr algn="ctr">
              <a:lnSpc>
                <a:spcPct val="100000"/>
              </a:lnSpc>
              <a:spcBef>
                <a:spcPts val="0"/>
              </a:spcBef>
              <a:buClr>
                <a:srgbClr val="FF7F00"/>
              </a:buClr>
              <a:buSzPct val="25000"/>
            </a:pPr>
            <a:r>
              <a:rPr lang="en-US" sz="5400" dirty="0">
                <a:latin typeface="Arial" charset="0"/>
                <a:ea typeface="Arial" charset="0"/>
                <a:cs typeface="Arial" charset="0"/>
                <a:sym typeface="Cabin"/>
              </a:rPr>
              <a:t>From Python to C (Rosetta Stone)</a:t>
            </a:r>
            <a:br>
              <a:rPr lang="en-US" sz="5400" dirty="0">
                <a:latin typeface="Arial" charset="0"/>
                <a:ea typeface="Arial" charset="0"/>
                <a:cs typeface="Arial" charset="0"/>
                <a:sym typeface="Cabin"/>
              </a:rPr>
            </a:br>
            <a:r>
              <a:rPr lang="en-US" sz="5400" dirty="0">
                <a:latin typeface="Arial" charset="0"/>
                <a:ea typeface="Arial" charset="0"/>
                <a:cs typeface="Arial" charset="0"/>
                <a:sym typeface="Cabin"/>
              </a:rPr>
              <a:t>www.cc4e.com</a:t>
            </a:r>
          </a:p>
        </p:txBody>
      </p:sp>
      <p:sp>
        <p:nvSpPr>
          <p:cNvPr id="3" name="Text Placeholder 2">
            <a:extLst>
              <a:ext uri="{FF2B5EF4-FFF2-40B4-BE49-F238E27FC236}">
                <a16:creationId xmlns:a16="http://schemas.microsoft.com/office/drawing/2014/main" id="{5F3B637E-9ABA-4615-59C3-9A46C17ECD3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620638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0D8D5B-558C-8660-62FD-9F288E22A731}"/>
            </a:ext>
          </a:extLst>
        </p:cNvPr>
        <p:cNvGrpSpPr/>
        <p:nvPr/>
      </p:nvGrpSpPr>
      <p:grpSpPr>
        <a:xfrm>
          <a:off x="0" y="0"/>
          <a:ext cx="0" cy="0"/>
          <a:chOff x="0" y="0"/>
          <a:chExt cx="0" cy="0"/>
        </a:xfrm>
      </p:grpSpPr>
      <p:pic>
        <p:nvPicPr>
          <p:cNvPr id="2" name="Picture 1" descr="A diagram of a circuit&#10;&#10;AI-generated content may be incorrect.">
            <a:extLst>
              <a:ext uri="{FF2B5EF4-FFF2-40B4-BE49-F238E27FC236}">
                <a16:creationId xmlns:a16="http://schemas.microsoft.com/office/drawing/2014/main" id="{23EEF610-9DA5-7B2A-2C3C-7C3CD6C2C22A}"/>
              </a:ext>
            </a:extLst>
          </p:cNvPr>
          <p:cNvPicPr>
            <a:picLocks noChangeAspect="1"/>
          </p:cNvPicPr>
          <p:nvPr/>
        </p:nvPicPr>
        <p:blipFill>
          <a:blip r:embed="rId2"/>
          <a:stretch>
            <a:fillRect/>
          </a:stretch>
        </p:blipFill>
        <p:spPr>
          <a:xfrm>
            <a:off x="4658251" y="1465806"/>
            <a:ext cx="6740000" cy="3983800"/>
          </a:xfrm>
          <a:prstGeom prst="rect">
            <a:avLst/>
          </a:prstGeom>
        </p:spPr>
      </p:pic>
      <p:sp>
        <p:nvSpPr>
          <p:cNvPr id="8" name="Title 7">
            <a:extLst>
              <a:ext uri="{FF2B5EF4-FFF2-40B4-BE49-F238E27FC236}">
                <a16:creationId xmlns:a16="http://schemas.microsoft.com/office/drawing/2014/main" id="{054FD587-3791-B9AE-044D-DD9C9A1D8B28}"/>
              </a:ext>
            </a:extLst>
          </p:cNvPr>
          <p:cNvSpPr>
            <a:spLocks noGrp="1"/>
          </p:cNvSpPr>
          <p:nvPr>
            <p:ph type="title"/>
          </p:nvPr>
        </p:nvSpPr>
        <p:spPr>
          <a:xfrm>
            <a:off x="630935" y="639520"/>
            <a:ext cx="4368577" cy="1719072"/>
          </a:xfrm>
        </p:spPr>
        <p:txBody>
          <a:bodyPr anchor="b">
            <a:normAutofit/>
          </a:bodyPr>
          <a:lstStyle/>
          <a:p>
            <a:r>
              <a:rPr lang="en-US" sz="5400" dirty="0"/>
              <a:t>Review: What is missing?</a:t>
            </a:r>
          </a:p>
        </p:txBody>
      </p:sp>
      <p:sp>
        <p:nvSpPr>
          <p:cNvPr id="9" name="Content Placeholder 8">
            <a:extLst>
              <a:ext uri="{FF2B5EF4-FFF2-40B4-BE49-F238E27FC236}">
                <a16:creationId xmlns:a16="http://schemas.microsoft.com/office/drawing/2014/main" id="{A0F99480-475F-8621-B833-B95069C5E540}"/>
              </a:ext>
            </a:extLst>
          </p:cNvPr>
          <p:cNvSpPr>
            <a:spLocks noGrp="1"/>
          </p:cNvSpPr>
          <p:nvPr>
            <p:ph idx="1"/>
          </p:nvPr>
        </p:nvSpPr>
        <p:spPr>
          <a:xfrm>
            <a:off x="630936" y="2807208"/>
            <a:ext cx="3429000" cy="3410712"/>
          </a:xfrm>
        </p:spPr>
        <p:txBody>
          <a:bodyPr anchor="t">
            <a:normAutofit fontScale="92500"/>
          </a:bodyPr>
          <a:lstStyle/>
          <a:p>
            <a:r>
              <a:rPr lang="en-US" sz="2200" dirty="0"/>
              <a:t>The instructions are not being read from memory.</a:t>
            </a:r>
          </a:p>
          <a:p>
            <a:r>
              <a:rPr lang="en-US" sz="2200" dirty="0"/>
              <a:t>It is like there is a switch on the front of the computer and it chooses between the two instructions</a:t>
            </a:r>
          </a:p>
          <a:p>
            <a:r>
              <a:rPr lang="en-US" sz="2200" dirty="0"/>
              <a:t>We want a flexible sequence of many combinations of instruction sequences(a.k.a. Software)</a:t>
            </a:r>
          </a:p>
        </p:txBody>
      </p:sp>
    </p:spTree>
    <p:extLst>
      <p:ext uri="{BB962C8B-B14F-4D97-AF65-F5344CB8AC3E}">
        <p14:creationId xmlns:p14="http://schemas.microsoft.com/office/powerpoint/2010/main" val="2337313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B508E1-B5B9-9A0B-37F0-15F2BB303BFA}"/>
              </a:ext>
            </a:extLst>
          </p:cNvPr>
          <p:cNvSpPr>
            <a:spLocks noGrp="1"/>
          </p:cNvSpPr>
          <p:nvPr>
            <p:ph type="title"/>
          </p:nvPr>
        </p:nvSpPr>
        <p:spPr/>
        <p:txBody>
          <a:bodyPr/>
          <a:lstStyle/>
          <a:p>
            <a:r>
              <a:rPr lang="en-US" dirty="0"/>
              <a:t>Counted Loop</a:t>
            </a:r>
          </a:p>
        </p:txBody>
      </p:sp>
      <p:sp>
        <p:nvSpPr>
          <p:cNvPr id="5" name="TextBox 4">
            <a:extLst>
              <a:ext uri="{FF2B5EF4-FFF2-40B4-BE49-F238E27FC236}">
                <a16:creationId xmlns:a16="http://schemas.microsoft.com/office/drawing/2014/main" id="{FDC36094-8775-EBE3-1FED-6DF8907EC500}"/>
              </a:ext>
            </a:extLst>
          </p:cNvPr>
          <p:cNvSpPr txBox="1"/>
          <p:nvPr/>
        </p:nvSpPr>
        <p:spPr>
          <a:xfrm>
            <a:off x="954156" y="1682693"/>
            <a:ext cx="2803973" cy="646331"/>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for </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 in range(5) :</a:t>
            </a:r>
          </a:p>
          <a:p>
            <a:r>
              <a:rPr lang="en-US" b="1" dirty="0">
                <a:latin typeface="Courier New" panose="02070309020205020404" pitchFamily="49" charset="0"/>
                <a:cs typeface="Courier New" panose="02070309020205020404" pitchFamily="49" charset="0"/>
              </a:rPr>
              <a:t>    print(</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C004B7C8-BBD4-1EE7-3894-3C801D6DC253}"/>
              </a:ext>
            </a:extLst>
          </p:cNvPr>
          <p:cNvSpPr txBox="1"/>
          <p:nvPr/>
        </p:nvSpPr>
        <p:spPr>
          <a:xfrm>
            <a:off x="5293487" y="1027906"/>
            <a:ext cx="3631122" cy="2031325"/>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#include &lt;</a:t>
            </a:r>
            <a:r>
              <a:rPr lang="en-US" b="1" dirty="0" err="1">
                <a:latin typeface="Courier New" panose="02070309020205020404" pitchFamily="49" charset="0"/>
                <a:cs typeface="Courier New" panose="02070309020205020404" pitchFamily="49" charset="0"/>
              </a:rPr>
              <a:t>stdio.h</a:t>
            </a:r>
            <a:r>
              <a:rPr lang="en-US" b="1" dirty="0">
                <a:latin typeface="Courier New" panose="02070309020205020404" pitchFamily="49" charset="0"/>
                <a:cs typeface="Courier New" panose="02070309020205020404" pitchFamily="49" charset="0"/>
              </a:rPr>
              <a:t>&gt;</a:t>
            </a:r>
          </a:p>
          <a:p>
            <a:r>
              <a:rPr lang="en-US" b="1" dirty="0">
                <a:latin typeface="Courier New" panose="02070309020205020404" pitchFamily="49" charset="0"/>
                <a:cs typeface="Courier New" panose="02070309020205020404" pitchFamily="49" charset="0"/>
              </a:rPr>
              <a:t>int main() {</a:t>
            </a:r>
          </a:p>
          <a:p>
            <a:r>
              <a:rPr lang="en-US" b="1" dirty="0">
                <a:latin typeface="Courier New" panose="02070309020205020404" pitchFamily="49" charset="0"/>
                <a:cs typeface="Courier New" panose="02070309020205020404" pitchFamily="49" charset="0"/>
              </a:rPr>
              <a:t>    int </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for(</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=0; </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&lt;5; </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 {</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printf</a:t>
            </a:r>
            <a:r>
              <a:rPr lang="en-US" b="1" dirty="0">
                <a:latin typeface="Courier New" panose="02070309020205020404" pitchFamily="49" charset="0"/>
                <a:cs typeface="Courier New" panose="02070309020205020404" pitchFamily="49" charset="0"/>
              </a:rPr>
              <a:t>("%d\n",</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a:t>
            </a:r>
          </a:p>
          <a:p>
            <a:r>
              <a:rPr lang="en-US" b="1" dirty="0">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03B4458A-37BA-02AB-CE8C-B288D36FE6BF}"/>
              </a:ext>
            </a:extLst>
          </p:cNvPr>
          <p:cNvSpPr txBox="1"/>
          <p:nvPr/>
        </p:nvSpPr>
        <p:spPr>
          <a:xfrm>
            <a:off x="2646769" y="3790313"/>
            <a:ext cx="322524" cy="1477328"/>
          </a:xfrm>
          <a:prstGeom prst="rect">
            <a:avLst/>
          </a:prstGeom>
          <a:noFill/>
        </p:spPr>
        <p:txBody>
          <a:bodyPr wrap="none" rtlCol="0">
            <a:spAutoFit/>
          </a:bodyPr>
          <a:lstStyle/>
          <a:p>
            <a:r>
              <a:rPr lang="en-US" dirty="0">
                <a:latin typeface="Monaco" pitchFamily="2" charset="77"/>
              </a:rPr>
              <a:t>0</a:t>
            </a:r>
          </a:p>
          <a:p>
            <a:r>
              <a:rPr lang="en-US" dirty="0">
                <a:latin typeface="Monaco" pitchFamily="2" charset="77"/>
              </a:rPr>
              <a:t>1</a:t>
            </a:r>
          </a:p>
          <a:p>
            <a:r>
              <a:rPr lang="en-US" dirty="0">
                <a:latin typeface="Monaco" pitchFamily="2" charset="77"/>
              </a:rPr>
              <a:t>2</a:t>
            </a:r>
          </a:p>
          <a:p>
            <a:r>
              <a:rPr lang="en-US" dirty="0">
                <a:latin typeface="Monaco" pitchFamily="2" charset="77"/>
              </a:rPr>
              <a:t>3</a:t>
            </a:r>
          </a:p>
          <a:p>
            <a:r>
              <a:rPr lang="en-US" dirty="0">
                <a:latin typeface="Monaco" pitchFamily="2" charset="77"/>
              </a:rPr>
              <a:t>4</a:t>
            </a:r>
          </a:p>
        </p:txBody>
      </p:sp>
      <p:sp>
        <p:nvSpPr>
          <p:cNvPr id="8" name="TextBox 7">
            <a:extLst>
              <a:ext uri="{FF2B5EF4-FFF2-40B4-BE49-F238E27FC236}">
                <a16:creationId xmlns:a16="http://schemas.microsoft.com/office/drawing/2014/main" id="{3CF08E69-CA57-FC40-50CD-99DCEC9E45DE}"/>
              </a:ext>
            </a:extLst>
          </p:cNvPr>
          <p:cNvSpPr txBox="1"/>
          <p:nvPr/>
        </p:nvSpPr>
        <p:spPr>
          <a:xfrm>
            <a:off x="10460182" y="6323598"/>
            <a:ext cx="1600199" cy="338554"/>
          </a:xfrm>
          <a:prstGeom prst="rect">
            <a:avLst/>
          </a:prstGeom>
          <a:noFill/>
        </p:spPr>
        <p:txBody>
          <a:bodyPr wrap="square">
            <a:spAutoFit/>
          </a:bodyPr>
          <a:lstStyle/>
          <a:p>
            <a:r>
              <a:rPr lang="en-US" sz="1600" dirty="0">
                <a:solidFill>
                  <a:srgbClr val="000000"/>
                </a:solidFill>
                <a:effectLst/>
                <a:latin typeface="Menlo" panose="020B0609030804020204" pitchFamily="49" charset="0"/>
              </a:rPr>
              <a:t>cc_02_07.</a:t>
            </a:r>
            <a:r>
              <a:rPr lang="en-US" sz="1600" dirty="0">
                <a:solidFill>
                  <a:srgbClr val="000000"/>
                </a:solidFill>
                <a:latin typeface="Menlo" panose="020B0609030804020204" pitchFamily="49" charset="0"/>
              </a:rPr>
              <a:t>c</a:t>
            </a:r>
            <a:endParaRPr lang="en-US" sz="1600" dirty="0">
              <a:solidFill>
                <a:srgbClr val="000000"/>
              </a:solidFill>
              <a:effectLst/>
              <a:latin typeface="Menlo" panose="020B0609030804020204" pitchFamily="49" charset="0"/>
            </a:endParaRPr>
          </a:p>
        </p:txBody>
      </p:sp>
    </p:spTree>
    <p:extLst>
      <p:ext uri="{BB962C8B-B14F-4D97-AF65-F5344CB8AC3E}">
        <p14:creationId xmlns:p14="http://schemas.microsoft.com/office/powerpoint/2010/main" val="39468449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B508E1-B5B9-9A0B-37F0-15F2BB303BFA}"/>
              </a:ext>
            </a:extLst>
          </p:cNvPr>
          <p:cNvSpPr>
            <a:spLocks noGrp="1"/>
          </p:cNvSpPr>
          <p:nvPr>
            <p:ph type="title"/>
          </p:nvPr>
        </p:nvSpPr>
        <p:spPr/>
        <p:txBody>
          <a:bodyPr/>
          <a:lstStyle/>
          <a:p>
            <a:r>
              <a:rPr lang="en-US" dirty="0"/>
              <a:t>Read A File</a:t>
            </a:r>
          </a:p>
        </p:txBody>
      </p:sp>
      <p:sp>
        <p:nvSpPr>
          <p:cNvPr id="5" name="TextBox 4">
            <a:extLst>
              <a:ext uri="{FF2B5EF4-FFF2-40B4-BE49-F238E27FC236}">
                <a16:creationId xmlns:a16="http://schemas.microsoft.com/office/drawing/2014/main" id="{FDC36094-8775-EBE3-1FED-6DF8907EC500}"/>
              </a:ext>
            </a:extLst>
          </p:cNvPr>
          <p:cNvSpPr txBox="1"/>
          <p:nvPr/>
        </p:nvSpPr>
        <p:spPr>
          <a:xfrm>
            <a:off x="954156" y="1682693"/>
            <a:ext cx="3493264" cy="923330"/>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hand = open('</a:t>
            </a:r>
            <a:r>
              <a:rPr lang="en-US" b="1" dirty="0" err="1">
                <a:latin typeface="Courier New" panose="02070309020205020404" pitchFamily="49" charset="0"/>
                <a:cs typeface="Courier New" panose="02070309020205020404" pitchFamily="49" charset="0"/>
              </a:rPr>
              <a:t>romeo.txt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for line in hand:</a:t>
            </a:r>
          </a:p>
          <a:p>
            <a:r>
              <a:rPr lang="en-US" b="1" dirty="0">
                <a:latin typeface="Courier New" panose="02070309020205020404" pitchFamily="49" charset="0"/>
                <a:cs typeface="Courier New" panose="02070309020205020404" pitchFamily="49" charset="0"/>
              </a:rPr>
              <a:t>    print(</a:t>
            </a:r>
            <a:r>
              <a:rPr lang="en-US" b="1" dirty="0" err="1">
                <a:latin typeface="Courier New" panose="02070309020205020404" pitchFamily="49" charset="0"/>
                <a:cs typeface="Courier New" panose="02070309020205020404" pitchFamily="49" charset="0"/>
              </a:rPr>
              <a:t>line.strip</a:t>
            </a:r>
            <a:r>
              <a:rPr lang="en-US" b="1" dirty="0">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C004B7C8-BBD4-1EE7-3894-3C801D6DC253}"/>
              </a:ext>
            </a:extLst>
          </p:cNvPr>
          <p:cNvSpPr txBox="1"/>
          <p:nvPr/>
        </p:nvSpPr>
        <p:spPr>
          <a:xfrm>
            <a:off x="5293487" y="1027906"/>
            <a:ext cx="6526146" cy="2585323"/>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#include &lt;</a:t>
            </a:r>
            <a:r>
              <a:rPr lang="en-US" b="1" dirty="0" err="1">
                <a:latin typeface="Courier New" panose="02070309020205020404" pitchFamily="49" charset="0"/>
                <a:cs typeface="Courier New" panose="02070309020205020404" pitchFamily="49" charset="0"/>
              </a:rPr>
              <a:t>stdio.h</a:t>
            </a:r>
            <a:r>
              <a:rPr lang="en-US" b="1" dirty="0">
                <a:latin typeface="Courier New" panose="02070309020205020404" pitchFamily="49" charset="0"/>
                <a:cs typeface="Courier New" panose="02070309020205020404" pitchFamily="49" charset="0"/>
              </a:rPr>
              <a:t>&gt;</a:t>
            </a:r>
          </a:p>
          <a:p>
            <a:r>
              <a:rPr lang="en-US" b="1" dirty="0">
                <a:latin typeface="Courier New" panose="02070309020205020404" pitchFamily="49" charset="0"/>
                <a:cs typeface="Courier New" panose="02070309020205020404" pitchFamily="49" charset="0"/>
              </a:rPr>
              <a:t>int main() {</a:t>
            </a:r>
          </a:p>
          <a:p>
            <a:r>
              <a:rPr lang="en-US" b="1" dirty="0">
                <a:latin typeface="Courier New" panose="02070309020205020404" pitchFamily="49" charset="0"/>
                <a:cs typeface="Courier New" panose="02070309020205020404" pitchFamily="49" charset="0"/>
              </a:rPr>
              <a:t>    char line[1000];</a:t>
            </a:r>
          </a:p>
          <a:p>
            <a:r>
              <a:rPr lang="en-US" b="1" dirty="0">
                <a:latin typeface="Courier New" panose="02070309020205020404" pitchFamily="49" charset="0"/>
                <a:cs typeface="Courier New" panose="02070309020205020404" pitchFamily="49" charset="0"/>
              </a:rPr>
              <a:t>    FILE *hand;</a:t>
            </a:r>
          </a:p>
          <a:p>
            <a:r>
              <a:rPr lang="en-US" b="1" dirty="0">
                <a:latin typeface="Courier New" panose="02070309020205020404" pitchFamily="49" charset="0"/>
                <a:cs typeface="Courier New" panose="02070309020205020404" pitchFamily="49" charset="0"/>
              </a:rPr>
              <a:t>    hand = </a:t>
            </a:r>
            <a:r>
              <a:rPr lang="en-US" b="1" dirty="0" err="1">
                <a:latin typeface="Courier New" panose="02070309020205020404" pitchFamily="49" charset="0"/>
                <a:cs typeface="Courier New" panose="02070309020205020404" pitchFamily="49" charset="0"/>
              </a:rPr>
              <a:t>fopen</a:t>
            </a:r>
            <a:r>
              <a:rPr lang="en-US" b="1" dirty="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romeo.txt</a:t>
            </a:r>
            <a:r>
              <a:rPr lang="en-US" b="1" dirty="0">
                <a:latin typeface="Courier New" panose="02070309020205020404" pitchFamily="49" charset="0"/>
                <a:cs typeface="Courier New" panose="02070309020205020404" pitchFamily="49" charset="0"/>
              </a:rPr>
              <a:t>", "r");</a:t>
            </a:r>
          </a:p>
          <a:p>
            <a:r>
              <a:rPr lang="en-US" b="1" dirty="0">
                <a:latin typeface="Courier New" panose="02070309020205020404" pitchFamily="49" charset="0"/>
                <a:cs typeface="Courier New" panose="02070309020205020404" pitchFamily="49" charset="0"/>
              </a:rPr>
              <a:t>    while( </a:t>
            </a:r>
            <a:r>
              <a:rPr lang="en-US" b="1" dirty="0" err="1">
                <a:latin typeface="Courier New" panose="02070309020205020404" pitchFamily="49" charset="0"/>
                <a:cs typeface="Courier New" panose="02070309020205020404" pitchFamily="49" charset="0"/>
              </a:rPr>
              <a:t>fgets</a:t>
            </a:r>
            <a:r>
              <a:rPr lang="en-US" b="1" dirty="0">
                <a:latin typeface="Courier New" panose="02070309020205020404" pitchFamily="49" charset="0"/>
                <a:cs typeface="Courier New" panose="02070309020205020404" pitchFamily="49" charset="0"/>
              </a:rPr>
              <a:t>(line, 1000, hand) != NULL ) {</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printf</a:t>
            </a:r>
            <a:r>
              <a:rPr lang="en-US" b="1" dirty="0">
                <a:latin typeface="Courier New" panose="02070309020205020404" pitchFamily="49" charset="0"/>
                <a:cs typeface="Courier New" panose="02070309020205020404" pitchFamily="49" charset="0"/>
              </a:rPr>
              <a:t>("%s", line);</a:t>
            </a:r>
          </a:p>
          <a:p>
            <a:r>
              <a:rPr lang="en-US" b="1" dirty="0">
                <a:latin typeface="Courier New" panose="02070309020205020404" pitchFamily="49" charset="0"/>
                <a:cs typeface="Courier New" panose="02070309020205020404" pitchFamily="49" charset="0"/>
              </a:rPr>
              <a:t>    }</a:t>
            </a:r>
          </a:p>
          <a:p>
            <a:r>
              <a:rPr lang="en-US" b="1" dirty="0">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03B4458A-37BA-02AB-CE8C-B288D36FE6BF}"/>
              </a:ext>
            </a:extLst>
          </p:cNvPr>
          <p:cNvSpPr txBox="1"/>
          <p:nvPr/>
        </p:nvSpPr>
        <p:spPr>
          <a:xfrm>
            <a:off x="954156" y="4200590"/>
            <a:ext cx="6801862" cy="1200329"/>
          </a:xfrm>
          <a:prstGeom prst="rect">
            <a:avLst/>
          </a:prstGeom>
          <a:noFill/>
        </p:spPr>
        <p:txBody>
          <a:bodyPr wrap="none" rtlCol="0">
            <a:spAutoFit/>
          </a:bodyPr>
          <a:lstStyle/>
          <a:p>
            <a:r>
              <a:rPr lang="en-US" dirty="0">
                <a:latin typeface="Monaco" pitchFamily="2" charset="77"/>
              </a:rPr>
              <a:t>But soft what light through yonder window breaks</a:t>
            </a:r>
          </a:p>
          <a:p>
            <a:r>
              <a:rPr lang="en-US" dirty="0">
                <a:latin typeface="Monaco" pitchFamily="2" charset="77"/>
              </a:rPr>
              <a:t>It is the east and Juliet is the sun</a:t>
            </a:r>
          </a:p>
          <a:p>
            <a:r>
              <a:rPr lang="en-US" dirty="0">
                <a:latin typeface="Monaco" pitchFamily="2" charset="77"/>
              </a:rPr>
              <a:t>Arise fair sun and kill the envious moon</a:t>
            </a:r>
          </a:p>
          <a:p>
            <a:r>
              <a:rPr lang="en-US" dirty="0">
                <a:latin typeface="Monaco" pitchFamily="2" charset="77"/>
              </a:rPr>
              <a:t>Who is already sick and pale with grief</a:t>
            </a:r>
          </a:p>
        </p:txBody>
      </p:sp>
      <p:sp>
        <p:nvSpPr>
          <p:cNvPr id="8" name="TextBox 7">
            <a:extLst>
              <a:ext uri="{FF2B5EF4-FFF2-40B4-BE49-F238E27FC236}">
                <a16:creationId xmlns:a16="http://schemas.microsoft.com/office/drawing/2014/main" id="{7C6B6CA9-47F0-59DF-DF09-8741C9A2B62F}"/>
              </a:ext>
            </a:extLst>
          </p:cNvPr>
          <p:cNvSpPr txBox="1"/>
          <p:nvPr/>
        </p:nvSpPr>
        <p:spPr>
          <a:xfrm>
            <a:off x="10460182" y="6323598"/>
            <a:ext cx="1600199" cy="338554"/>
          </a:xfrm>
          <a:prstGeom prst="rect">
            <a:avLst/>
          </a:prstGeom>
          <a:noFill/>
        </p:spPr>
        <p:txBody>
          <a:bodyPr wrap="square">
            <a:spAutoFit/>
          </a:bodyPr>
          <a:lstStyle/>
          <a:p>
            <a:r>
              <a:rPr lang="en-US" sz="1600" dirty="0">
                <a:solidFill>
                  <a:srgbClr val="000000"/>
                </a:solidFill>
                <a:effectLst/>
                <a:latin typeface="Menlo" panose="020B0609030804020204" pitchFamily="49" charset="0"/>
              </a:rPr>
              <a:t>cc_02_06.c</a:t>
            </a:r>
          </a:p>
        </p:txBody>
      </p:sp>
    </p:spTree>
    <p:extLst>
      <p:ext uri="{BB962C8B-B14F-4D97-AF65-F5344CB8AC3E}">
        <p14:creationId xmlns:p14="http://schemas.microsoft.com/office/powerpoint/2010/main" val="2248312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B508E1-B5B9-9A0B-37F0-15F2BB303BFA}"/>
              </a:ext>
            </a:extLst>
          </p:cNvPr>
          <p:cNvSpPr>
            <a:spLocks noGrp="1"/>
          </p:cNvSpPr>
          <p:nvPr>
            <p:ph type="title"/>
          </p:nvPr>
        </p:nvSpPr>
        <p:spPr/>
        <p:txBody>
          <a:bodyPr/>
          <a:lstStyle/>
          <a:p>
            <a:r>
              <a:rPr lang="en-US" dirty="0"/>
              <a:t>Shouting</a:t>
            </a:r>
          </a:p>
        </p:txBody>
      </p:sp>
      <p:sp>
        <p:nvSpPr>
          <p:cNvPr id="5" name="TextBox 4">
            <a:extLst>
              <a:ext uri="{FF2B5EF4-FFF2-40B4-BE49-F238E27FC236}">
                <a16:creationId xmlns:a16="http://schemas.microsoft.com/office/drawing/2014/main" id="{FDC36094-8775-EBE3-1FED-6DF8907EC500}"/>
              </a:ext>
            </a:extLst>
          </p:cNvPr>
          <p:cNvSpPr txBox="1"/>
          <p:nvPr/>
        </p:nvSpPr>
        <p:spPr>
          <a:xfrm>
            <a:off x="954156" y="2172500"/>
            <a:ext cx="4458272" cy="923330"/>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hand = open('</a:t>
            </a:r>
            <a:r>
              <a:rPr lang="en-US" b="1" dirty="0" err="1">
                <a:latin typeface="Courier New" panose="02070309020205020404" pitchFamily="49" charset="0"/>
                <a:cs typeface="Courier New" panose="02070309020205020404" pitchFamily="49" charset="0"/>
              </a:rPr>
              <a:t>romeo.txt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for line in hand:</a:t>
            </a:r>
          </a:p>
          <a:p>
            <a:r>
              <a:rPr lang="en-US" b="1" dirty="0">
                <a:latin typeface="Courier New" panose="02070309020205020404" pitchFamily="49" charset="0"/>
                <a:cs typeface="Courier New" panose="02070309020205020404" pitchFamily="49" charset="0"/>
              </a:rPr>
              <a:t>    print(</a:t>
            </a:r>
            <a:r>
              <a:rPr lang="en-US" b="1" dirty="0" err="1">
                <a:latin typeface="Courier New" panose="02070309020205020404" pitchFamily="49" charset="0"/>
                <a:cs typeface="Courier New" panose="02070309020205020404" pitchFamily="49" charset="0"/>
              </a:rPr>
              <a:t>line.strip</a:t>
            </a:r>
            <a:r>
              <a:rPr lang="en-US" b="1" dirty="0">
                <a:latin typeface="Courier New" panose="02070309020205020404" pitchFamily="49" charset="0"/>
                <a:cs typeface="Courier New" panose="02070309020205020404" pitchFamily="49" charset="0"/>
              </a:rPr>
              <a:t>().upper())</a:t>
            </a:r>
          </a:p>
        </p:txBody>
      </p:sp>
      <p:sp>
        <p:nvSpPr>
          <p:cNvPr id="6" name="TextBox 5">
            <a:extLst>
              <a:ext uri="{FF2B5EF4-FFF2-40B4-BE49-F238E27FC236}">
                <a16:creationId xmlns:a16="http://schemas.microsoft.com/office/drawing/2014/main" id="{C004B7C8-BBD4-1EE7-3894-3C801D6DC253}"/>
              </a:ext>
            </a:extLst>
          </p:cNvPr>
          <p:cNvSpPr txBox="1"/>
          <p:nvPr/>
        </p:nvSpPr>
        <p:spPr>
          <a:xfrm>
            <a:off x="5833814" y="1027906"/>
            <a:ext cx="6250429" cy="3416320"/>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#include &lt;</a:t>
            </a:r>
            <a:r>
              <a:rPr lang="en-US" b="1" dirty="0" err="1">
                <a:latin typeface="Courier New" panose="02070309020205020404" pitchFamily="49" charset="0"/>
                <a:cs typeface="Courier New" panose="02070309020205020404" pitchFamily="49" charset="0"/>
              </a:rPr>
              <a:t>stdio.h</a:t>
            </a:r>
            <a:r>
              <a:rPr lang="en-US" b="1" dirty="0">
                <a:latin typeface="Courier New" panose="02070309020205020404" pitchFamily="49" charset="0"/>
                <a:cs typeface="Courier New" panose="02070309020205020404" pitchFamily="49" charset="0"/>
              </a:rPr>
              <a:t>&gt;</a:t>
            </a:r>
          </a:p>
          <a:p>
            <a:r>
              <a:rPr lang="en-US" b="1" dirty="0">
                <a:latin typeface="Courier New" panose="02070309020205020404" pitchFamily="49" charset="0"/>
                <a:cs typeface="Courier New" panose="02070309020205020404" pitchFamily="49" charset="0"/>
              </a:rPr>
              <a:t>#include &lt;</a:t>
            </a:r>
            <a:r>
              <a:rPr lang="en-US" b="1" dirty="0" err="1">
                <a:latin typeface="Courier New" panose="02070309020205020404" pitchFamily="49" charset="0"/>
                <a:cs typeface="Courier New" panose="02070309020205020404" pitchFamily="49" charset="0"/>
              </a:rPr>
              <a:t>string.h</a:t>
            </a:r>
            <a:r>
              <a:rPr lang="en-US" b="1" dirty="0">
                <a:latin typeface="Courier New" panose="02070309020205020404" pitchFamily="49" charset="0"/>
                <a:cs typeface="Courier New" panose="02070309020205020404" pitchFamily="49" charset="0"/>
              </a:rPr>
              <a:t>&gt;</a:t>
            </a:r>
          </a:p>
          <a:p>
            <a:r>
              <a:rPr lang="en-US" b="1" dirty="0">
                <a:latin typeface="Courier New" panose="02070309020205020404" pitchFamily="49" charset="0"/>
                <a:cs typeface="Courier New" panose="02070309020205020404" pitchFamily="49" charset="0"/>
              </a:rPr>
              <a:t>#include &lt;</a:t>
            </a:r>
            <a:r>
              <a:rPr lang="en-US" b="1" dirty="0" err="1">
                <a:latin typeface="Courier New" panose="02070309020205020404" pitchFamily="49" charset="0"/>
                <a:cs typeface="Courier New" panose="02070309020205020404" pitchFamily="49" charset="0"/>
              </a:rPr>
              <a:t>ctype.h</a:t>
            </a:r>
            <a:r>
              <a:rPr lang="en-US" b="1" dirty="0">
                <a:latin typeface="Courier New" panose="02070309020205020404" pitchFamily="49" charset="0"/>
                <a:cs typeface="Courier New" panose="02070309020205020404" pitchFamily="49" charset="0"/>
              </a:rPr>
              <a:t>&gt;</a:t>
            </a:r>
          </a:p>
          <a:p>
            <a:r>
              <a:rPr lang="en-US" b="1" dirty="0">
                <a:latin typeface="Courier New" panose="02070309020205020404" pitchFamily="49" charset="0"/>
                <a:cs typeface="Courier New" panose="02070309020205020404" pitchFamily="49" charset="0"/>
              </a:rPr>
              <a:t>int main() {</a:t>
            </a:r>
          </a:p>
          <a:p>
            <a:r>
              <a:rPr lang="en-US" b="1" dirty="0">
                <a:latin typeface="Courier New" panose="02070309020205020404" pitchFamily="49" charset="0"/>
                <a:cs typeface="Courier New" panose="02070309020205020404" pitchFamily="49" charset="0"/>
              </a:rPr>
              <a:t>    char line[1000];</a:t>
            </a:r>
          </a:p>
          <a:p>
            <a:r>
              <a:rPr lang="en-US" b="1" dirty="0">
                <a:latin typeface="Courier New" panose="02070309020205020404" pitchFamily="49" charset="0"/>
                <a:cs typeface="Courier New" panose="02070309020205020404" pitchFamily="49" charset="0"/>
              </a:rPr>
              <a:t>    FILE *hand;</a:t>
            </a:r>
          </a:p>
          <a:p>
            <a:r>
              <a:rPr lang="en-US" b="1" dirty="0">
                <a:latin typeface="Courier New" panose="02070309020205020404" pitchFamily="49" charset="0"/>
                <a:cs typeface="Courier New" panose="02070309020205020404" pitchFamily="49" charset="0"/>
              </a:rPr>
              <a:t>    int </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 </a:t>
            </a:r>
          </a:p>
          <a:p>
            <a:r>
              <a:rPr lang="en-US" b="1" dirty="0">
                <a:latin typeface="Courier New" panose="02070309020205020404" pitchFamily="49" charset="0"/>
                <a:cs typeface="Courier New" panose="02070309020205020404" pitchFamily="49" charset="0"/>
              </a:rPr>
              <a:t>    hand = </a:t>
            </a:r>
            <a:r>
              <a:rPr lang="en-US" b="1" dirty="0" err="1">
                <a:latin typeface="Courier New" panose="02070309020205020404" pitchFamily="49" charset="0"/>
                <a:cs typeface="Courier New" panose="02070309020205020404" pitchFamily="49" charset="0"/>
              </a:rPr>
              <a:t>fopen</a:t>
            </a:r>
            <a:r>
              <a:rPr lang="en-US" b="1" dirty="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romeo.txt</a:t>
            </a:r>
            <a:r>
              <a:rPr lang="en-US" b="1" dirty="0">
                <a:latin typeface="Courier New" panose="02070309020205020404" pitchFamily="49" charset="0"/>
                <a:cs typeface="Courier New" panose="02070309020205020404" pitchFamily="49" charset="0"/>
              </a:rPr>
              <a:t>", "r");</a:t>
            </a:r>
          </a:p>
          <a:p>
            <a:r>
              <a:rPr lang="en-US" b="1" dirty="0">
                <a:latin typeface="Courier New" panose="02070309020205020404" pitchFamily="49" charset="0"/>
                <a:cs typeface="Courier New" panose="02070309020205020404" pitchFamily="49" charset="0"/>
              </a:rPr>
              <a:t>    while( </a:t>
            </a:r>
            <a:r>
              <a:rPr lang="en-US" b="1" dirty="0" err="1">
                <a:latin typeface="Courier New" panose="02070309020205020404" pitchFamily="49" charset="0"/>
                <a:cs typeface="Courier New" panose="02070309020205020404" pitchFamily="49" charset="0"/>
              </a:rPr>
              <a:t>fgets</a:t>
            </a:r>
            <a:r>
              <a:rPr lang="en-US" b="1" dirty="0">
                <a:latin typeface="Courier New" panose="02070309020205020404" pitchFamily="49" charset="0"/>
                <a:cs typeface="Courier New" panose="02070309020205020404" pitchFamily="49" charset="0"/>
              </a:rPr>
              <a:t>(line, 1000, hand) != NULL )</a:t>
            </a:r>
          </a:p>
          <a:p>
            <a:r>
              <a:rPr lang="en-US" b="1" dirty="0">
                <a:latin typeface="Courier New" panose="02070309020205020404" pitchFamily="49" charset="0"/>
                <a:cs typeface="Courier New" panose="02070309020205020404" pitchFamily="49" charset="0"/>
              </a:rPr>
              <a:t>        for(</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=0; </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&lt;</a:t>
            </a:r>
            <a:r>
              <a:rPr lang="en-US" b="1" dirty="0" err="1">
                <a:latin typeface="Courier New" panose="02070309020205020404" pitchFamily="49" charset="0"/>
                <a:cs typeface="Courier New" panose="02070309020205020404" pitchFamily="49" charset="0"/>
              </a:rPr>
              <a:t>strlen</a:t>
            </a:r>
            <a:r>
              <a:rPr lang="en-US" b="1" dirty="0">
                <a:latin typeface="Courier New" panose="02070309020205020404" pitchFamily="49" charset="0"/>
                <a:cs typeface="Courier New" panose="02070309020205020404" pitchFamily="49" charset="0"/>
              </a:rPr>
              <a:t>(line); </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 </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putchar</a:t>
            </a:r>
            <a:r>
              <a:rPr lang="en-US" b="1" dirty="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toupper</a:t>
            </a:r>
            <a:r>
              <a:rPr lang="en-US" b="1" dirty="0">
                <a:latin typeface="Courier New" panose="02070309020205020404" pitchFamily="49" charset="0"/>
                <a:cs typeface="Courier New" panose="02070309020205020404" pitchFamily="49" charset="0"/>
              </a:rPr>
              <a:t>(line[</a:t>
            </a:r>
            <a:r>
              <a:rPr lang="en-US" b="1" dirty="0" err="1">
                <a:latin typeface="Courier New" panose="02070309020205020404" pitchFamily="49" charset="0"/>
                <a:cs typeface="Courier New" panose="02070309020205020404" pitchFamily="49" charset="0"/>
              </a:rPr>
              <a:t>i</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03B4458A-37BA-02AB-CE8C-B288D36FE6BF}"/>
              </a:ext>
            </a:extLst>
          </p:cNvPr>
          <p:cNvSpPr txBox="1"/>
          <p:nvPr/>
        </p:nvSpPr>
        <p:spPr>
          <a:xfrm>
            <a:off x="2432883" y="4783747"/>
            <a:ext cx="6801862" cy="1200329"/>
          </a:xfrm>
          <a:prstGeom prst="rect">
            <a:avLst/>
          </a:prstGeom>
          <a:noFill/>
        </p:spPr>
        <p:txBody>
          <a:bodyPr wrap="none" rtlCol="0">
            <a:spAutoFit/>
          </a:bodyPr>
          <a:lstStyle/>
          <a:p>
            <a:r>
              <a:rPr lang="en-US" dirty="0">
                <a:latin typeface="Monaco" pitchFamily="2" charset="77"/>
              </a:rPr>
              <a:t>BUT SOFT WHAT LIGHT THROUGH YONDER WINDOW BREAKS</a:t>
            </a:r>
          </a:p>
          <a:p>
            <a:r>
              <a:rPr lang="en-US" dirty="0">
                <a:latin typeface="Monaco" pitchFamily="2" charset="77"/>
              </a:rPr>
              <a:t>IT IS THE EAST AND JULIET IS THE SUN</a:t>
            </a:r>
          </a:p>
          <a:p>
            <a:r>
              <a:rPr lang="en-US" dirty="0">
                <a:latin typeface="Monaco" pitchFamily="2" charset="77"/>
              </a:rPr>
              <a:t>ARISE FAIR SUN AND KILL THE ENVIOUS MOON</a:t>
            </a:r>
          </a:p>
          <a:p>
            <a:r>
              <a:rPr lang="en-US" dirty="0">
                <a:latin typeface="Monaco" pitchFamily="2" charset="77"/>
              </a:rPr>
              <a:t>WHO IS ALREADY SICK AND PALE WITH GRIEF</a:t>
            </a:r>
          </a:p>
        </p:txBody>
      </p:sp>
      <p:sp>
        <p:nvSpPr>
          <p:cNvPr id="9" name="TextBox 8">
            <a:extLst>
              <a:ext uri="{FF2B5EF4-FFF2-40B4-BE49-F238E27FC236}">
                <a16:creationId xmlns:a16="http://schemas.microsoft.com/office/drawing/2014/main" id="{C880686D-54E3-5C35-770B-778EBE0D0537}"/>
              </a:ext>
            </a:extLst>
          </p:cNvPr>
          <p:cNvSpPr txBox="1"/>
          <p:nvPr/>
        </p:nvSpPr>
        <p:spPr>
          <a:xfrm>
            <a:off x="10460182" y="6323598"/>
            <a:ext cx="1600199" cy="338554"/>
          </a:xfrm>
          <a:prstGeom prst="rect">
            <a:avLst/>
          </a:prstGeom>
          <a:noFill/>
        </p:spPr>
        <p:txBody>
          <a:bodyPr wrap="square">
            <a:spAutoFit/>
          </a:bodyPr>
          <a:lstStyle/>
          <a:p>
            <a:r>
              <a:rPr lang="en-US" sz="1600" dirty="0">
                <a:solidFill>
                  <a:srgbClr val="000000"/>
                </a:solidFill>
                <a:effectLst/>
                <a:latin typeface="Menlo" panose="020B0609030804020204" pitchFamily="49" charset="0"/>
              </a:rPr>
              <a:t>cc_02_11.c</a:t>
            </a:r>
          </a:p>
        </p:txBody>
      </p:sp>
    </p:spTree>
    <p:extLst>
      <p:ext uri="{BB962C8B-B14F-4D97-AF65-F5344CB8AC3E}">
        <p14:creationId xmlns:p14="http://schemas.microsoft.com/office/powerpoint/2010/main" val="14595373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F88DE-2316-4596-56CF-C45A6299588E}"/>
              </a:ext>
            </a:extLst>
          </p:cNvPr>
          <p:cNvSpPr>
            <a:spLocks noGrp="1"/>
          </p:cNvSpPr>
          <p:nvPr>
            <p:ph type="title"/>
          </p:nvPr>
        </p:nvSpPr>
        <p:spPr/>
        <p:txBody>
          <a:bodyPr/>
          <a:lstStyle/>
          <a:p>
            <a:r>
              <a:rPr lang="en-US" dirty="0"/>
              <a:t>Summary of Basics of Programming</a:t>
            </a:r>
          </a:p>
        </p:txBody>
      </p:sp>
      <p:sp>
        <p:nvSpPr>
          <p:cNvPr id="3" name="Content Placeholder 2">
            <a:extLst>
              <a:ext uri="{FF2B5EF4-FFF2-40B4-BE49-F238E27FC236}">
                <a16:creationId xmlns:a16="http://schemas.microsoft.com/office/drawing/2014/main" id="{A6390375-0515-DE6C-0EE3-6B75C3E0159C}"/>
              </a:ext>
            </a:extLst>
          </p:cNvPr>
          <p:cNvSpPr>
            <a:spLocks noGrp="1"/>
          </p:cNvSpPr>
          <p:nvPr>
            <p:ph idx="1"/>
          </p:nvPr>
        </p:nvSpPr>
        <p:spPr/>
        <p:txBody>
          <a:bodyPr>
            <a:normAutofit/>
          </a:bodyPr>
          <a:lstStyle/>
          <a:p>
            <a:r>
              <a:rPr lang="en-US" dirty="0"/>
              <a:t>Patterns</a:t>
            </a:r>
          </a:p>
          <a:p>
            <a:pPr lvl="1"/>
            <a:r>
              <a:rPr lang="en-US" dirty="0"/>
              <a:t>Sequential</a:t>
            </a:r>
          </a:p>
          <a:p>
            <a:pPr lvl="1"/>
            <a:r>
              <a:rPr lang="en-US" dirty="0"/>
              <a:t>Conditional</a:t>
            </a:r>
          </a:p>
          <a:p>
            <a:pPr lvl="1"/>
            <a:r>
              <a:rPr lang="en-US" dirty="0"/>
              <a:t>Repeated</a:t>
            </a:r>
          </a:p>
          <a:p>
            <a:r>
              <a:rPr lang="en-US" dirty="0"/>
              <a:t>Variables</a:t>
            </a:r>
          </a:p>
          <a:p>
            <a:pPr lvl="1"/>
            <a:r>
              <a:rPr lang="en-US" dirty="0"/>
              <a:t>In Python and Java "point" to objects, that are created, reused, and garbage collected</a:t>
            </a:r>
          </a:p>
          <a:p>
            <a:pPr lvl="1"/>
            <a:r>
              <a:rPr lang="en-US" dirty="0"/>
              <a:t>In C and Machine Language, variables are *places* (i.e. like a little drawer with an address / label)</a:t>
            </a:r>
          </a:p>
        </p:txBody>
      </p:sp>
    </p:spTree>
    <p:extLst>
      <p:ext uri="{BB962C8B-B14F-4D97-AF65-F5344CB8AC3E}">
        <p14:creationId xmlns:p14="http://schemas.microsoft.com/office/powerpoint/2010/main" val="37467332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FDBEA7-C726-7C71-55AF-7555435FA6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9F2153-173F-1AA0-2D1B-657BC8B0EB47}"/>
              </a:ext>
            </a:extLst>
          </p:cNvPr>
          <p:cNvSpPr>
            <a:spLocks noGrp="1"/>
          </p:cNvSpPr>
          <p:nvPr>
            <p:ph type="title"/>
          </p:nvPr>
        </p:nvSpPr>
        <p:spPr/>
        <p:txBody>
          <a:bodyPr/>
          <a:lstStyle/>
          <a:p>
            <a:r>
              <a:rPr lang="en-US" dirty="0"/>
              <a:t>Lets Design a CPU</a:t>
            </a:r>
          </a:p>
        </p:txBody>
      </p:sp>
      <p:sp>
        <p:nvSpPr>
          <p:cNvPr id="3" name="Text Placeholder 2">
            <a:extLst>
              <a:ext uri="{FF2B5EF4-FFF2-40B4-BE49-F238E27FC236}">
                <a16:creationId xmlns:a16="http://schemas.microsoft.com/office/drawing/2014/main" id="{862E3733-7023-E5FC-B60D-5B69208A3BEC}"/>
              </a:ext>
            </a:extLst>
          </p:cNvPr>
          <p:cNvSpPr>
            <a:spLocks noGrp="1"/>
          </p:cNvSpPr>
          <p:nvPr>
            <p:ph type="body" idx="1"/>
          </p:nvPr>
        </p:nvSpPr>
        <p:spPr/>
        <p:txBody>
          <a:bodyPr/>
          <a:lstStyle/>
          <a:p>
            <a:r>
              <a:rPr lang="en-US" dirty="0"/>
              <a:t>The CDC6504 is designed to be understandable</a:t>
            </a:r>
          </a:p>
        </p:txBody>
      </p:sp>
    </p:spTree>
    <p:extLst>
      <p:ext uri="{BB962C8B-B14F-4D97-AF65-F5344CB8AC3E}">
        <p14:creationId xmlns:p14="http://schemas.microsoft.com/office/powerpoint/2010/main" val="6742320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3714DD4-7186-6BC6-90FA-5E57912F6BBB}"/>
              </a:ext>
            </a:extLst>
          </p:cNvPr>
          <p:cNvSpPr>
            <a:spLocks noGrp="1"/>
          </p:cNvSpPr>
          <p:nvPr>
            <p:ph type="title"/>
          </p:nvPr>
        </p:nvSpPr>
        <p:spPr/>
        <p:txBody>
          <a:bodyPr/>
          <a:lstStyle/>
          <a:p>
            <a:r>
              <a:rPr lang="en-US" dirty="0"/>
              <a:t>Why wouldn't we use a modern CPU?</a:t>
            </a:r>
          </a:p>
        </p:txBody>
      </p:sp>
      <p:sp>
        <p:nvSpPr>
          <p:cNvPr id="5" name="Content Placeholder 4">
            <a:extLst>
              <a:ext uri="{FF2B5EF4-FFF2-40B4-BE49-F238E27FC236}">
                <a16:creationId xmlns:a16="http://schemas.microsoft.com/office/drawing/2014/main" id="{998F8DF6-7522-D8ED-FCD0-73031DD2B0D4}"/>
              </a:ext>
            </a:extLst>
          </p:cNvPr>
          <p:cNvSpPr>
            <a:spLocks noGrp="1"/>
          </p:cNvSpPr>
          <p:nvPr>
            <p:ph idx="1"/>
          </p:nvPr>
        </p:nvSpPr>
        <p:spPr/>
        <p:txBody>
          <a:bodyPr>
            <a:normAutofit/>
          </a:bodyPr>
          <a:lstStyle/>
          <a:p>
            <a:r>
              <a:rPr lang="en-US" dirty="0"/>
              <a:t>Intel X86 – Introduced in 1978</a:t>
            </a:r>
          </a:p>
          <a:p>
            <a:pPr lvl="1"/>
            <a:r>
              <a:rPr lang="en-US" dirty="0"/>
              <a:t>Focused on Desktop computers</a:t>
            </a:r>
          </a:p>
          <a:p>
            <a:pPr lvl="1"/>
            <a:r>
              <a:rPr lang="en-US" dirty="0"/>
              <a:t>Includes AMD</a:t>
            </a:r>
          </a:p>
          <a:p>
            <a:r>
              <a:rPr lang="en-US" dirty="0"/>
              <a:t>ARM – Introduced in 1985</a:t>
            </a:r>
          </a:p>
          <a:p>
            <a:pPr lvl="1"/>
            <a:r>
              <a:rPr lang="en-US" dirty="0"/>
              <a:t>Focused on early cell phones</a:t>
            </a:r>
          </a:p>
          <a:p>
            <a:pPr lvl="1"/>
            <a:r>
              <a:rPr lang="en-US" dirty="0"/>
              <a:t>Core Instruction Set + Extensions</a:t>
            </a:r>
          </a:p>
          <a:p>
            <a:endParaRPr lang="en-US" dirty="0"/>
          </a:p>
          <a:p>
            <a:r>
              <a:rPr lang="en-US" dirty="0"/>
              <a:t>Modern CPUs are quite intricate because over time they added new instructions and kept the old ones for compatibility.</a:t>
            </a:r>
          </a:p>
        </p:txBody>
      </p:sp>
    </p:spTree>
    <p:extLst>
      <p:ext uri="{BB962C8B-B14F-4D97-AF65-F5344CB8AC3E}">
        <p14:creationId xmlns:p14="http://schemas.microsoft.com/office/powerpoint/2010/main" val="32814570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98C542-FB7B-B488-DD86-563436747BA8}"/>
              </a:ext>
            </a:extLst>
          </p:cNvPr>
          <p:cNvSpPr>
            <a:spLocks noGrp="1"/>
          </p:cNvSpPr>
          <p:nvPr>
            <p:ph type="title"/>
          </p:nvPr>
        </p:nvSpPr>
        <p:spPr/>
        <p:txBody>
          <a:bodyPr/>
          <a:lstStyle/>
          <a:p>
            <a:r>
              <a:rPr lang="en-US" dirty="0"/>
              <a:t>ARM Assembly</a:t>
            </a:r>
          </a:p>
        </p:txBody>
      </p:sp>
      <p:sp>
        <p:nvSpPr>
          <p:cNvPr id="5" name="TextBox 4">
            <a:extLst>
              <a:ext uri="{FF2B5EF4-FFF2-40B4-BE49-F238E27FC236}">
                <a16:creationId xmlns:a16="http://schemas.microsoft.com/office/drawing/2014/main" id="{1CEDD6DF-0E22-881E-A6E2-5FE6B79ADFA4}"/>
              </a:ext>
            </a:extLst>
          </p:cNvPr>
          <p:cNvSpPr txBox="1"/>
          <p:nvPr/>
        </p:nvSpPr>
        <p:spPr>
          <a:xfrm>
            <a:off x="838200" y="2521059"/>
            <a:ext cx="6336937" cy="1815882"/>
          </a:xfrm>
          <a:prstGeom prst="rect">
            <a:avLst/>
          </a:prstGeom>
          <a:noFill/>
        </p:spPr>
        <p:txBody>
          <a:bodyPr wrap="square" rtlCol="0">
            <a:spAutoFit/>
          </a:bodyPr>
          <a:lstStyle/>
          <a:p>
            <a:r>
              <a:rPr lang="en-US" sz="1400" b="1" dirty="0">
                <a:latin typeface="Courier New" panose="02070309020205020404" pitchFamily="49" charset="0"/>
                <a:cs typeface="Courier New" panose="02070309020205020404" pitchFamily="49" charset="0"/>
              </a:rPr>
              <a:t>.global _start</a:t>
            </a:r>
          </a:p>
          <a:p>
            <a:r>
              <a:rPr lang="en-US" sz="1400" b="1" dirty="0">
                <a:latin typeface="Courier New" panose="02070309020205020404" pitchFamily="49" charset="0"/>
                <a:cs typeface="Courier New" panose="02070309020205020404" pitchFamily="49" charset="0"/>
              </a:rPr>
              <a:t>_start:</a:t>
            </a:r>
          </a:p>
          <a:p>
            <a:r>
              <a:rPr lang="en-US" sz="1400" b="1" dirty="0">
                <a:latin typeface="Courier New" panose="02070309020205020404" pitchFamily="49" charset="0"/>
                <a:cs typeface="Courier New" panose="02070309020205020404" pitchFamily="49" charset="0"/>
              </a:rPr>
              <a:t>        MOV     R0, #3        @ Load 3 into R0</a:t>
            </a:r>
          </a:p>
          <a:p>
            <a:r>
              <a:rPr lang="en-US" sz="1400" b="1" dirty="0">
                <a:latin typeface="Courier New" panose="02070309020205020404" pitchFamily="49" charset="0"/>
                <a:cs typeface="Courier New" panose="02070309020205020404" pitchFamily="49" charset="0"/>
              </a:rPr>
              <a:t>        MOV     R1, #4        @ Load 4 into R1</a:t>
            </a:r>
          </a:p>
          <a:p>
            <a:r>
              <a:rPr lang="en-US" sz="1400" b="1" dirty="0">
                <a:latin typeface="Courier New" panose="02070309020205020404" pitchFamily="49" charset="0"/>
                <a:cs typeface="Courier New" panose="02070309020205020404" pitchFamily="49" charset="0"/>
              </a:rPr>
              <a:t>        ADD     R0, R0, R1    @ R0 = R0 + R1 (3 + 4 = 7)</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MOV     R7, #1        @ </a:t>
            </a:r>
            <a:r>
              <a:rPr lang="en-US" sz="1400" b="1" dirty="0" err="1">
                <a:latin typeface="Courier New" panose="02070309020205020404" pitchFamily="49" charset="0"/>
                <a:cs typeface="Courier New" panose="02070309020205020404" pitchFamily="49" charset="0"/>
              </a:rPr>
              <a:t>syscall</a:t>
            </a:r>
            <a:r>
              <a:rPr lang="en-US" sz="1400" b="1" dirty="0">
                <a:latin typeface="Courier New" panose="02070309020205020404" pitchFamily="49" charset="0"/>
                <a:cs typeface="Courier New" panose="02070309020205020404" pitchFamily="49" charset="0"/>
              </a:rPr>
              <a:t>: exit</a:t>
            </a:r>
          </a:p>
          <a:p>
            <a:r>
              <a:rPr lang="en-US" sz="1400" b="1" dirty="0">
                <a:latin typeface="Courier New" panose="02070309020205020404" pitchFamily="49" charset="0"/>
                <a:cs typeface="Courier New" panose="02070309020205020404" pitchFamily="49" charset="0"/>
              </a:rPr>
              <a:t>        SWI     0             @ exit with code in R0 (7)</a:t>
            </a:r>
          </a:p>
        </p:txBody>
      </p:sp>
      <p:pic>
        <p:nvPicPr>
          <p:cNvPr id="2" name="Picture 1" descr="A white sheet of paper with black text&#10;&#10;AI-generated content may be incorrect.">
            <a:extLst>
              <a:ext uri="{FF2B5EF4-FFF2-40B4-BE49-F238E27FC236}">
                <a16:creationId xmlns:a16="http://schemas.microsoft.com/office/drawing/2014/main" id="{D7EE1AFD-AD11-ACC5-CAAB-CCD39A46FE22}"/>
              </a:ext>
            </a:extLst>
          </p:cNvPr>
          <p:cNvPicPr>
            <a:picLocks noChangeAspect="1"/>
          </p:cNvPicPr>
          <p:nvPr/>
        </p:nvPicPr>
        <p:blipFill>
          <a:blip r:embed="rId2"/>
          <a:stretch>
            <a:fillRect/>
          </a:stretch>
        </p:blipFill>
        <p:spPr>
          <a:xfrm>
            <a:off x="7493620" y="698499"/>
            <a:ext cx="4121639" cy="4999575"/>
          </a:xfrm>
          <a:prstGeom prst="rect">
            <a:avLst/>
          </a:prstGeom>
        </p:spPr>
      </p:pic>
    </p:spTree>
    <p:extLst>
      <p:ext uri="{BB962C8B-B14F-4D97-AF65-F5344CB8AC3E}">
        <p14:creationId xmlns:p14="http://schemas.microsoft.com/office/powerpoint/2010/main" val="8125004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82680A-3DBE-5E2E-1F2D-88EC6EE55D8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4823398-B8C5-8364-60EB-81C0CB59BFE5}"/>
              </a:ext>
            </a:extLst>
          </p:cNvPr>
          <p:cNvSpPr>
            <a:spLocks noGrp="1"/>
          </p:cNvSpPr>
          <p:nvPr>
            <p:ph type="title"/>
          </p:nvPr>
        </p:nvSpPr>
        <p:spPr>
          <a:xfrm>
            <a:off x="577850" y="1584325"/>
            <a:ext cx="3263900" cy="1325563"/>
          </a:xfrm>
        </p:spPr>
        <p:txBody>
          <a:bodyPr/>
          <a:lstStyle/>
          <a:p>
            <a:r>
              <a:rPr lang="en-US" dirty="0"/>
              <a:t>Intel X86 Assembly</a:t>
            </a:r>
          </a:p>
        </p:txBody>
      </p:sp>
      <p:sp>
        <p:nvSpPr>
          <p:cNvPr id="5" name="TextBox 4">
            <a:extLst>
              <a:ext uri="{FF2B5EF4-FFF2-40B4-BE49-F238E27FC236}">
                <a16:creationId xmlns:a16="http://schemas.microsoft.com/office/drawing/2014/main" id="{C4ED50D0-DC98-44FD-B49C-E0D309926AA8}"/>
              </a:ext>
            </a:extLst>
          </p:cNvPr>
          <p:cNvSpPr txBox="1"/>
          <p:nvPr/>
        </p:nvSpPr>
        <p:spPr>
          <a:xfrm>
            <a:off x="3930960" y="762949"/>
            <a:ext cx="7467109" cy="2339102"/>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 global  _start</a:t>
            </a:r>
          </a:p>
          <a:p>
            <a:r>
              <a:rPr lang="en-US" sz="1600" b="1" dirty="0">
                <a:latin typeface="Courier New" panose="02070309020205020404" pitchFamily="49" charset="0"/>
                <a:cs typeface="Courier New" panose="02070309020205020404" pitchFamily="49" charset="0"/>
              </a:rPr>
              <a:t>_start:</a:t>
            </a:r>
          </a:p>
          <a:p>
            <a:r>
              <a:rPr lang="en-US" sz="1600" b="1" dirty="0">
                <a:latin typeface="Courier New" panose="02070309020205020404" pitchFamily="49" charset="0"/>
                <a:cs typeface="Courier New" panose="02070309020205020404" pitchFamily="49" charset="0"/>
              </a:rPr>
              <a:t>        mov     </a:t>
            </a:r>
            <a:r>
              <a:rPr lang="en-US" sz="1600" b="1" dirty="0" err="1">
                <a:latin typeface="Courier New" panose="02070309020205020404" pitchFamily="49" charset="0"/>
                <a:cs typeface="Courier New" panose="02070309020205020404" pitchFamily="49" charset="0"/>
              </a:rPr>
              <a:t>eax</a:t>
            </a:r>
            <a:r>
              <a:rPr lang="en-US" sz="1600" b="1" dirty="0">
                <a:latin typeface="Courier New" panose="02070309020205020404" pitchFamily="49" charset="0"/>
                <a:cs typeface="Courier New" panose="02070309020205020404" pitchFamily="49" charset="0"/>
              </a:rPr>
              <a:t>, 3        ; Load 3 into </a:t>
            </a:r>
            <a:r>
              <a:rPr lang="en-US" sz="1600" b="1" dirty="0" err="1">
                <a:latin typeface="Courier New" panose="02070309020205020404" pitchFamily="49" charset="0"/>
                <a:cs typeface="Courier New" panose="02070309020205020404" pitchFamily="49" charset="0"/>
              </a:rPr>
              <a:t>eax</a:t>
            </a:r>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mov     </a:t>
            </a:r>
            <a:r>
              <a:rPr lang="en-US" sz="1600" b="1" dirty="0" err="1">
                <a:latin typeface="Courier New" panose="02070309020205020404" pitchFamily="49" charset="0"/>
                <a:cs typeface="Courier New" panose="02070309020205020404" pitchFamily="49" charset="0"/>
              </a:rPr>
              <a:t>ebx</a:t>
            </a:r>
            <a:r>
              <a:rPr lang="en-US" sz="1600" b="1" dirty="0">
                <a:latin typeface="Courier New" panose="02070309020205020404" pitchFamily="49" charset="0"/>
                <a:cs typeface="Courier New" panose="02070309020205020404" pitchFamily="49" charset="0"/>
              </a:rPr>
              <a:t>, 4        ; Load 4 into </a:t>
            </a:r>
            <a:r>
              <a:rPr lang="en-US" sz="1600" b="1" dirty="0" err="1">
                <a:latin typeface="Courier New" panose="02070309020205020404" pitchFamily="49" charset="0"/>
                <a:cs typeface="Courier New" panose="02070309020205020404" pitchFamily="49" charset="0"/>
              </a:rPr>
              <a:t>ebx</a:t>
            </a:r>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add     </a:t>
            </a:r>
            <a:r>
              <a:rPr lang="en-US" sz="1600" b="1" dirty="0" err="1">
                <a:latin typeface="Courier New" panose="02070309020205020404" pitchFamily="49" charset="0"/>
                <a:cs typeface="Courier New" panose="02070309020205020404" pitchFamily="49" charset="0"/>
              </a:rPr>
              <a:t>eax</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ebx</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eax</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eax</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ebx</a:t>
            </a:r>
            <a:r>
              <a:rPr lang="en-US" sz="1600" b="1" dirty="0">
                <a:latin typeface="Courier New" panose="02070309020205020404" pitchFamily="49" charset="0"/>
                <a:cs typeface="Courier New" panose="02070309020205020404" pitchFamily="49" charset="0"/>
              </a:rPr>
              <a:t> (3 + 4 = 7)</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mov     </a:t>
            </a:r>
            <a:r>
              <a:rPr lang="en-US" sz="1600" b="1" dirty="0" err="1">
                <a:latin typeface="Courier New" panose="02070309020205020404" pitchFamily="49" charset="0"/>
                <a:cs typeface="Courier New" panose="02070309020205020404" pitchFamily="49" charset="0"/>
              </a:rPr>
              <a:t>ebx</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eax</a:t>
            </a:r>
            <a:r>
              <a:rPr lang="en-US" sz="1600" b="1" dirty="0">
                <a:latin typeface="Courier New" panose="02070309020205020404" pitchFamily="49" charset="0"/>
                <a:cs typeface="Courier New" panose="02070309020205020404" pitchFamily="49" charset="0"/>
              </a:rPr>
              <a:t>      ; exit code = sum (7)</a:t>
            </a:r>
          </a:p>
          <a:p>
            <a:r>
              <a:rPr lang="en-US" sz="1600" b="1" dirty="0">
                <a:latin typeface="Courier New" panose="02070309020205020404" pitchFamily="49" charset="0"/>
                <a:cs typeface="Courier New" panose="02070309020205020404" pitchFamily="49" charset="0"/>
              </a:rPr>
              <a:t>        mov     </a:t>
            </a:r>
            <a:r>
              <a:rPr lang="en-US" sz="1600" b="1" dirty="0" err="1">
                <a:latin typeface="Courier New" panose="02070309020205020404" pitchFamily="49" charset="0"/>
                <a:cs typeface="Courier New" panose="02070309020205020404" pitchFamily="49" charset="0"/>
              </a:rPr>
              <a:t>eax</a:t>
            </a:r>
            <a:r>
              <a:rPr lang="en-US" sz="1600" b="1" dirty="0">
                <a:latin typeface="Courier New" panose="02070309020205020404" pitchFamily="49" charset="0"/>
                <a:cs typeface="Courier New" panose="02070309020205020404" pitchFamily="49" charset="0"/>
              </a:rPr>
              <a:t>, 1        ; </a:t>
            </a:r>
            <a:r>
              <a:rPr lang="en-US" sz="1600" b="1" dirty="0" err="1">
                <a:latin typeface="Courier New" panose="02070309020205020404" pitchFamily="49" charset="0"/>
                <a:cs typeface="Courier New" panose="02070309020205020404" pitchFamily="49" charset="0"/>
              </a:rPr>
              <a:t>syscall</a:t>
            </a:r>
            <a:r>
              <a:rPr lang="en-US" sz="1600" b="1" dirty="0">
                <a:latin typeface="Courier New" panose="02070309020205020404" pitchFamily="49" charset="0"/>
                <a:cs typeface="Courier New" panose="02070309020205020404" pitchFamily="49" charset="0"/>
              </a:rPr>
              <a:t> number for exit</a:t>
            </a:r>
          </a:p>
          <a:p>
            <a:r>
              <a:rPr lang="en-US" sz="1600" b="1" dirty="0">
                <a:latin typeface="Courier New" panose="02070309020205020404" pitchFamily="49" charset="0"/>
                <a:cs typeface="Courier New" panose="02070309020205020404" pitchFamily="49" charset="0"/>
              </a:rPr>
              <a:t>        int     0x80          ; make </a:t>
            </a:r>
            <a:r>
              <a:rPr lang="en-US" sz="1600" b="1" dirty="0" err="1">
                <a:latin typeface="Courier New" panose="02070309020205020404" pitchFamily="49" charset="0"/>
                <a:cs typeface="Courier New" panose="02070309020205020404" pitchFamily="49" charset="0"/>
              </a:rPr>
              <a:t>syscall</a:t>
            </a:r>
            <a:endParaRPr lang="en-US" sz="1600" b="1" dirty="0">
              <a:latin typeface="Courier New" panose="02070309020205020404" pitchFamily="49" charset="0"/>
              <a:cs typeface="Courier New" panose="02070309020205020404" pitchFamily="49" charset="0"/>
            </a:endParaRPr>
          </a:p>
        </p:txBody>
      </p:sp>
      <p:pic>
        <p:nvPicPr>
          <p:cNvPr id="2" name="Picture 1" descr="A screenshot of a computer&#10;&#10;AI-generated content may be incorrect.">
            <a:extLst>
              <a:ext uri="{FF2B5EF4-FFF2-40B4-BE49-F238E27FC236}">
                <a16:creationId xmlns:a16="http://schemas.microsoft.com/office/drawing/2014/main" id="{D922861D-216D-04AE-7FD5-C8EB2EDCEE07}"/>
              </a:ext>
            </a:extLst>
          </p:cNvPr>
          <p:cNvPicPr>
            <a:picLocks noChangeAspect="1"/>
          </p:cNvPicPr>
          <p:nvPr/>
        </p:nvPicPr>
        <p:blipFill>
          <a:blip r:embed="rId2"/>
          <a:stretch>
            <a:fillRect/>
          </a:stretch>
        </p:blipFill>
        <p:spPr>
          <a:xfrm>
            <a:off x="2010937" y="3541331"/>
            <a:ext cx="7772400" cy="2367228"/>
          </a:xfrm>
          <a:prstGeom prst="rect">
            <a:avLst/>
          </a:prstGeom>
        </p:spPr>
      </p:pic>
    </p:spTree>
    <p:extLst>
      <p:ext uri="{BB962C8B-B14F-4D97-AF65-F5344CB8AC3E}">
        <p14:creationId xmlns:p14="http://schemas.microsoft.com/office/powerpoint/2010/main" val="27163431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798A6-5548-1C3A-B165-758F7C2DA27B}"/>
              </a:ext>
            </a:extLst>
          </p:cNvPr>
          <p:cNvSpPr>
            <a:spLocks noGrp="1"/>
          </p:cNvSpPr>
          <p:nvPr>
            <p:ph type="title"/>
          </p:nvPr>
        </p:nvSpPr>
        <p:spPr/>
        <p:txBody>
          <a:bodyPr/>
          <a:lstStyle/>
          <a:p>
            <a:r>
              <a:rPr lang="en-US"/>
              <a:t>MOS Technology 6502</a:t>
            </a:r>
            <a:endParaRPr lang="en-US" dirty="0"/>
          </a:p>
        </p:txBody>
      </p:sp>
      <p:sp>
        <p:nvSpPr>
          <p:cNvPr id="5" name="Content Placeholder 4">
            <a:extLst>
              <a:ext uri="{FF2B5EF4-FFF2-40B4-BE49-F238E27FC236}">
                <a16:creationId xmlns:a16="http://schemas.microsoft.com/office/drawing/2014/main" id="{2CB5BBAF-0D8F-670B-AD9F-ECE2C1994698}"/>
              </a:ext>
            </a:extLst>
          </p:cNvPr>
          <p:cNvSpPr>
            <a:spLocks noGrp="1"/>
          </p:cNvSpPr>
          <p:nvPr>
            <p:ph idx="1"/>
          </p:nvPr>
        </p:nvSpPr>
        <p:spPr>
          <a:xfrm>
            <a:off x="838200" y="1825626"/>
            <a:ext cx="6096000" cy="1046364"/>
          </a:xfrm>
        </p:spPr>
        <p:txBody>
          <a:bodyPr>
            <a:normAutofit/>
          </a:bodyPr>
          <a:lstStyle/>
          <a:p>
            <a:r>
              <a:rPr lang="en-US" sz="2400" dirty="0"/>
              <a:t>Launched in 1975 and cost $25</a:t>
            </a:r>
          </a:p>
          <a:p>
            <a:r>
              <a:rPr lang="en-US" sz="2400" dirty="0"/>
              <a:t>4,528 NMOS Transistors </a:t>
            </a:r>
          </a:p>
        </p:txBody>
      </p:sp>
      <p:sp>
        <p:nvSpPr>
          <p:cNvPr id="4" name="TextBox 3">
            <a:extLst>
              <a:ext uri="{FF2B5EF4-FFF2-40B4-BE49-F238E27FC236}">
                <a16:creationId xmlns:a16="http://schemas.microsoft.com/office/drawing/2014/main" id="{74B4149A-EE29-403A-DE66-7DD0FC26B646}"/>
              </a:ext>
            </a:extLst>
          </p:cNvPr>
          <p:cNvSpPr txBox="1"/>
          <p:nvPr/>
        </p:nvSpPr>
        <p:spPr>
          <a:xfrm>
            <a:off x="838200" y="5854184"/>
            <a:ext cx="6096000" cy="369332"/>
          </a:xfrm>
          <a:prstGeom prst="rect">
            <a:avLst/>
          </a:prstGeom>
          <a:noFill/>
        </p:spPr>
        <p:txBody>
          <a:bodyPr wrap="square">
            <a:spAutoFit/>
          </a:bodyPr>
          <a:lstStyle/>
          <a:p>
            <a:r>
              <a:rPr lang="en-US"/>
              <a:t>https://en.wikipedia.org/wiki/MOS_Technology_6502</a:t>
            </a:r>
            <a:endParaRPr lang="en-US" dirty="0"/>
          </a:p>
        </p:txBody>
      </p:sp>
      <p:pic>
        <p:nvPicPr>
          <p:cNvPr id="7" name="Picture 6" descr="A close-up of a computer chip&#10;&#10;AI-generated content may be incorrect.">
            <a:extLst>
              <a:ext uri="{FF2B5EF4-FFF2-40B4-BE49-F238E27FC236}">
                <a16:creationId xmlns:a16="http://schemas.microsoft.com/office/drawing/2014/main" id="{086DB741-2D62-CB9A-3179-B4B5BA2995CD}"/>
              </a:ext>
            </a:extLst>
          </p:cNvPr>
          <p:cNvPicPr>
            <a:picLocks noChangeAspect="1"/>
          </p:cNvPicPr>
          <p:nvPr/>
        </p:nvPicPr>
        <p:blipFill>
          <a:blip r:embed="rId2"/>
          <a:stretch>
            <a:fillRect/>
          </a:stretch>
        </p:blipFill>
        <p:spPr>
          <a:xfrm>
            <a:off x="7230437" y="583580"/>
            <a:ext cx="4454834" cy="3530456"/>
          </a:xfrm>
          <a:prstGeom prst="rect">
            <a:avLst/>
          </a:prstGeom>
        </p:spPr>
      </p:pic>
      <p:pic>
        <p:nvPicPr>
          <p:cNvPr id="9" name="Picture 8" descr="A close-up of a round plastic container&#10;&#10;AI-generated content may be incorrect.">
            <a:extLst>
              <a:ext uri="{FF2B5EF4-FFF2-40B4-BE49-F238E27FC236}">
                <a16:creationId xmlns:a16="http://schemas.microsoft.com/office/drawing/2014/main" id="{EDD68A28-D5DB-113D-8A24-2029543601AE}"/>
              </a:ext>
            </a:extLst>
          </p:cNvPr>
          <p:cNvPicPr>
            <a:picLocks noChangeAspect="1"/>
          </p:cNvPicPr>
          <p:nvPr/>
        </p:nvPicPr>
        <p:blipFill>
          <a:blip r:embed="rId3"/>
          <a:srcRect l="47059" t="31318" r="6127"/>
          <a:stretch/>
        </p:blipFill>
        <p:spPr>
          <a:xfrm>
            <a:off x="8551588" y="4182545"/>
            <a:ext cx="1812532" cy="1994418"/>
          </a:xfrm>
          <a:prstGeom prst="rect">
            <a:avLst/>
          </a:prstGeom>
        </p:spPr>
      </p:pic>
      <p:sp>
        <p:nvSpPr>
          <p:cNvPr id="10" name="TextBox 9">
            <a:extLst>
              <a:ext uri="{FF2B5EF4-FFF2-40B4-BE49-F238E27FC236}">
                <a16:creationId xmlns:a16="http://schemas.microsoft.com/office/drawing/2014/main" id="{223C154F-4C84-2F6B-0BC0-C4C524C068F2}"/>
              </a:ext>
            </a:extLst>
          </p:cNvPr>
          <p:cNvSpPr txBox="1"/>
          <p:nvPr/>
        </p:nvSpPr>
        <p:spPr>
          <a:xfrm>
            <a:off x="838201" y="3239702"/>
            <a:ext cx="5678510" cy="2246769"/>
          </a:xfrm>
          <a:prstGeom prst="rect">
            <a:avLst/>
          </a:prstGeom>
          <a:noFill/>
        </p:spPr>
        <p:txBody>
          <a:bodyPr wrap="square" rtlCol="0">
            <a:spAutoFit/>
          </a:bodyPr>
          <a:lstStyle/>
          <a:p>
            <a:r>
              <a:rPr lang="en-US" sz="2000" dirty="0"/>
              <a:t>Apple I, Apple II, Commodore PET, Commodore VIC-20, Commodore 64 (6510), Atari 2600, Atari 400, Atari 800, Atari XL series, Atari XE series, BBC Micro, Acorn Atom, Acorn Electron, Nintendo NES (2A03), Oric-1, Oric Atmos, Philips P2000, Ohio Scientific Challenger 1P, KIM-1 …</a:t>
            </a:r>
          </a:p>
          <a:p>
            <a:endParaRPr lang="en-US" sz="2000" dirty="0"/>
          </a:p>
        </p:txBody>
      </p:sp>
    </p:spTree>
    <p:extLst>
      <p:ext uri="{BB962C8B-B14F-4D97-AF65-F5344CB8AC3E}">
        <p14:creationId xmlns:p14="http://schemas.microsoft.com/office/powerpoint/2010/main" val="41136060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E305D-004C-16AD-4892-B2B29E92A30F}"/>
              </a:ext>
            </a:extLst>
          </p:cNvPr>
          <p:cNvSpPr>
            <a:spLocks noGrp="1"/>
          </p:cNvSpPr>
          <p:nvPr>
            <p:ph type="title"/>
          </p:nvPr>
        </p:nvSpPr>
        <p:spPr>
          <a:xfrm>
            <a:off x="838200" y="365125"/>
            <a:ext cx="5398827" cy="1325563"/>
          </a:xfrm>
        </p:spPr>
        <p:txBody>
          <a:bodyPr/>
          <a:lstStyle/>
          <a:p>
            <a:r>
              <a:rPr lang="en-US" dirty="0"/>
              <a:t>CDC 6504 – Named for the CDC 6500</a:t>
            </a:r>
          </a:p>
        </p:txBody>
      </p:sp>
      <p:sp>
        <p:nvSpPr>
          <p:cNvPr id="3" name="Content Placeholder 2">
            <a:extLst>
              <a:ext uri="{FF2B5EF4-FFF2-40B4-BE49-F238E27FC236}">
                <a16:creationId xmlns:a16="http://schemas.microsoft.com/office/drawing/2014/main" id="{7915A506-C7B5-C870-436B-9065988FBF56}"/>
              </a:ext>
            </a:extLst>
          </p:cNvPr>
          <p:cNvSpPr>
            <a:spLocks noGrp="1"/>
          </p:cNvSpPr>
          <p:nvPr>
            <p:ph idx="1"/>
          </p:nvPr>
        </p:nvSpPr>
        <p:spPr>
          <a:xfrm>
            <a:off x="838200" y="1902957"/>
            <a:ext cx="6040272" cy="4274006"/>
          </a:xfrm>
        </p:spPr>
        <p:txBody>
          <a:bodyPr/>
          <a:lstStyle/>
          <a:p>
            <a:r>
              <a:rPr lang="en-US" dirty="0"/>
              <a:t>Control Data Corporation</a:t>
            </a:r>
          </a:p>
          <a:p>
            <a:r>
              <a:rPr lang="en-US" dirty="0"/>
              <a:t>Mid 1960’s – mid-1970’s</a:t>
            </a:r>
          </a:p>
          <a:p>
            <a:r>
              <a:rPr lang="en-US" dirty="0"/>
              <a:t>Dr. Chuck’s first computer</a:t>
            </a:r>
          </a:p>
          <a:p>
            <a:pPr lvl="1"/>
            <a:r>
              <a:rPr lang="en-US" dirty="0"/>
              <a:t>FORTRAN</a:t>
            </a:r>
          </a:p>
          <a:p>
            <a:pPr lvl="1"/>
            <a:r>
              <a:rPr lang="en-US" dirty="0"/>
              <a:t>Assembly Language</a:t>
            </a:r>
          </a:p>
        </p:txBody>
      </p:sp>
      <p:sp>
        <p:nvSpPr>
          <p:cNvPr id="5" name="TextBox 4">
            <a:extLst>
              <a:ext uri="{FF2B5EF4-FFF2-40B4-BE49-F238E27FC236}">
                <a16:creationId xmlns:a16="http://schemas.microsoft.com/office/drawing/2014/main" id="{BDE99672-4636-BAA8-9D05-A4791901C9FE}"/>
              </a:ext>
            </a:extLst>
          </p:cNvPr>
          <p:cNvSpPr txBox="1"/>
          <p:nvPr/>
        </p:nvSpPr>
        <p:spPr>
          <a:xfrm>
            <a:off x="730154" y="5942568"/>
            <a:ext cx="7731457" cy="369332"/>
          </a:xfrm>
          <a:prstGeom prst="rect">
            <a:avLst/>
          </a:prstGeom>
          <a:noFill/>
        </p:spPr>
        <p:txBody>
          <a:bodyPr wrap="square">
            <a:spAutoFit/>
          </a:bodyPr>
          <a:lstStyle/>
          <a:p>
            <a:r>
              <a:rPr lang="en-US" dirty="0"/>
              <a:t>https://</a:t>
            </a:r>
            <a:r>
              <a:rPr lang="en-US" dirty="0" err="1"/>
              <a:t>en.wikipedia.org</a:t>
            </a:r>
            <a:r>
              <a:rPr lang="en-US" dirty="0"/>
              <a:t>/wiki/CDC_6000_series#Central_processor</a:t>
            </a:r>
          </a:p>
        </p:txBody>
      </p:sp>
      <p:pic>
        <p:nvPicPr>
          <p:cNvPr id="7" name="Picture 6">
            <a:extLst>
              <a:ext uri="{FF2B5EF4-FFF2-40B4-BE49-F238E27FC236}">
                <a16:creationId xmlns:a16="http://schemas.microsoft.com/office/drawing/2014/main" id="{A624CB3D-8856-F440-96EC-347C211B8097}"/>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7088282" y="739041"/>
            <a:ext cx="4265518" cy="2379816"/>
          </a:xfrm>
          <a:prstGeom prst="rect">
            <a:avLst/>
          </a:prstGeom>
        </p:spPr>
      </p:pic>
      <p:pic>
        <p:nvPicPr>
          <p:cNvPr id="9" name="Picture 8">
            <a:extLst>
              <a:ext uri="{FF2B5EF4-FFF2-40B4-BE49-F238E27FC236}">
                <a16:creationId xmlns:a16="http://schemas.microsoft.com/office/drawing/2014/main" id="{BFC4ECE2-9687-5D21-4DC6-29E3308F251F}"/>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7088282" y="3331125"/>
            <a:ext cx="4265518" cy="2399174"/>
          </a:xfrm>
          <a:prstGeom prst="rect">
            <a:avLst/>
          </a:prstGeom>
        </p:spPr>
      </p:pic>
    </p:spTree>
    <p:extLst>
      <p:ext uri="{BB962C8B-B14F-4D97-AF65-F5344CB8AC3E}">
        <p14:creationId xmlns:p14="http://schemas.microsoft.com/office/powerpoint/2010/main" val="889344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378">
          <a:extLst>
            <a:ext uri="{FF2B5EF4-FFF2-40B4-BE49-F238E27FC236}">
              <a16:creationId xmlns:a16="http://schemas.microsoft.com/office/drawing/2014/main" id="{7D4DE4FA-AE90-9CFD-8A6F-749DB2E54F71}"/>
            </a:ext>
          </a:extLst>
        </p:cNvPr>
        <p:cNvGrpSpPr/>
        <p:nvPr/>
      </p:nvGrpSpPr>
      <p:grpSpPr>
        <a:xfrm>
          <a:off x="0" y="0"/>
          <a:ext cx="0" cy="0"/>
          <a:chOff x="0" y="0"/>
          <a:chExt cx="0" cy="0"/>
        </a:xfrm>
      </p:grpSpPr>
      <p:sp>
        <p:nvSpPr>
          <p:cNvPr id="379" name="Shape 379">
            <a:extLst>
              <a:ext uri="{FF2B5EF4-FFF2-40B4-BE49-F238E27FC236}">
                <a16:creationId xmlns:a16="http://schemas.microsoft.com/office/drawing/2014/main" id="{F27C2F62-3E09-D8ED-4EF6-DE6CEDE9FB9B}"/>
              </a:ext>
            </a:extLst>
          </p:cNvPr>
          <p:cNvSpPr txBox="1"/>
          <p:nvPr/>
        </p:nvSpPr>
        <p:spPr>
          <a:xfrm>
            <a:off x="4572001" y="985328"/>
            <a:ext cx="2590799" cy="4867274"/>
          </a:xfrm>
          <a:prstGeom prst="rect">
            <a:avLst/>
          </a:prstGeom>
          <a:noFill/>
          <a:ln w="76200" cap="rnd" cmpd="sng">
            <a:solidFill>
              <a:srgbClr val="00FFFF"/>
            </a:solidFill>
            <a:prstDash val="solid"/>
            <a:miter/>
            <a:headEnd type="none" w="med" len="med"/>
            <a:tailEnd type="none" w="med" len="med"/>
          </a:ln>
        </p:spPr>
        <p:txBody>
          <a:bodyPr lIns="0" tIns="0" rIns="0" bIns="0" anchor="t" anchorCtr="0">
            <a:noAutofit/>
          </a:bodyPr>
          <a:lstStyle/>
          <a:p>
            <a:pPr>
              <a:spcBef>
                <a:spcPts val="750"/>
              </a:spcBef>
              <a:buClr>
                <a:srgbClr val="FF00FF"/>
              </a:buClr>
              <a:buSzPct val="25000"/>
            </a:pPr>
            <a:r>
              <a:rPr lang="en-US" sz="2400">
                <a:solidFill>
                  <a:srgbClr val="00FFFF"/>
                </a:solidFill>
                <a:latin typeface="Arial" charset="0"/>
                <a:ea typeface="Arial" charset="0"/>
                <a:cs typeface="Arial" charset="0"/>
                <a:sym typeface="Cabin"/>
              </a:rPr>
              <a:t>  Software</a:t>
            </a:r>
          </a:p>
        </p:txBody>
      </p:sp>
      <p:sp>
        <p:nvSpPr>
          <p:cNvPr id="380" name="Shape 380">
            <a:extLst>
              <a:ext uri="{FF2B5EF4-FFF2-40B4-BE49-F238E27FC236}">
                <a16:creationId xmlns:a16="http://schemas.microsoft.com/office/drawing/2014/main" id="{FC0F161D-E0BA-7CD5-600D-45FB3CC2B2D7}"/>
              </a:ext>
            </a:extLst>
          </p:cNvPr>
          <p:cNvSpPr txBox="1"/>
          <p:nvPr/>
        </p:nvSpPr>
        <p:spPr>
          <a:xfrm>
            <a:off x="2124076" y="1547303"/>
            <a:ext cx="1638299" cy="1638299"/>
          </a:xfrm>
          <a:prstGeom prst="rect">
            <a:avLst/>
          </a:prstGeom>
          <a:noFill/>
          <a:ln w="76200" cap="rnd" cmpd="sng">
            <a:solidFill>
              <a:srgbClr val="00FF00"/>
            </a:solidFill>
            <a:prstDash val="solid"/>
            <a:miter/>
            <a:headEnd type="none" w="med" len="med"/>
            <a:tailEnd type="none" w="med" len="med"/>
          </a:ln>
        </p:spPr>
        <p:txBody>
          <a:bodyPr lIns="0" tIns="0" rIns="0" bIns="0" anchor="ctr" anchorCtr="0">
            <a:noAutofit/>
          </a:bodyPr>
          <a:lstStyle/>
          <a:p>
            <a:pPr algn="ctr">
              <a:buClr>
                <a:schemeClr val="lt1"/>
              </a:buClr>
              <a:buSzPct val="25000"/>
            </a:pPr>
            <a:r>
              <a:rPr lang="en-US" sz="2400">
                <a:solidFill>
                  <a:schemeClr val="lt1"/>
                </a:solidFill>
                <a:latin typeface="Arial" charset="0"/>
                <a:ea typeface="Arial" charset="0"/>
                <a:cs typeface="Arial" charset="0"/>
                <a:sym typeface="Cabin"/>
              </a:rPr>
              <a:t>Input</a:t>
            </a:r>
          </a:p>
          <a:p>
            <a:pPr algn="ctr">
              <a:buClr>
                <a:schemeClr val="lt1"/>
              </a:buClr>
              <a:buSzPct val="25000"/>
            </a:pPr>
            <a:r>
              <a:rPr lang="en-US" sz="2400">
                <a:solidFill>
                  <a:schemeClr val="lt1"/>
                </a:solidFill>
                <a:latin typeface="Arial" charset="0"/>
                <a:ea typeface="Arial" charset="0"/>
                <a:cs typeface="Arial" charset="0"/>
                <a:sym typeface="Cabin"/>
              </a:rPr>
              <a:t>and Output</a:t>
            </a:r>
          </a:p>
          <a:p>
            <a:pPr algn="ctr">
              <a:buClr>
                <a:schemeClr val="lt1"/>
              </a:buClr>
              <a:buSzPct val="25000"/>
            </a:pPr>
            <a:r>
              <a:rPr lang="en-US" sz="2400">
                <a:solidFill>
                  <a:schemeClr val="lt1"/>
                </a:solidFill>
                <a:latin typeface="Arial" charset="0"/>
                <a:ea typeface="Arial" charset="0"/>
                <a:cs typeface="Arial" charset="0"/>
                <a:sym typeface="Cabin"/>
              </a:rPr>
              <a:t>Devices</a:t>
            </a:r>
          </a:p>
        </p:txBody>
      </p:sp>
      <p:sp>
        <p:nvSpPr>
          <p:cNvPr id="381" name="Shape 381">
            <a:extLst>
              <a:ext uri="{FF2B5EF4-FFF2-40B4-BE49-F238E27FC236}">
                <a16:creationId xmlns:a16="http://schemas.microsoft.com/office/drawing/2014/main" id="{579D48D5-8C19-EA31-FDA6-812A769FB074}"/>
              </a:ext>
            </a:extLst>
          </p:cNvPr>
          <p:cNvSpPr txBox="1"/>
          <p:nvPr/>
        </p:nvSpPr>
        <p:spPr>
          <a:xfrm>
            <a:off x="5048251" y="1623503"/>
            <a:ext cx="1600199" cy="1485899"/>
          </a:xfrm>
          <a:prstGeom prst="rect">
            <a:avLst/>
          </a:prstGeom>
          <a:noFill/>
          <a:ln w="76200" cap="rnd" cmpd="sng">
            <a:solidFill>
              <a:srgbClr val="00FF00"/>
            </a:solidFill>
            <a:prstDash val="solid"/>
            <a:miter/>
            <a:headEnd type="none" w="med" len="med"/>
            <a:tailEnd type="none" w="med" len="med"/>
          </a:ln>
        </p:spPr>
        <p:txBody>
          <a:bodyPr lIns="0" tIns="0" rIns="0" bIns="0" anchor="ctr" anchorCtr="0">
            <a:noAutofit/>
          </a:bodyPr>
          <a:lstStyle/>
          <a:p>
            <a:pPr algn="ctr">
              <a:buClr>
                <a:schemeClr val="lt1"/>
              </a:buClr>
              <a:buSzPct val="25000"/>
            </a:pPr>
            <a:r>
              <a:rPr lang="en-US" sz="2400">
                <a:solidFill>
                  <a:schemeClr val="lt1"/>
                </a:solidFill>
                <a:latin typeface="Arial" charset="0"/>
                <a:ea typeface="Arial" charset="0"/>
                <a:cs typeface="Arial" charset="0"/>
                <a:sym typeface="Cabin"/>
              </a:rPr>
              <a:t>Central</a:t>
            </a:r>
          </a:p>
          <a:p>
            <a:pPr algn="ctr">
              <a:buClr>
                <a:schemeClr val="lt1"/>
              </a:buClr>
              <a:buSzPct val="25000"/>
            </a:pPr>
            <a:r>
              <a:rPr lang="en-US" sz="2400">
                <a:solidFill>
                  <a:schemeClr val="lt1"/>
                </a:solidFill>
                <a:latin typeface="Arial" charset="0"/>
                <a:ea typeface="Arial" charset="0"/>
                <a:cs typeface="Arial" charset="0"/>
                <a:sym typeface="Cabin"/>
              </a:rPr>
              <a:t>Processing</a:t>
            </a:r>
          </a:p>
          <a:p>
            <a:pPr algn="ctr">
              <a:buClr>
                <a:schemeClr val="lt1"/>
              </a:buClr>
              <a:buSzPct val="25000"/>
            </a:pPr>
            <a:r>
              <a:rPr lang="en-US" sz="2400">
                <a:solidFill>
                  <a:schemeClr val="lt1"/>
                </a:solidFill>
                <a:latin typeface="Arial" charset="0"/>
                <a:ea typeface="Arial" charset="0"/>
                <a:cs typeface="Arial" charset="0"/>
                <a:sym typeface="Cabin"/>
              </a:rPr>
              <a:t>Unit</a:t>
            </a:r>
          </a:p>
        </p:txBody>
      </p:sp>
      <p:sp>
        <p:nvSpPr>
          <p:cNvPr id="382" name="Shape 382">
            <a:extLst>
              <a:ext uri="{FF2B5EF4-FFF2-40B4-BE49-F238E27FC236}">
                <a16:creationId xmlns:a16="http://schemas.microsoft.com/office/drawing/2014/main" id="{BEC2A3B4-3255-A605-6884-6357781E4631}"/>
              </a:ext>
            </a:extLst>
          </p:cNvPr>
          <p:cNvSpPr txBox="1"/>
          <p:nvPr/>
        </p:nvSpPr>
        <p:spPr>
          <a:xfrm>
            <a:off x="5048250" y="3899978"/>
            <a:ext cx="1628775" cy="1600199"/>
          </a:xfrm>
          <a:prstGeom prst="rect">
            <a:avLst/>
          </a:prstGeom>
          <a:noFill/>
          <a:ln w="76200" cap="rnd" cmpd="sng">
            <a:solidFill>
              <a:srgbClr val="00FF00"/>
            </a:solidFill>
            <a:prstDash val="solid"/>
            <a:miter/>
            <a:headEnd type="none" w="med" len="med"/>
            <a:tailEnd type="none" w="med" len="med"/>
          </a:ln>
        </p:spPr>
        <p:txBody>
          <a:bodyPr lIns="0" tIns="0" rIns="0" bIns="0" anchor="ctr" anchorCtr="0">
            <a:noAutofit/>
          </a:bodyPr>
          <a:lstStyle/>
          <a:p>
            <a:pPr algn="ctr">
              <a:buClr>
                <a:schemeClr val="lt1"/>
              </a:buClr>
              <a:buSzPct val="25000"/>
            </a:pPr>
            <a:r>
              <a:rPr lang="en-US" sz="2400">
                <a:solidFill>
                  <a:schemeClr val="lt1"/>
                </a:solidFill>
                <a:latin typeface="Arial" charset="0"/>
                <a:ea typeface="Arial" charset="0"/>
                <a:cs typeface="Arial" charset="0"/>
                <a:sym typeface="Cabin"/>
              </a:rPr>
              <a:t>Main</a:t>
            </a:r>
          </a:p>
          <a:p>
            <a:pPr algn="ctr">
              <a:buClr>
                <a:schemeClr val="lt1"/>
              </a:buClr>
              <a:buSzPct val="25000"/>
            </a:pPr>
            <a:r>
              <a:rPr lang="en-US" sz="2400">
                <a:solidFill>
                  <a:schemeClr val="lt1"/>
                </a:solidFill>
                <a:latin typeface="Arial" charset="0"/>
                <a:ea typeface="Arial" charset="0"/>
                <a:cs typeface="Arial" charset="0"/>
                <a:sym typeface="Cabin"/>
              </a:rPr>
              <a:t>Memory</a:t>
            </a:r>
          </a:p>
        </p:txBody>
      </p:sp>
      <p:sp>
        <p:nvSpPr>
          <p:cNvPr id="383" name="Shape 383">
            <a:extLst>
              <a:ext uri="{FF2B5EF4-FFF2-40B4-BE49-F238E27FC236}">
                <a16:creationId xmlns:a16="http://schemas.microsoft.com/office/drawing/2014/main" id="{BD0C38DB-60EB-1C70-35B9-FAE4F3AF2CAD}"/>
              </a:ext>
            </a:extLst>
          </p:cNvPr>
          <p:cNvSpPr txBox="1"/>
          <p:nvPr/>
        </p:nvSpPr>
        <p:spPr>
          <a:xfrm>
            <a:off x="8448676" y="2528378"/>
            <a:ext cx="1638299" cy="1638299"/>
          </a:xfrm>
          <a:prstGeom prst="rect">
            <a:avLst/>
          </a:prstGeom>
          <a:noFill/>
          <a:ln w="76200" cap="rnd" cmpd="sng">
            <a:solidFill>
              <a:srgbClr val="00FF00"/>
            </a:solidFill>
            <a:prstDash val="solid"/>
            <a:miter/>
            <a:headEnd type="none" w="med" len="med"/>
            <a:tailEnd type="none" w="med" len="med"/>
          </a:ln>
        </p:spPr>
        <p:txBody>
          <a:bodyPr lIns="0" tIns="0" rIns="0" bIns="0" anchor="ctr" anchorCtr="0">
            <a:noAutofit/>
          </a:bodyPr>
          <a:lstStyle/>
          <a:p>
            <a:pPr algn="ctr">
              <a:buClr>
                <a:schemeClr val="lt1"/>
              </a:buClr>
              <a:buSzPct val="25000"/>
            </a:pPr>
            <a:r>
              <a:rPr lang="en-US" sz="2400">
                <a:solidFill>
                  <a:schemeClr val="lt1"/>
                </a:solidFill>
                <a:latin typeface="Arial" charset="0"/>
                <a:ea typeface="Arial" charset="0"/>
                <a:cs typeface="Arial" charset="0"/>
                <a:sym typeface="Cabin"/>
              </a:rPr>
              <a:t>Secondary</a:t>
            </a:r>
          </a:p>
          <a:p>
            <a:pPr algn="ctr">
              <a:buClr>
                <a:schemeClr val="lt1"/>
              </a:buClr>
              <a:buSzPct val="25000"/>
            </a:pPr>
            <a:r>
              <a:rPr lang="en-US" sz="2400">
                <a:solidFill>
                  <a:schemeClr val="lt1"/>
                </a:solidFill>
                <a:latin typeface="Arial" charset="0"/>
                <a:ea typeface="Arial" charset="0"/>
                <a:cs typeface="Arial" charset="0"/>
                <a:sym typeface="Cabin"/>
              </a:rPr>
              <a:t>Memory</a:t>
            </a:r>
          </a:p>
        </p:txBody>
      </p:sp>
      <p:cxnSp>
        <p:nvCxnSpPr>
          <p:cNvPr id="384" name="Shape 384">
            <a:extLst>
              <a:ext uri="{FF2B5EF4-FFF2-40B4-BE49-F238E27FC236}">
                <a16:creationId xmlns:a16="http://schemas.microsoft.com/office/drawing/2014/main" id="{3D05F8F3-43E2-FCBF-3576-DFD80B56B331}"/>
              </a:ext>
            </a:extLst>
          </p:cNvPr>
          <p:cNvCxnSpPr/>
          <p:nvPr/>
        </p:nvCxnSpPr>
        <p:spPr>
          <a:xfrm flipH="1">
            <a:off x="3773089" y="2392647"/>
            <a:ext cx="794147" cy="13096"/>
          </a:xfrm>
          <a:prstGeom prst="straightConnector1">
            <a:avLst/>
          </a:prstGeom>
          <a:noFill/>
          <a:ln w="88900" cap="rnd" cmpd="sng">
            <a:solidFill>
              <a:srgbClr val="FFFF00"/>
            </a:solidFill>
            <a:prstDash val="solid"/>
            <a:miter/>
            <a:headEnd type="stealth" w="med" len="med"/>
            <a:tailEnd type="stealth" w="med" len="med"/>
          </a:ln>
        </p:spPr>
      </p:cxnSp>
      <p:cxnSp>
        <p:nvCxnSpPr>
          <p:cNvPr id="385" name="Shape 385">
            <a:extLst>
              <a:ext uri="{FF2B5EF4-FFF2-40B4-BE49-F238E27FC236}">
                <a16:creationId xmlns:a16="http://schemas.microsoft.com/office/drawing/2014/main" id="{39AA0EBF-556A-FE30-6D8D-621FD6E697BF}"/>
              </a:ext>
            </a:extLst>
          </p:cNvPr>
          <p:cNvCxnSpPr/>
          <p:nvPr/>
        </p:nvCxnSpPr>
        <p:spPr>
          <a:xfrm rot="10800000">
            <a:off x="5543550" y="3130833"/>
            <a:ext cx="0" cy="728663"/>
          </a:xfrm>
          <a:prstGeom prst="straightConnector1">
            <a:avLst/>
          </a:prstGeom>
          <a:noFill/>
          <a:ln w="88900" cap="rnd" cmpd="sng">
            <a:solidFill>
              <a:srgbClr val="FFFF00"/>
            </a:solidFill>
            <a:prstDash val="solid"/>
            <a:miter/>
            <a:headEnd type="stealth" w="med" len="med"/>
            <a:tailEnd type="none" w="med" len="med"/>
          </a:ln>
        </p:spPr>
      </p:cxnSp>
      <p:cxnSp>
        <p:nvCxnSpPr>
          <p:cNvPr id="386" name="Shape 386">
            <a:extLst>
              <a:ext uri="{FF2B5EF4-FFF2-40B4-BE49-F238E27FC236}">
                <a16:creationId xmlns:a16="http://schemas.microsoft.com/office/drawing/2014/main" id="{2C205B8A-9B85-1E2C-8238-229AF225274A}"/>
              </a:ext>
            </a:extLst>
          </p:cNvPr>
          <p:cNvCxnSpPr/>
          <p:nvPr/>
        </p:nvCxnSpPr>
        <p:spPr>
          <a:xfrm>
            <a:off x="6259115" y="3143930"/>
            <a:ext cx="0" cy="689372"/>
          </a:xfrm>
          <a:prstGeom prst="straightConnector1">
            <a:avLst/>
          </a:prstGeom>
          <a:noFill/>
          <a:ln w="88900" cap="rnd" cmpd="sng">
            <a:solidFill>
              <a:srgbClr val="FFFF00"/>
            </a:solidFill>
            <a:prstDash val="solid"/>
            <a:miter/>
            <a:headEnd type="stealth" w="med" len="med"/>
            <a:tailEnd type="none" w="med" len="med"/>
          </a:ln>
        </p:spPr>
      </p:cxnSp>
      <p:cxnSp>
        <p:nvCxnSpPr>
          <p:cNvPr id="387" name="Shape 387">
            <a:extLst>
              <a:ext uri="{FF2B5EF4-FFF2-40B4-BE49-F238E27FC236}">
                <a16:creationId xmlns:a16="http://schemas.microsoft.com/office/drawing/2014/main" id="{E921F569-E046-0518-9A46-6A714DA5E469}"/>
              </a:ext>
            </a:extLst>
          </p:cNvPr>
          <p:cNvCxnSpPr/>
          <p:nvPr/>
        </p:nvCxnSpPr>
        <p:spPr>
          <a:xfrm flipH="1">
            <a:off x="7241382" y="2860562"/>
            <a:ext cx="1171574" cy="13096"/>
          </a:xfrm>
          <a:prstGeom prst="straightConnector1">
            <a:avLst/>
          </a:prstGeom>
          <a:noFill/>
          <a:ln w="88900" cap="rnd" cmpd="sng">
            <a:solidFill>
              <a:srgbClr val="FFFF00"/>
            </a:solidFill>
            <a:prstDash val="solid"/>
            <a:miter/>
            <a:headEnd type="stealth" w="med" len="med"/>
            <a:tailEnd type="none" w="med" len="med"/>
          </a:ln>
        </p:spPr>
      </p:cxnSp>
      <p:cxnSp>
        <p:nvCxnSpPr>
          <p:cNvPr id="388" name="Shape 388">
            <a:extLst>
              <a:ext uri="{FF2B5EF4-FFF2-40B4-BE49-F238E27FC236}">
                <a16:creationId xmlns:a16="http://schemas.microsoft.com/office/drawing/2014/main" id="{9C346725-4B05-FA99-020E-DCD7AD80B794}"/>
              </a:ext>
            </a:extLst>
          </p:cNvPr>
          <p:cNvCxnSpPr/>
          <p:nvPr/>
        </p:nvCxnSpPr>
        <p:spPr>
          <a:xfrm>
            <a:off x="7215187" y="3614228"/>
            <a:ext cx="1184672" cy="0"/>
          </a:xfrm>
          <a:prstGeom prst="straightConnector1">
            <a:avLst/>
          </a:prstGeom>
          <a:noFill/>
          <a:ln w="88900" cap="rnd" cmpd="sng">
            <a:solidFill>
              <a:srgbClr val="FFFF00"/>
            </a:solidFill>
            <a:prstDash val="solid"/>
            <a:miter/>
            <a:headEnd type="stealth" w="med" len="med"/>
            <a:tailEnd type="none" w="med" len="med"/>
          </a:ln>
        </p:spPr>
      </p:cxnSp>
      <p:sp>
        <p:nvSpPr>
          <p:cNvPr id="389" name="Shape 389">
            <a:extLst>
              <a:ext uri="{FF2B5EF4-FFF2-40B4-BE49-F238E27FC236}">
                <a16:creationId xmlns:a16="http://schemas.microsoft.com/office/drawing/2014/main" id="{DEBADDC2-08C3-EA58-75CA-9CF044460AD1}"/>
              </a:ext>
            </a:extLst>
          </p:cNvPr>
          <p:cNvSpPr txBox="1"/>
          <p:nvPr/>
        </p:nvSpPr>
        <p:spPr>
          <a:xfrm>
            <a:off x="9328546" y="723390"/>
            <a:ext cx="1539477" cy="857250"/>
          </a:xfrm>
          <a:prstGeom prst="rect">
            <a:avLst/>
          </a:prstGeom>
          <a:noFill/>
          <a:ln>
            <a:noFill/>
          </a:ln>
        </p:spPr>
        <p:txBody>
          <a:bodyPr lIns="0" tIns="0" rIns="0" bIns="0" anchor="ctr" anchorCtr="0">
            <a:noAutofit/>
          </a:bodyPr>
          <a:lstStyle/>
          <a:p>
            <a:pPr algn="ctr">
              <a:buClr>
                <a:schemeClr val="lt1"/>
              </a:buClr>
              <a:buSzPct val="25000"/>
            </a:pPr>
            <a:r>
              <a:rPr lang="en-US" sz="2700">
                <a:solidFill>
                  <a:schemeClr val="lt1"/>
                </a:solidFill>
                <a:latin typeface="Arial" charset="0"/>
                <a:ea typeface="Arial" charset="0"/>
                <a:cs typeface="Arial" charset="0"/>
                <a:sym typeface="Cabin"/>
              </a:rPr>
              <a:t>Generic</a:t>
            </a:r>
          </a:p>
          <a:p>
            <a:pPr algn="ctr">
              <a:buClr>
                <a:schemeClr val="lt1"/>
              </a:buClr>
              <a:buSzPct val="25000"/>
            </a:pPr>
            <a:r>
              <a:rPr lang="en-US" sz="2700">
                <a:solidFill>
                  <a:schemeClr val="lt1"/>
                </a:solidFill>
                <a:latin typeface="Arial" charset="0"/>
                <a:ea typeface="Arial" charset="0"/>
                <a:cs typeface="Arial" charset="0"/>
                <a:sym typeface="Cabin"/>
              </a:rPr>
              <a:t>Computer</a:t>
            </a:r>
          </a:p>
        </p:txBody>
      </p:sp>
      <p:sp>
        <p:nvSpPr>
          <p:cNvPr id="390" name="Shape 390">
            <a:extLst>
              <a:ext uri="{FF2B5EF4-FFF2-40B4-BE49-F238E27FC236}">
                <a16:creationId xmlns:a16="http://schemas.microsoft.com/office/drawing/2014/main" id="{91BA6577-6D5A-C076-5EAB-0ABF839DF54E}"/>
              </a:ext>
            </a:extLst>
          </p:cNvPr>
          <p:cNvSpPr/>
          <p:nvPr/>
        </p:nvSpPr>
        <p:spPr>
          <a:xfrm>
            <a:off x="6886575" y="832928"/>
            <a:ext cx="1352550" cy="952500"/>
          </a:xfrm>
          <a:prstGeom prst="wedgeEllipseCallout">
            <a:avLst>
              <a:gd name="adj1" fmla="val -64148"/>
              <a:gd name="adj2" fmla="val 74451"/>
            </a:avLst>
          </a:prstGeom>
          <a:blipFill rotWithShape="1">
            <a:blip r:embed="rId3">
              <a:alphaModFix/>
            </a:blip>
            <a:tile tx="0" ty="0" sx="100000" sy="100000" flip="none" algn="tl"/>
          </a:blipFill>
          <a:ln>
            <a:noFill/>
          </a:ln>
        </p:spPr>
        <p:txBody>
          <a:bodyPr lIns="0" tIns="0" rIns="0" bIns="0" anchor="ctr" anchorCtr="0">
            <a:noAutofit/>
          </a:bodyPr>
          <a:lstStyle/>
          <a:p>
            <a:pPr algn="ctr">
              <a:buClr>
                <a:srgbClr val="000000"/>
              </a:buClr>
              <a:buSzPct val="25000"/>
            </a:pPr>
            <a:r>
              <a:rPr lang="en-US" sz="1950" dirty="0">
                <a:solidFill>
                  <a:srgbClr val="000000"/>
                </a:solidFill>
                <a:latin typeface="Arial" charset="0"/>
                <a:ea typeface="Arial" charset="0"/>
                <a:cs typeface="Arial" charset="0"/>
                <a:sym typeface="Cabin"/>
              </a:rPr>
              <a:t>What</a:t>
            </a:r>
          </a:p>
          <a:p>
            <a:pPr algn="ctr">
              <a:buClr>
                <a:srgbClr val="000000"/>
              </a:buClr>
              <a:buSzPct val="25000"/>
            </a:pPr>
            <a:r>
              <a:rPr lang="en-US" sz="1950" dirty="0">
                <a:solidFill>
                  <a:srgbClr val="000000"/>
                </a:solidFill>
                <a:latin typeface="Arial" charset="0"/>
                <a:ea typeface="Arial" charset="0"/>
                <a:cs typeface="Arial" charset="0"/>
                <a:sym typeface="Cabin"/>
              </a:rPr>
              <a:t>Next?</a:t>
            </a:r>
          </a:p>
        </p:txBody>
      </p:sp>
      <p:pic>
        <p:nvPicPr>
          <p:cNvPr id="391" name="Shape 391" descr="A stick figure of a human alluding to the fact that our input is in the form of a program which we write and is loaded in to the main memory for execution.">
            <a:extLst>
              <a:ext uri="{FF2B5EF4-FFF2-40B4-BE49-F238E27FC236}">
                <a16:creationId xmlns:a16="http://schemas.microsoft.com/office/drawing/2014/main" id="{A97F28EC-7D2F-9199-62A9-B38EBF58B464}"/>
              </a:ext>
            </a:extLst>
          </p:cNvPr>
          <p:cNvPicPr preferRelativeResize="0"/>
          <p:nvPr/>
        </p:nvPicPr>
        <p:blipFill rotWithShape="1">
          <a:blip r:embed="rId4">
            <a:alphaModFix/>
          </a:blip>
          <a:srcRect/>
          <a:stretch/>
        </p:blipFill>
        <p:spPr>
          <a:xfrm>
            <a:off x="5161358" y="4080952"/>
            <a:ext cx="342900" cy="486965"/>
          </a:xfrm>
          <a:prstGeom prst="rect">
            <a:avLst/>
          </a:prstGeom>
          <a:noFill/>
          <a:ln>
            <a:noFill/>
          </a:ln>
        </p:spPr>
      </p:pic>
      <p:sp>
        <p:nvSpPr>
          <p:cNvPr id="16" name="Shape 407">
            <a:extLst>
              <a:ext uri="{FF2B5EF4-FFF2-40B4-BE49-F238E27FC236}">
                <a16:creationId xmlns:a16="http://schemas.microsoft.com/office/drawing/2014/main" id="{A3FA041A-20DB-981E-DAF6-576B851566CF}"/>
              </a:ext>
            </a:extLst>
          </p:cNvPr>
          <p:cNvSpPr txBox="1"/>
          <p:nvPr/>
        </p:nvSpPr>
        <p:spPr>
          <a:xfrm>
            <a:off x="9482138" y="5072063"/>
            <a:ext cx="1628775" cy="857250"/>
          </a:xfrm>
          <a:prstGeom prst="rect">
            <a:avLst/>
          </a:prstGeom>
          <a:noFill/>
          <a:ln>
            <a:noFill/>
          </a:ln>
        </p:spPr>
        <p:txBody>
          <a:bodyPr lIns="0" tIns="0" rIns="0" bIns="0" anchor="ctr" anchorCtr="0">
            <a:noAutofit/>
          </a:bodyPr>
          <a:lstStyle/>
          <a:p>
            <a:pPr algn="ctr">
              <a:buClr>
                <a:srgbClr val="008080"/>
              </a:buClr>
              <a:buSzPct val="25000"/>
            </a:pPr>
            <a:r>
              <a:rPr lang="en-US" sz="2700">
                <a:solidFill>
                  <a:schemeClr val="accent4"/>
                </a:solidFill>
                <a:latin typeface="Arial" charset="0"/>
                <a:ea typeface="Arial" charset="0"/>
                <a:cs typeface="Arial" charset="0"/>
                <a:sym typeface="Cabin"/>
              </a:rPr>
              <a:t>Machine</a:t>
            </a:r>
          </a:p>
          <a:p>
            <a:pPr algn="ctr">
              <a:buClr>
                <a:srgbClr val="008080"/>
              </a:buClr>
              <a:buSzPct val="25000"/>
            </a:pPr>
            <a:r>
              <a:rPr lang="en-US" sz="2700">
                <a:solidFill>
                  <a:schemeClr val="accent4"/>
                </a:solidFill>
                <a:latin typeface="Arial" charset="0"/>
                <a:ea typeface="Arial" charset="0"/>
                <a:cs typeface="Arial" charset="0"/>
                <a:sym typeface="Cabin"/>
              </a:rPr>
              <a:t>Language</a:t>
            </a:r>
          </a:p>
        </p:txBody>
      </p:sp>
      <p:sp>
        <p:nvSpPr>
          <p:cNvPr id="17" name="Shape 410">
            <a:extLst>
              <a:ext uri="{FF2B5EF4-FFF2-40B4-BE49-F238E27FC236}">
                <a16:creationId xmlns:a16="http://schemas.microsoft.com/office/drawing/2014/main" id="{E5C2F4CA-1609-C240-5608-DD3A92B002DB}"/>
              </a:ext>
            </a:extLst>
          </p:cNvPr>
          <p:cNvSpPr/>
          <p:nvPr/>
        </p:nvSpPr>
        <p:spPr>
          <a:xfrm>
            <a:off x="5753101" y="2971800"/>
            <a:ext cx="2076449" cy="952500"/>
          </a:xfrm>
          <a:prstGeom prst="wedgeEllipseCallout">
            <a:avLst>
              <a:gd name="adj1" fmla="val -23159"/>
              <a:gd name="adj2" fmla="val 71986"/>
            </a:avLst>
          </a:prstGeom>
          <a:solidFill>
            <a:schemeClr val="tx1">
              <a:lumMod val="75000"/>
            </a:schemeClr>
          </a:solidFill>
          <a:ln w="50800" cap="rnd" cmpd="sng">
            <a:solidFill>
              <a:srgbClr val="FF9900"/>
            </a:solidFill>
            <a:prstDash val="solid"/>
            <a:miter/>
            <a:headEnd type="none" w="med" len="med"/>
            <a:tailEnd type="none" w="med" len="med"/>
          </a:ln>
        </p:spPr>
        <p:txBody>
          <a:bodyPr lIns="0" tIns="0" rIns="0" bIns="0" anchor="ctr" anchorCtr="0">
            <a:noAutofit/>
          </a:bodyPr>
          <a:lstStyle/>
          <a:p>
            <a:pPr algn="ctr">
              <a:buClr>
                <a:srgbClr val="008080"/>
              </a:buClr>
              <a:buSzPct val="25000"/>
            </a:pPr>
            <a:r>
              <a:rPr lang="en-US" sz="1950" b="1" dirty="0">
                <a:solidFill>
                  <a:schemeClr val="accent4"/>
                </a:solidFill>
                <a:latin typeface="Courier"/>
                <a:ea typeface="Courier"/>
                <a:cs typeface="Courier"/>
                <a:sym typeface="Courier New"/>
              </a:rPr>
              <a:t>11100010</a:t>
            </a:r>
          </a:p>
          <a:p>
            <a:pPr algn="ctr">
              <a:buClr>
                <a:srgbClr val="008080"/>
              </a:buClr>
              <a:buSzPct val="25000"/>
            </a:pPr>
            <a:r>
              <a:rPr lang="en-US" sz="1950" b="1" dirty="0">
                <a:solidFill>
                  <a:schemeClr val="accent4"/>
                </a:solidFill>
                <a:latin typeface="Courier"/>
                <a:ea typeface="Courier"/>
                <a:cs typeface="Courier"/>
                <a:sym typeface="Courier New"/>
              </a:rPr>
              <a:t>11101000</a:t>
            </a:r>
          </a:p>
        </p:txBody>
      </p:sp>
      <p:sp>
        <p:nvSpPr>
          <p:cNvPr id="2" name="TextBox 1">
            <a:extLst>
              <a:ext uri="{FF2B5EF4-FFF2-40B4-BE49-F238E27FC236}">
                <a16:creationId xmlns:a16="http://schemas.microsoft.com/office/drawing/2014/main" id="{4F4ADE9D-6F05-B195-E416-43B23F767D6B}"/>
              </a:ext>
            </a:extLst>
          </p:cNvPr>
          <p:cNvSpPr txBox="1"/>
          <p:nvPr/>
        </p:nvSpPr>
        <p:spPr>
          <a:xfrm>
            <a:off x="685605" y="4343622"/>
            <a:ext cx="2876941" cy="1200329"/>
          </a:xfrm>
          <a:prstGeom prst="rect">
            <a:avLst/>
          </a:prstGeom>
          <a:noFill/>
        </p:spPr>
        <p:txBody>
          <a:bodyPr wrap="none" rtlCol="0">
            <a:spAutoFit/>
          </a:bodyPr>
          <a:lstStyle/>
          <a:p>
            <a:pPr algn="ctr"/>
            <a:r>
              <a:rPr lang="en-US" sz="2400" dirty="0">
                <a:solidFill>
                  <a:schemeClr val="bg1"/>
                </a:solidFill>
              </a:rPr>
              <a:t>Python for Everybody</a:t>
            </a:r>
          </a:p>
          <a:p>
            <a:pPr algn="ctr"/>
            <a:r>
              <a:rPr lang="en-US" sz="2400" dirty="0">
                <a:solidFill>
                  <a:schemeClr val="bg1"/>
                </a:solidFill>
              </a:rPr>
              <a:t>Chapter 1</a:t>
            </a:r>
          </a:p>
          <a:p>
            <a:pPr algn="ctr"/>
            <a:r>
              <a:rPr lang="en-US" sz="2400" dirty="0">
                <a:solidFill>
                  <a:schemeClr val="bg1"/>
                </a:solidFill>
              </a:rPr>
              <a:t>Slide 19</a:t>
            </a:r>
          </a:p>
        </p:txBody>
      </p:sp>
    </p:spTree>
    <p:extLst>
      <p:ext uri="{BB962C8B-B14F-4D97-AF65-F5344CB8AC3E}">
        <p14:creationId xmlns:p14="http://schemas.microsoft.com/office/powerpoint/2010/main" val="32878613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E305D-004C-16AD-4892-B2B29E92A30F}"/>
              </a:ext>
            </a:extLst>
          </p:cNvPr>
          <p:cNvSpPr>
            <a:spLocks noGrp="1"/>
          </p:cNvSpPr>
          <p:nvPr>
            <p:ph type="title"/>
          </p:nvPr>
        </p:nvSpPr>
        <p:spPr>
          <a:xfrm>
            <a:off x="838200" y="365125"/>
            <a:ext cx="5398827" cy="1325563"/>
          </a:xfrm>
        </p:spPr>
        <p:txBody>
          <a:bodyPr/>
          <a:lstStyle/>
          <a:p>
            <a:r>
              <a:rPr lang="en-US" dirty="0"/>
              <a:t>CDC 6504 – Named for CDC 6500</a:t>
            </a:r>
          </a:p>
        </p:txBody>
      </p:sp>
      <p:sp>
        <p:nvSpPr>
          <p:cNvPr id="3" name="Content Placeholder 2">
            <a:extLst>
              <a:ext uri="{FF2B5EF4-FFF2-40B4-BE49-F238E27FC236}">
                <a16:creationId xmlns:a16="http://schemas.microsoft.com/office/drawing/2014/main" id="{7915A506-C7B5-C870-436B-9065988FBF56}"/>
              </a:ext>
            </a:extLst>
          </p:cNvPr>
          <p:cNvSpPr>
            <a:spLocks noGrp="1"/>
          </p:cNvSpPr>
          <p:nvPr>
            <p:ph idx="1"/>
          </p:nvPr>
        </p:nvSpPr>
        <p:spPr>
          <a:xfrm>
            <a:off x="838200" y="1902957"/>
            <a:ext cx="6040272" cy="4274006"/>
          </a:xfrm>
        </p:spPr>
        <p:txBody>
          <a:bodyPr/>
          <a:lstStyle/>
          <a:p>
            <a:r>
              <a:rPr lang="en-US" dirty="0"/>
              <a:t>Control Data Corporation</a:t>
            </a:r>
          </a:p>
          <a:p>
            <a:r>
              <a:rPr lang="en-US" dirty="0"/>
              <a:t>Mid 1960’s – mid-1970’s</a:t>
            </a:r>
          </a:p>
          <a:p>
            <a:r>
              <a:rPr lang="en-US" dirty="0"/>
              <a:t>Dr. Chuck’s first computer</a:t>
            </a:r>
          </a:p>
          <a:p>
            <a:pPr lvl="1"/>
            <a:r>
              <a:rPr lang="en-US" dirty="0"/>
              <a:t>FORTRAN</a:t>
            </a:r>
          </a:p>
          <a:p>
            <a:pPr lvl="1"/>
            <a:r>
              <a:rPr lang="en-US" dirty="0"/>
              <a:t>Assembly Language</a:t>
            </a:r>
          </a:p>
          <a:p>
            <a:pPr lvl="1"/>
            <a:r>
              <a:rPr lang="en-US" dirty="0"/>
              <a:t>Pascal</a:t>
            </a:r>
          </a:p>
        </p:txBody>
      </p:sp>
      <p:sp>
        <p:nvSpPr>
          <p:cNvPr id="5" name="TextBox 4">
            <a:extLst>
              <a:ext uri="{FF2B5EF4-FFF2-40B4-BE49-F238E27FC236}">
                <a16:creationId xmlns:a16="http://schemas.microsoft.com/office/drawing/2014/main" id="{BDE99672-4636-BAA8-9D05-A4791901C9FE}"/>
              </a:ext>
            </a:extLst>
          </p:cNvPr>
          <p:cNvSpPr txBox="1"/>
          <p:nvPr/>
        </p:nvSpPr>
        <p:spPr>
          <a:xfrm>
            <a:off x="730154" y="5942568"/>
            <a:ext cx="7731457" cy="369332"/>
          </a:xfrm>
          <a:prstGeom prst="rect">
            <a:avLst/>
          </a:prstGeom>
          <a:noFill/>
        </p:spPr>
        <p:txBody>
          <a:bodyPr wrap="square">
            <a:spAutoFit/>
          </a:bodyPr>
          <a:lstStyle/>
          <a:p>
            <a:r>
              <a:rPr lang="en-US" dirty="0"/>
              <a:t>https://</a:t>
            </a:r>
            <a:r>
              <a:rPr lang="en-US" dirty="0" err="1"/>
              <a:t>en.wikipedia.org</a:t>
            </a:r>
            <a:r>
              <a:rPr lang="en-US" dirty="0"/>
              <a:t>/wiki/CDC_6000_series#Central_processor</a:t>
            </a:r>
          </a:p>
        </p:txBody>
      </p:sp>
      <p:pic>
        <p:nvPicPr>
          <p:cNvPr id="6" name="Picture 5" descr="A picture of an 11x17 line printer output from the 1980’s with Dr. Chuck’s undergraduate compiler code printed out - it was written in Pascal.">
            <a:extLst>
              <a:ext uri="{FF2B5EF4-FFF2-40B4-BE49-F238E27FC236}">
                <a16:creationId xmlns:a16="http://schemas.microsoft.com/office/drawing/2014/main" id="{0BE85EDE-CEA6-CD52-F8C1-5BF8215D8CFB}"/>
              </a:ext>
            </a:extLst>
          </p:cNvPr>
          <p:cNvPicPr>
            <a:picLocks noChangeAspect="1"/>
          </p:cNvPicPr>
          <p:nvPr/>
        </p:nvPicPr>
        <p:blipFill>
          <a:blip r:embed="rId2"/>
          <a:stretch>
            <a:fillRect/>
          </a:stretch>
        </p:blipFill>
        <p:spPr>
          <a:xfrm>
            <a:off x="8663249" y="546100"/>
            <a:ext cx="2813320" cy="3766593"/>
          </a:xfrm>
          <a:prstGeom prst="rect">
            <a:avLst/>
          </a:prstGeom>
        </p:spPr>
      </p:pic>
      <p:pic>
        <p:nvPicPr>
          <p:cNvPr id="10" name="Picture 9" descr="A picture of Dr. Chuck interviewing Niklas Wirth (the creator of the Pascal programming Language) at his home in Switzerland.">
            <a:extLst>
              <a:ext uri="{FF2B5EF4-FFF2-40B4-BE49-F238E27FC236}">
                <a16:creationId xmlns:a16="http://schemas.microsoft.com/office/drawing/2014/main" id="{E0A345FF-5BF2-705D-4F60-46CD877DEF59}"/>
              </a:ext>
            </a:extLst>
          </p:cNvPr>
          <p:cNvPicPr>
            <a:picLocks noChangeAspect="1"/>
          </p:cNvPicPr>
          <p:nvPr/>
        </p:nvPicPr>
        <p:blipFill>
          <a:blip r:embed="rId3"/>
          <a:stretch>
            <a:fillRect/>
          </a:stretch>
        </p:blipFill>
        <p:spPr>
          <a:xfrm>
            <a:off x="5427447" y="3213267"/>
            <a:ext cx="4562714" cy="2571624"/>
          </a:xfrm>
          <a:prstGeom prst="rect">
            <a:avLst/>
          </a:prstGeom>
        </p:spPr>
      </p:pic>
    </p:spTree>
    <p:extLst>
      <p:ext uri="{BB962C8B-B14F-4D97-AF65-F5344CB8AC3E}">
        <p14:creationId xmlns:p14="http://schemas.microsoft.com/office/powerpoint/2010/main" val="9307107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9C69E5-6486-A958-E550-4E932BF12E6F}"/>
              </a:ext>
            </a:extLst>
          </p:cNvPr>
          <p:cNvSpPr>
            <a:spLocks noGrp="1"/>
          </p:cNvSpPr>
          <p:nvPr>
            <p:ph type="title"/>
          </p:nvPr>
        </p:nvSpPr>
        <p:spPr/>
        <p:txBody>
          <a:bodyPr/>
          <a:lstStyle/>
          <a:p>
            <a:r>
              <a:rPr lang="en-US" dirty="0"/>
              <a:t>The CDC6504 Architecture</a:t>
            </a:r>
          </a:p>
        </p:txBody>
      </p:sp>
      <p:sp>
        <p:nvSpPr>
          <p:cNvPr id="5" name="Text Placeholder 4">
            <a:extLst>
              <a:ext uri="{FF2B5EF4-FFF2-40B4-BE49-F238E27FC236}">
                <a16:creationId xmlns:a16="http://schemas.microsoft.com/office/drawing/2014/main" id="{0473F234-CE0E-19C7-D21E-A28B845B103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112161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5E43F3-84FA-0441-EB7B-E7F05E2B9261}"/>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61AA475B-428A-4840-7C26-5410FFFAF013}"/>
              </a:ext>
            </a:extLst>
          </p:cNvPr>
          <p:cNvSpPr/>
          <p:nvPr/>
        </p:nvSpPr>
        <p:spPr>
          <a:xfrm>
            <a:off x="7697069" y="881091"/>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9" name="TextBox 8">
            <a:extLst>
              <a:ext uri="{FF2B5EF4-FFF2-40B4-BE49-F238E27FC236}">
                <a16:creationId xmlns:a16="http://schemas.microsoft.com/office/drawing/2014/main" id="{635F8B4A-371D-2427-77A9-EEE4F99512AB}"/>
              </a:ext>
            </a:extLst>
          </p:cNvPr>
          <p:cNvSpPr txBox="1"/>
          <p:nvPr/>
        </p:nvSpPr>
        <p:spPr>
          <a:xfrm>
            <a:off x="7607797" y="542324"/>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Z</a:t>
            </a:r>
          </a:p>
        </p:txBody>
      </p:sp>
      <p:sp>
        <p:nvSpPr>
          <p:cNvPr id="28" name="Rectangle 27">
            <a:extLst>
              <a:ext uri="{FF2B5EF4-FFF2-40B4-BE49-F238E27FC236}">
                <a16:creationId xmlns:a16="http://schemas.microsoft.com/office/drawing/2014/main" id="{FB51F177-B834-3535-DAD0-4311EBAE6D1E}"/>
              </a:ext>
            </a:extLst>
          </p:cNvPr>
          <p:cNvSpPr/>
          <p:nvPr/>
        </p:nvSpPr>
        <p:spPr>
          <a:xfrm>
            <a:off x="6674403" y="888540"/>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9" name="TextBox 28">
            <a:extLst>
              <a:ext uri="{FF2B5EF4-FFF2-40B4-BE49-F238E27FC236}">
                <a16:creationId xmlns:a16="http://schemas.microsoft.com/office/drawing/2014/main" id="{DF924C40-0D83-63C5-0CFA-D56E8FA69E77}"/>
              </a:ext>
            </a:extLst>
          </p:cNvPr>
          <p:cNvSpPr txBox="1"/>
          <p:nvPr/>
        </p:nvSpPr>
        <p:spPr>
          <a:xfrm>
            <a:off x="6579864" y="542187"/>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2" name="Rectangle 31">
            <a:extLst>
              <a:ext uri="{FF2B5EF4-FFF2-40B4-BE49-F238E27FC236}">
                <a16:creationId xmlns:a16="http://schemas.microsoft.com/office/drawing/2014/main" id="{5CB6B03B-54D6-EC60-6042-7C1533065BD1}"/>
              </a:ext>
            </a:extLst>
          </p:cNvPr>
          <p:cNvSpPr/>
          <p:nvPr/>
        </p:nvSpPr>
        <p:spPr>
          <a:xfrm>
            <a:off x="7317209" y="261661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11100010</a:t>
            </a:r>
          </a:p>
        </p:txBody>
      </p:sp>
      <p:sp>
        <p:nvSpPr>
          <p:cNvPr id="33" name="TextBox 32">
            <a:extLst>
              <a:ext uri="{FF2B5EF4-FFF2-40B4-BE49-F238E27FC236}">
                <a16:creationId xmlns:a16="http://schemas.microsoft.com/office/drawing/2014/main" id="{86500505-2E2F-A5DE-BDD3-7D06DCCFE97B}"/>
              </a:ext>
            </a:extLst>
          </p:cNvPr>
          <p:cNvSpPr txBox="1"/>
          <p:nvPr/>
        </p:nvSpPr>
        <p:spPr>
          <a:xfrm>
            <a:off x="6523064" y="2615718"/>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F5B4D4F9-35E5-51F6-3781-C908A7BA99D9}"/>
              </a:ext>
            </a:extLst>
          </p:cNvPr>
          <p:cNvSpPr/>
          <p:nvPr/>
        </p:nvSpPr>
        <p:spPr>
          <a:xfrm>
            <a:off x="7317208" y="309980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5" name="TextBox 34">
            <a:extLst>
              <a:ext uri="{FF2B5EF4-FFF2-40B4-BE49-F238E27FC236}">
                <a16:creationId xmlns:a16="http://schemas.microsoft.com/office/drawing/2014/main" id="{FDCC4261-182B-EA1D-B4C2-AB3F8A67DE84}"/>
              </a:ext>
            </a:extLst>
          </p:cNvPr>
          <p:cNvSpPr txBox="1"/>
          <p:nvPr/>
        </p:nvSpPr>
        <p:spPr>
          <a:xfrm>
            <a:off x="6514100" y="307739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C500994B-9936-34F2-C196-827DBE07320F}"/>
              </a:ext>
            </a:extLst>
          </p:cNvPr>
          <p:cNvSpPr/>
          <p:nvPr/>
        </p:nvSpPr>
        <p:spPr>
          <a:xfrm>
            <a:off x="7321692" y="360272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7" name="TextBox 36">
            <a:extLst>
              <a:ext uri="{FF2B5EF4-FFF2-40B4-BE49-F238E27FC236}">
                <a16:creationId xmlns:a16="http://schemas.microsoft.com/office/drawing/2014/main" id="{70CD4431-16B4-E3B8-627E-9E5F7D37FB35}"/>
              </a:ext>
            </a:extLst>
          </p:cNvPr>
          <p:cNvSpPr txBox="1"/>
          <p:nvPr/>
        </p:nvSpPr>
        <p:spPr>
          <a:xfrm>
            <a:off x="6527547" y="360183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257C322A-BE6E-BC8E-4317-6E3ABB7F1DDE}"/>
              </a:ext>
            </a:extLst>
          </p:cNvPr>
          <p:cNvSpPr/>
          <p:nvPr/>
        </p:nvSpPr>
        <p:spPr>
          <a:xfrm>
            <a:off x="7321691" y="408592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9" name="TextBox 38">
            <a:extLst>
              <a:ext uri="{FF2B5EF4-FFF2-40B4-BE49-F238E27FC236}">
                <a16:creationId xmlns:a16="http://schemas.microsoft.com/office/drawing/2014/main" id="{D3626CC9-00A7-1EE2-7E3A-6D53F8875550}"/>
              </a:ext>
            </a:extLst>
          </p:cNvPr>
          <p:cNvSpPr txBox="1"/>
          <p:nvPr/>
        </p:nvSpPr>
        <p:spPr>
          <a:xfrm>
            <a:off x="6518583" y="406351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2980643D-3126-81AD-62CC-01100E947071}"/>
              </a:ext>
            </a:extLst>
          </p:cNvPr>
          <p:cNvSpPr/>
          <p:nvPr/>
        </p:nvSpPr>
        <p:spPr>
          <a:xfrm>
            <a:off x="7317207" y="459780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1" name="TextBox 40">
            <a:extLst>
              <a:ext uri="{FF2B5EF4-FFF2-40B4-BE49-F238E27FC236}">
                <a16:creationId xmlns:a16="http://schemas.microsoft.com/office/drawing/2014/main" id="{859CDEF4-36F4-EEF2-8263-7791B8A5131D}"/>
              </a:ext>
            </a:extLst>
          </p:cNvPr>
          <p:cNvSpPr txBox="1"/>
          <p:nvPr/>
        </p:nvSpPr>
        <p:spPr>
          <a:xfrm>
            <a:off x="6523062" y="459690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9EB900AD-251D-0183-C7A0-BCE433876E4F}"/>
              </a:ext>
            </a:extLst>
          </p:cNvPr>
          <p:cNvSpPr/>
          <p:nvPr/>
        </p:nvSpPr>
        <p:spPr>
          <a:xfrm>
            <a:off x="7317206" y="508099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3" name="TextBox 42">
            <a:extLst>
              <a:ext uri="{FF2B5EF4-FFF2-40B4-BE49-F238E27FC236}">
                <a16:creationId xmlns:a16="http://schemas.microsoft.com/office/drawing/2014/main" id="{483C06AC-AAE7-DDC3-64C0-D0A29B1E6CB5}"/>
              </a:ext>
            </a:extLst>
          </p:cNvPr>
          <p:cNvSpPr txBox="1"/>
          <p:nvPr/>
        </p:nvSpPr>
        <p:spPr>
          <a:xfrm>
            <a:off x="6514098" y="505858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1" name="TextBox 80">
            <a:extLst>
              <a:ext uri="{FF2B5EF4-FFF2-40B4-BE49-F238E27FC236}">
                <a16:creationId xmlns:a16="http://schemas.microsoft.com/office/drawing/2014/main" id="{D38716DE-7449-9D0B-2D95-598266240BBE}"/>
              </a:ext>
            </a:extLst>
          </p:cNvPr>
          <p:cNvSpPr txBox="1"/>
          <p:nvPr/>
        </p:nvSpPr>
        <p:spPr>
          <a:xfrm>
            <a:off x="6337799" y="1877484"/>
            <a:ext cx="2058769" cy="369332"/>
          </a:xfrm>
          <a:prstGeom prst="rect">
            <a:avLst/>
          </a:prstGeom>
          <a:noFill/>
        </p:spPr>
        <p:txBody>
          <a:bodyPr wrap="none" rtlCol="0">
            <a:spAutoFit/>
          </a:bodyPr>
          <a:lstStyle/>
          <a:p>
            <a:r>
              <a:rPr lang="en-US" dirty="0"/>
              <a:t>Instruction Memory</a:t>
            </a:r>
          </a:p>
        </p:txBody>
      </p:sp>
      <p:sp>
        <p:nvSpPr>
          <p:cNvPr id="83" name="Rectangle 82">
            <a:extLst>
              <a:ext uri="{FF2B5EF4-FFF2-40B4-BE49-F238E27FC236}">
                <a16:creationId xmlns:a16="http://schemas.microsoft.com/office/drawing/2014/main" id="{6774D73F-79AB-8785-23EA-7103088B75B8}"/>
              </a:ext>
            </a:extLst>
          </p:cNvPr>
          <p:cNvSpPr/>
          <p:nvPr/>
        </p:nvSpPr>
        <p:spPr>
          <a:xfrm>
            <a:off x="10322392" y="258590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47B6B2C7-31F4-F177-6B4B-2065F158CB1E}"/>
              </a:ext>
            </a:extLst>
          </p:cNvPr>
          <p:cNvSpPr txBox="1"/>
          <p:nvPr/>
        </p:nvSpPr>
        <p:spPr>
          <a:xfrm>
            <a:off x="9528247" y="258501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05A03F7F-841D-08F8-B899-5A0F76BDAF54}"/>
              </a:ext>
            </a:extLst>
          </p:cNvPr>
          <p:cNvSpPr/>
          <p:nvPr/>
        </p:nvSpPr>
        <p:spPr>
          <a:xfrm>
            <a:off x="10322391" y="306910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630A8D35-3485-82BF-A8E1-F7045BF9F288}"/>
              </a:ext>
            </a:extLst>
          </p:cNvPr>
          <p:cNvSpPr txBox="1"/>
          <p:nvPr/>
        </p:nvSpPr>
        <p:spPr>
          <a:xfrm>
            <a:off x="9519283" y="304669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30704224-AFC3-96E4-0DA0-6FF2165CFB88}"/>
              </a:ext>
            </a:extLst>
          </p:cNvPr>
          <p:cNvSpPr/>
          <p:nvPr/>
        </p:nvSpPr>
        <p:spPr>
          <a:xfrm>
            <a:off x="10326875" y="3572023"/>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AAB2DE07-67A0-695C-FEF3-B3E526FBE583}"/>
              </a:ext>
            </a:extLst>
          </p:cNvPr>
          <p:cNvSpPr txBox="1"/>
          <p:nvPr/>
        </p:nvSpPr>
        <p:spPr>
          <a:xfrm>
            <a:off x="9532730" y="3571130"/>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55BA2C7F-E341-F076-0BAC-76AF4E2A2F4B}"/>
              </a:ext>
            </a:extLst>
          </p:cNvPr>
          <p:cNvSpPr/>
          <p:nvPr/>
        </p:nvSpPr>
        <p:spPr>
          <a:xfrm>
            <a:off x="10326874" y="4055220"/>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7ECA2FCB-204B-167E-E5B1-D73BC67E4383}"/>
              </a:ext>
            </a:extLst>
          </p:cNvPr>
          <p:cNvSpPr txBox="1"/>
          <p:nvPr/>
        </p:nvSpPr>
        <p:spPr>
          <a:xfrm>
            <a:off x="9523766" y="403281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D3934062-F757-B778-5271-51BCAD3A4442}"/>
              </a:ext>
            </a:extLst>
          </p:cNvPr>
          <p:cNvSpPr/>
          <p:nvPr/>
        </p:nvSpPr>
        <p:spPr>
          <a:xfrm>
            <a:off x="10322390" y="4567098"/>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E1886033-4A19-F04F-D733-DFE66182E059}"/>
              </a:ext>
            </a:extLst>
          </p:cNvPr>
          <p:cNvSpPr txBox="1"/>
          <p:nvPr/>
        </p:nvSpPr>
        <p:spPr>
          <a:xfrm>
            <a:off x="9528245" y="4566205"/>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9DDD16C0-95DD-0318-E53C-7059BF87CB36}"/>
              </a:ext>
            </a:extLst>
          </p:cNvPr>
          <p:cNvSpPr/>
          <p:nvPr/>
        </p:nvSpPr>
        <p:spPr>
          <a:xfrm>
            <a:off x="10322389" y="505029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F9078BA5-C4D0-5F46-80E0-C3E790526324}"/>
              </a:ext>
            </a:extLst>
          </p:cNvPr>
          <p:cNvSpPr txBox="1"/>
          <p:nvPr/>
        </p:nvSpPr>
        <p:spPr>
          <a:xfrm>
            <a:off x="9519281" y="502788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2" name="TextBox 101">
            <a:extLst>
              <a:ext uri="{FF2B5EF4-FFF2-40B4-BE49-F238E27FC236}">
                <a16:creationId xmlns:a16="http://schemas.microsoft.com/office/drawing/2014/main" id="{AA2DCE91-115B-9809-BB42-69B297B4E733}"/>
              </a:ext>
            </a:extLst>
          </p:cNvPr>
          <p:cNvSpPr txBox="1"/>
          <p:nvPr/>
        </p:nvSpPr>
        <p:spPr>
          <a:xfrm>
            <a:off x="10141867" y="1891056"/>
            <a:ext cx="1530612" cy="369332"/>
          </a:xfrm>
          <a:prstGeom prst="rect">
            <a:avLst/>
          </a:prstGeom>
          <a:noFill/>
        </p:spPr>
        <p:txBody>
          <a:bodyPr wrap="none" rtlCol="0">
            <a:spAutoFit/>
          </a:bodyPr>
          <a:lstStyle/>
          <a:p>
            <a:r>
              <a:rPr lang="en-US" dirty="0"/>
              <a:t>Data  Memory</a:t>
            </a:r>
          </a:p>
        </p:txBody>
      </p:sp>
      <p:sp>
        <p:nvSpPr>
          <p:cNvPr id="103" name="Title 102">
            <a:extLst>
              <a:ext uri="{FF2B5EF4-FFF2-40B4-BE49-F238E27FC236}">
                <a16:creationId xmlns:a16="http://schemas.microsoft.com/office/drawing/2014/main" id="{4FB68883-A122-3D7F-55B9-80B58A559B52}"/>
              </a:ext>
            </a:extLst>
          </p:cNvPr>
          <p:cNvSpPr>
            <a:spLocks noGrp="1"/>
          </p:cNvSpPr>
          <p:nvPr>
            <p:ph type="title"/>
          </p:nvPr>
        </p:nvSpPr>
        <p:spPr>
          <a:xfrm>
            <a:off x="838200" y="365125"/>
            <a:ext cx="3922762" cy="1325563"/>
          </a:xfrm>
        </p:spPr>
        <p:txBody>
          <a:bodyPr/>
          <a:lstStyle/>
          <a:p>
            <a:r>
              <a:rPr lang="en-US" dirty="0"/>
              <a:t>CDC6504 Architecture</a:t>
            </a:r>
          </a:p>
        </p:txBody>
      </p:sp>
      <p:sp>
        <p:nvSpPr>
          <p:cNvPr id="78" name="Content Placeholder 77">
            <a:extLst>
              <a:ext uri="{FF2B5EF4-FFF2-40B4-BE49-F238E27FC236}">
                <a16:creationId xmlns:a16="http://schemas.microsoft.com/office/drawing/2014/main" id="{AB59FE3F-8DD9-56FD-913D-CDB951142A2A}"/>
              </a:ext>
            </a:extLst>
          </p:cNvPr>
          <p:cNvSpPr>
            <a:spLocks noGrp="1"/>
          </p:cNvSpPr>
          <p:nvPr>
            <p:ph idx="1"/>
          </p:nvPr>
        </p:nvSpPr>
        <p:spPr>
          <a:xfrm>
            <a:off x="838200" y="1825625"/>
            <a:ext cx="5432471" cy="4351338"/>
          </a:xfrm>
        </p:spPr>
        <p:txBody>
          <a:bodyPr>
            <a:normAutofit lnSpcReduction="10000"/>
          </a:bodyPr>
          <a:lstStyle/>
          <a:p>
            <a:r>
              <a:rPr lang="en-US" dirty="0"/>
              <a:t>PC – Program Counter</a:t>
            </a:r>
          </a:p>
          <a:p>
            <a:r>
              <a:rPr lang="en-US" dirty="0"/>
              <a:t>ACC - Accumulator</a:t>
            </a:r>
          </a:p>
          <a:p>
            <a:r>
              <a:rPr lang="en-US" dirty="0"/>
              <a:t>Z – Was the last ACC result zero?</a:t>
            </a:r>
          </a:p>
          <a:p>
            <a:r>
              <a:rPr lang="en-US" dirty="0"/>
              <a:t>N – Was the last ACC result negative?</a:t>
            </a:r>
          </a:p>
          <a:p>
            <a:r>
              <a:rPr lang="en-US" dirty="0"/>
              <a:t>X and Y – Index registers</a:t>
            </a:r>
          </a:p>
          <a:p>
            <a:r>
              <a:rPr lang="en-US" dirty="0"/>
              <a:t>Instruction memory shown in base-2 for easy decoding</a:t>
            </a:r>
          </a:p>
          <a:p>
            <a:r>
              <a:rPr lang="en-US" dirty="0"/>
              <a:t>Data memory shown in hex – will usually contain ASCII</a:t>
            </a:r>
          </a:p>
        </p:txBody>
      </p:sp>
      <p:sp>
        <p:nvSpPr>
          <p:cNvPr id="64" name="Rectangle 63">
            <a:extLst>
              <a:ext uri="{FF2B5EF4-FFF2-40B4-BE49-F238E27FC236}">
                <a16:creationId xmlns:a16="http://schemas.microsoft.com/office/drawing/2014/main" id="{9C6C0510-ADB0-7132-0BC1-E62B6823F100}"/>
              </a:ext>
            </a:extLst>
          </p:cNvPr>
          <p:cNvSpPr/>
          <p:nvPr/>
        </p:nvSpPr>
        <p:spPr>
          <a:xfrm>
            <a:off x="8300228" y="891822"/>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65" name="TextBox 64">
            <a:extLst>
              <a:ext uri="{FF2B5EF4-FFF2-40B4-BE49-F238E27FC236}">
                <a16:creationId xmlns:a16="http://schemas.microsoft.com/office/drawing/2014/main" id="{7EEFABE5-CEBE-F83C-3BB2-BF5F2468B74B}"/>
              </a:ext>
            </a:extLst>
          </p:cNvPr>
          <p:cNvSpPr txBox="1"/>
          <p:nvPr/>
        </p:nvSpPr>
        <p:spPr>
          <a:xfrm>
            <a:off x="8210956" y="553055"/>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N</a:t>
            </a:r>
          </a:p>
        </p:txBody>
      </p:sp>
      <p:sp>
        <p:nvSpPr>
          <p:cNvPr id="70" name="Rectangle 69">
            <a:extLst>
              <a:ext uri="{FF2B5EF4-FFF2-40B4-BE49-F238E27FC236}">
                <a16:creationId xmlns:a16="http://schemas.microsoft.com/office/drawing/2014/main" id="{5A1A4266-C2EB-D6D2-A10A-8AB22EA49947}"/>
              </a:ext>
            </a:extLst>
          </p:cNvPr>
          <p:cNvSpPr/>
          <p:nvPr/>
        </p:nvSpPr>
        <p:spPr>
          <a:xfrm>
            <a:off x="8867573" y="8906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3ADB3677-DBA8-1A1D-6045-D599452D6391}"/>
              </a:ext>
            </a:extLst>
          </p:cNvPr>
          <p:cNvSpPr txBox="1"/>
          <p:nvPr/>
        </p:nvSpPr>
        <p:spPr>
          <a:xfrm>
            <a:off x="8778301" y="551886"/>
            <a:ext cx="598241"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ACC</a:t>
            </a:r>
          </a:p>
        </p:txBody>
      </p:sp>
      <p:sp>
        <p:nvSpPr>
          <p:cNvPr id="72" name="Rectangle 71">
            <a:extLst>
              <a:ext uri="{FF2B5EF4-FFF2-40B4-BE49-F238E27FC236}">
                <a16:creationId xmlns:a16="http://schemas.microsoft.com/office/drawing/2014/main" id="{8BC53FC0-ADC7-4F77-1081-828FDE3C6DFF}"/>
              </a:ext>
            </a:extLst>
          </p:cNvPr>
          <p:cNvSpPr/>
          <p:nvPr/>
        </p:nvSpPr>
        <p:spPr>
          <a:xfrm>
            <a:off x="9908615" y="901384"/>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3C20725A-6D7D-3688-CEBA-95F8D4BB6431}"/>
              </a:ext>
            </a:extLst>
          </p:cNvPr>
          <p:cNvSpPr txBox="1"/>
          <p:nvPr/>
        </p:nvSpPr>
        <p:spPr>
          <a:xfrm>
            <a:off x="9819343"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a:t>
            </a:r>
          </a:p>
        </p:txBody>
      </p:sp>
      <p:sp>
        <p:nvSpPr>
          <p:cNvPr id="74" name="Rectangle 73">
            <a:extLst>
              <a:ext uri="{FF2B5EF4-FFF2-40B4-BE49-F238E27FC236}">
                <a16:creationId xmlns:a16="http://schemas.microsoft.com/office/drawing/2014/main" id="{8390DBCE-23DA-78B1-5EB3-C95B353BC9B0}"/>
              </a:ext>
            </a:extLst>
          </p:cNvPr>
          <p:cNvSpPr/>
          <p:nvPr/>
        </p:nvSpPr>
        <p:spPr>
          <a:xfrm>
            <a:off x="10951806" y="901384"/>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5" name="TextBox 74">
            <a:extLst>
              <a:ext uri="{FF2B5EF4-FFF2-40B4-BE49-F238E27FC236}">
                <a16:creationId xmlns:a16="http://schemas.microsoft.com/office/drawing/2014/main" id="{BDE8937F-9F1A-0AAA-EF1E-248421788C1C}"/>
              </a:ext>
            </a:extLst>
          </p:cNvPr>
          <p:cNvSpPr txBox="1"/>
          <p:nvPr/>
        </p:nvSpPr>
        <p:spPr>
          <a:xfrm>
            <a:off x="10862534"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Y</a:t>
            </a:r>
          </a:p>
        </p:txBody>
      </p:sp>
      <p:sp>
        <p:nvSpPr>
          <p:cNvPr id="118" name="Shape 390">
            <a:extLst>
              <a:ext uri="{FF2B5EF4-FFF2-40B4-BE49-F238E27FC236}">
                <a16:creationId xmlns:a16="http://schemas.microsoft.com/office/drawing/2014/main" id="{E00E9CCE-B736-1B87-6102-BD11B08F1481}"/>
              </a:ext>
            </a:extLst>
          </p:cNvPr>
          <p:cNvSpPr/>
          <p:nvPr/>
        </p:nvSpPr>
        <p:spPr>
          <a:xfrm>
            <a:off x="8599769" y="1709334"/>
            <a:ext cx="1352550" cy="952500"/>
          </a:xfrm>
          <a:prstGeom prst="wedgeEllipseCallout">
            <a:avLst>
              <a:gd name="adj1" fmla="val -59822"/>
              <a:gd name="adj2" fmla="val 48714"/>
            </a:avLst>
          </a:prstGeom>
          <a:solidFill>
            <a:srgbClr val="FFC000"/>
          </a:solidFill>
          <a:ln>
            <a:noFill/>
          </a:ln>
        </p:spPr>
        <p:txBody>
          <a:bodyPr lIns="0" tIns="0" rIns="0" bIns="0" anchor="ctr" anchorCtr="0">
            <a:noAutofit/>
          </a:bodyPr>
          <a:lstStyle/>
          <a:p>
            <a:pPr algn="ctr">
              <a:buClr>
                <a:srgbClr val="000000"/>
              </a:buClr>
              <a:buSzPct val="25000"/>
            </a:pPr>
            <a:r>
              <a:rPr lang="en-US" sz="1950" dirty="0">
                <a:solidFill>
                  <a:srgbClr val="000000"/>
                </a:solidFill>
                <a:latin typeface="Arial" charset="0"/>
                <a:ea typeface="Arial" charset="0"/>
                <a:cs typeface="Arial" charset="0"/>
                <a:sym typeface="Cabin"/>
              </a:rPr>
              <a:t>What</a:t>
            </a:r>
          </a:p>
          <a:p>
            <a:pPr algn="ctr">
              <a:buClr>
                <a:srgbClr val="000000"/>
              </a:buClr>
              <a:buSzPct val="25000"/>
            </a:pPr>
            <a:r>
              <a:rPr lang="en-US" sz="1950" dirty="0">
                <a:solidFill>
                  <a:srgbClr val="000000"/>
                </a:solidFill>
                <a:latin typeface="Arial" charset="0"/>
                <a:ea typeface="Arial" charset="0"/>
                <a:cs typeface="Arial" charset="0"/>
                <a:sym typeface="Cabin"/>
              </a:rPr>
              <a:t>Next?</a:t>
            </a:r>
          </a:p>
        </p:txBody>
      </p:sp>
    </p:spTree>
    <p:extLst>
      <p:ext uri="{BB962C8B-B14F-4D97-AF65-F5344CB8AC3E}">
        <p14:creationId xmlns:p14="http://schemas.microsoft.com/office/powerpoint/2010/main" val="32565094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08B784-04BD-F6A6-BBDB-2B88B14A81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B2330E-2F1D-F45B-9C69-D4D336E6FE82}"/>
              </a:ext>
            </a:extLst>
          </p:cNvPr>
          <p:cNvSpPr>
            <a:spLocks noGrp="1"/>
          </p:cNvSpPr>
          <p:nvPr>
            <p:ph type="title"/>
          </p:nvPr>
        </p:nvSpPr>
        <p:spPr/>
        <p:txBody>
          <a:bodyPr/>
          <a:lstStyle/>
          <a:p>
            <a:r>
              <a:rPr lang="en-US" dirty="0"/>
              <a:t>Programming the CDC6504</a:t>
            </a:r>
          </a:p>
        </p:txBody>
      </p:sp>
      <p:sp>
        <p:nvSpPr>
          <p:cNvPr id="7" name="Content Placeholder 6">
            <a:extLst>
              <a:ext uri="{FF2B5EF4-FFF2-40B4-BE49-F238E27FC236}">
                <a16:creationId xmlns:a16="http://schemas.microsoft.com/office/drawing/2014/main" id="{647FB4C0-1797-1C17-B9CA-C35C21C8B09D}"/>
              </a:ext>
            </a:extLst>
          </p:cNvPr>
          <p:cNvSpPr>
            <a:spLocks noGrp="1"/>
          </p:cNvSpPr>
          <p:nvPr>
            <p:ph idx="1"/>
          </p:nvPr>
        </p:nvSpPr>
        <p:spPr>
          <a:xfrm>
            <a:off x="838200" y="1825624"/>
            <a:ext cx="10515600" cy="1603375"/>
          </a:xfrm>
        </p:spPr>
        <p:txBody>
          <a:bodyPr>
            <a:normAutofit fontScale="92500" lnSpcReduction="10000"/>
          </a:bodyPr>
          <a:lstStyle/>
          <a:p>
            <a:r>
              <a:rPr lang="en-US" dirty="0"/>
              <a:t>Assembly language is easier to read and translates directly to binary machine language</a:t>
            </a:r>
          </a:p>
          <a:p>
            <a:r>
              <a:rPr lang="en-US" dirty="0"/>
              <a:t>Assembly language also has labels, so we don't need to hand-compute the hex value of data or instruction address locations</a:t>
            </a:r>
          </a:p>
        </p:txBody>
      </p:sp>
      <p:sp>
        <p:nvSpPr>
          <p:cNvPr id="4" name="TextBox 3">
            <a:extLst>
              <a:ext uri="{FF2B5EF4-FFF2-40B4-BE49-F238E27FC236}">
                <a16:creationId xmlns:a16="http://schemas.microsoft.com/office/drawing/2014/main" id="{DABB2B31-489D-2515-2F91-D09FE855ADC3}"/>
              </a:ext>
            </a:extLst>
          </p:cNvPr>
          <p:cNvSpPr txBox="1"/>
          <p:nvPr/>
        </p:nvSpPr>
        <p:spPr>
          <a:xfrm>
            <a:off x="6296628" y="112991"/>
            <a:ext cx="5788316" cy="369332"/>
          </a:xfrm>
          <a:prstGeom prst="rect">
            <a:avLst/>
          </a:prstGeom>
          <a:noFill/>
        </p:spPr>
        <p:txBody>
          <a:bodyPr wrap="none" rtlCol="0">
            <a:spAutoFit/>
          </a:bodyPr>
          <a:lstStyle/>
          <a:p>
            <a:r>
              <a:rPr lang="en-US" dirty="0"/>
              <a:t>https://www.ca4e.com/tools/cdc6504/</a:t>
            </a:r>
            <a:r>
              <a:rPr lang="en-US" dirty="0" err="1"/>
              <a:t>documentation.html</a:t>
            </a:r>
            <a:endParaRPr lang="en-US" dirty="0"/>
          </a:p>
        </p:txBody>
      </p:sp>
      <p:graphicFrame>
        <p:nvGraphicFramePr>
          <p:cNvPr id="3" name="Table 2">
            <a:extLst>
              <a:ext uri="{FF2B5EF4-FFF2-40B4-BE49-F238E27FC236}">
                <a16:creationId xmlns:a16="http://schemas.microsoft.com/office/drawing/2014/main" id="{CC6ABD08-9F4E-7DDD-0623-D65FCE8580F3}"/>
              </a:ext>
            </a:extLst>
          </p:cNvPr>
          <p:cNvGraphicFramePr>
            <a:graphicFrameLocks noGrp="1"/>
          </p:cNvGraphicFramePr>
          <p:nvPr>
            <p:extLst>
              <p:ext uri="{D42A27DB-BD31-4B8C-83A1-F6EECF244321}">
                <p14:modId xmlns:p14="http://schemas.microsoft.com/office/powerpoint/2010/main" val="2110891012"/>
              </p:ext>
            </p:extLst>
          </p:nvPr>
        </p:nvGraphicFramePr>
        <p:xfrm>
          <a:off x="2214562" y="3703159"/>
          <a:ext cx="8164132" cy="2194560"/>
        </p:xfrm>
        <a:graphic>
          <a:graphicData uri="http://schemas.openxmlformats.org/drawingml/2006/table">
            <a:tbl>
              <a:tblPr firstRow="1">
                <a:tableStyleId>{3C2FFA5D-87B4-456A-9821-1D502468CF0F}</a:tableStyleId>
              </a:tblPr>
              <a:tblGrid>
                <a:gridCol w="1625298">
                  <a:extLst>
                    <a:ext uri="{9D8B030D-6E8A-4147-A177-3AD203B41FA5}">
                      <a16:colId xmlns:a16="http://schemas.microsoft.com/office/drawing/2014/main" val="1597560535"/>
                    </a:ext>
                  </a:extLst>
                </a:gridCol>
                <a:gridCol w="1863398">
                  <a:extLst>
                    <a:ext uri="{9D8B030D-6E8A-4147-A177-3AD203B41FA5}">
                      <a16:colId xmlns:a16="http://schemas.microsoft.com/office/drawing/2014/main" val="2109736"/>
                    </a:ext>
                  </a:extLst>
                </a:gridCol>
                <a:gridCol w="4675436">
                  <a:extLst>
                    <a:ext uri="{9D8B030D-6E8A-4147-A177-3AD203B41FA5}">
                      <a16:colId xmlns:a16="http://schemas.microsoft.com/office/drawing/2014/main" val="1964294137"/>
                    </a:ext>
                  </a:extLst>
                </a:gridCol>
              </a:tblGrid>
              <a:tr h="0">
                <a:tc>
                  <a:txBody>
                    <a:bodyPr/>
                    <a:lstStyle/>
                    <a:p>
                      <a:r>
                        <a:rPr lang="en-US"/>
                        <a:t>Assembly</a:t>
                      </a:r>
                    </a:p>
                  </a:txBody>
                  <a:tcPr anchor="ctr"/>
                </a:tc>
                <a:tc>
                  <a:txBody>
                    <a:bodyPr/>
                    <a:lstStyle/>
                    <a:p>
                      <a:r>
                        <a:rPr lang="en-US" dirty="0"/>
                        <a:t>Opcode</a:t>
                      </a:r>
                    </a:p>
                  </a:txBody>
                  <a:tcPr anchor="ctr"/>
                </a:tc>
                <a:tc>
                  <a:txBody>
                    <a:bodyPr/>
                    <a:lstStyle/>
                    <a:p>
                      <a:r>
                        <a:rPr lang="en-US" dirty="0"/>
                        <a:t>Description</a:t>
                      </a:r>
                    </a:p>
                  </a:txBody>
                  <a:tcPr anchor="ctr"/>
                </a:tc>
                <a:extLst>
                  <a:ext uri="{0D108BD9-81ED-4DB2-BD59-A6C34878D82A}">
                    <a16:rowId xmlns:a16="http://schemas.microsoft.com/office/drawing/2014/main" val="440337182"/>
                  </a:ext>
                </a:extLst>
              </a:tr>
              <a:tr h="0">
                <a:tc>
                  <a:txBody>
                    <a:bodyPr/>
                    <a:lstStyle/>
                    <a:p>
                      <a:r>
                        <a:rPr lang="en-US" dirty="0"/>
                        <a:t>CLX</a:t>
                      </a:r>
                    </a:p>
                  </a:txBody>
                  <a:tcPr anchor="ctr"/>
                </a:tc>
                <a:tc>
                  <a:txBody>
                    <a:bodyPr/>
                    <a:lstStyle/>
                    <a:p>
                      <a:r>
                        <a:rPr lang="en-US" dirty="0"/>
                        <a:t>11100010</a:t>
                      </a:r>
                    </a:p>
                  </a:txBody>
                  <a:tcPr anchor="ctr"/>
                </a:tc>
                <a:tc>
                  <a:txBody>
                    <a:bodyPr/>
                    <a:lstStyle/>
                    <a:p>
                      <a:r>
                        <a:rPr lang="en-US" dirty="0"/>
                        <a:t>Clear X register (X = 0).</a:t>
                      </a:r>
                    </a:p>
                  </a:txBody>
                  <a:tcPr anchor="ctr"/>
                </a:tc>
                <a:extLst>
                  <a:ext uri="{0D108BD9-81ED-4DB2-BD59-A6C34878D82A}">
                    <a16:rowId xmlns:a16="http://schemas.microsoft.com/office/drawing/2014/main" val="843210360"/>
                  </a:ext>
                </a:extLst>
              </a:tr>
              <a:tr h="0">
                <a:tc>
                  <a:txBody>
                    <a:bodyPr/>
                    <a:lstStyle/>
                    <a:p>
                      <a:r>
                        <a:rPr lang="en-US" dirty="0"/>
                        <a:t>INX</a:t>
                      </a:r>
                    </a:p>
                  </a:txBody>
                  <a:tcPr anchor="ctr"/>
                </a:tc>
                <a:tc>
                  <a:txBody>
                    <a:bodyPr/>
                    <a:lstStyle/>
                    <a:p>
                      <a:r>
                        <a:rPr lang="en-US"/>
                        <a:t>11101000</a:t>
                      </a:r>
                    </a:p>
                  </a:txBody>
                  <a:tcPr anchor="ctr"/>
                </a:tc>
                <a:tc>
                  <a:txBody>
                    <a:bodyPr/>
                    <a:lstStyle/>
                    <a:p>
                      <a:r>
                        <a:rPr lang="en-US"/>
                        <a:t>Increment X register by 1</a:t>
                      </a:r>
                    </a:p>
                  </a:txBody>
                  <a:tcPr anchor="ctr"/>
                </a:tc>
                <a:extLst>
                  <a:ext uri="{0D108BD9-81ED-4DB2-BD59-A6C34878D82A}">
                    <a16:rowId xmlns:a16="http://schemas.microsoft.com/office/drawing/2014/main" val="2594360870"/>
                  </a:ext>
                </a:extLst>
              </a:tr>
              <a:tr h="0">
                <a:tc>
                  <a:txBody>
                    <a:bodyPr/>
                    <a:lstStyle/>
                    <a:p>
                      <a:r>
                        <a:rPr lang="en-US" dirty="0"/>
                        <a:t>LDX #value</a:t>
                      </a:r>
                    </a:p>
                  </a:txBody>
                  <a:tcPr anchor="ctr"/>
                </a:tc>
                <a:tc>
                  <a:txBody>
                    <a:bodyPr/>
                    <a:lstStyle/>
                    <a:p>
                      <a:r>
                        <a:rPr lang="en-US"/>
                        <a:t>10100010</a:t>
                      </a:r>
                    </a:p>
                  </a:txBody>
                  <a:tcPr anchor="ctr"/>
                </a:tc>
                <a:tc>
                  <a:txBody>
                    <a:bodyPr/>
                    <a:lstStyle/>
                    <a:p>
                      <a:r>
                        <a:rPr lang="en-US" dirty="0"/>
                        <a:t>Load X register with immediate (constant) value</a:t>
                      </a:r>
                    </a:p>
                  </a:txBody>
                  <a:tcPr anchor="ctr"/>
                </a:tc>
                <a:extLst>
                  <a:ext uri="{0D108BD9-81ED-4DB2-BD59-A6C34878D82A}">
                    <a16:rowId xmlns:a16="http://schemas.microsoft.com/office/drawing/2014/main" val="2046312321"/>
                  </a:ext>
                </a:extLst>
              </a:tr>
              <a:tr h="0">
                <a:tc>
                  <a:txBody>
                    <a:bodyPr/>
                    <a:lstStyle/>
                    <a:p>
                      <a:r>
                        <a:rPr lang="en-US" dirty="0"/>
                        <a:t>LDX $address</a:t>
                      </a:r>
                    </a:p>
                  </a:txBody>
                  <a:tcPr anchor="ctr"/>
                </a:tc>
                <a:tc>
                  <a:txBody>
                    <a:bodyPr/>
                    <a:lstStyle/>
                    <a:p>
                      <a:r>
                        <a:rPr lang="en-US" dirty="0"/>
                        <a:t>10100110</a:t>
                      </a:r>
                    </a:p>
                  </a:txBody>
                  <a:tcPr anchor="ctr"/>
                </a:tc>
                <a:tc>
                  <a:txBody>
                    <a:bodyPr/>
                    <a:lstStyle/>
                    <a:p>
                      <a:r>
                        <a:rPr lang="en-US" dirty="0"/>
                        <a:t>Load X register from zero-page memory address</a:t>
                      </a:r>
                    </a:p>
                  </a:txBody>
                  <a:tcPr anchor="ctr"/>
                </a:tc>
                <a:extLst>
                  <a:ext uri="{0D108BD9-81ED-4DB2-BD59-A6C34878D82A}">
                    <a16:rowId xmlns:a16="http://schemas.microsoft.com/office/drawing/2014/main" val="3769396706"/>
                  </a:ext>
                </a:extLst>
              </a:tr>
              <a:tr h="0">
                <a:tc>
                  <a:txBody>
                    <a:bodyPr/>
                    <a:lstStyle/>
                    <a:p>
                      <a:r>
                        <a:rPr lang="en-US" dirty="0"/>
                        <a:t>STX $address</a:t>
                      </a:r>
                    </a:p>
                  </a:txBody>
                  <a:tcPr anchor="ctr"/>
                </a:tc>
                <a:tc>
                  <a:txBody>
                    <a:bodyPr/>
                    <a:lstStyle/>
                    <a:p>
                      <a:r>
                        <a:rPr lang="en-US"/>
                        <a:t>10000110</a:t>
                      </a:r>
                    </a:p>
                  </a:txBody>
                  <a:tcPr anchor="ctr"/>
                </a:tc>
                <a:tc>
                  <a:txBody>
                    <a:bodyPr/>
                    <a:lstStyle/>
                    <a:p>
                      <a:r>
                        <a:rPr lang="en-US" dirty="0"/>
                        <a:t>Store X register to zero-page memory address</a:t>
                      </a:r>
                    </a:p>
                  </a:txBody>
                  <a:tcPr anchor="ctr"/>
                </a:tc>
                <a:extLst>
                  <a:ext uri="{0D108BD9-81ED-4DB2-BD59-A6C34878D82A}">
                    <a16:rowId xmlns:a16="http://schemas.microsoft.com/office/drawing/2014/main" val="1573990391"/>
                  </a:ext>
                </a:extLst>
              </a:tr>
            </a:tbl>
          </a:graphicData>
        </a:graphic>
      </p:graphicFrame>
    </p:spTree>
    <p:extLst>
      <p:ext uri="{BB962C8B-B14F-4D97-AF65-F5344CB8AC3E}">
        <p14:creationId xmlns:p14="http://schemas.microsoft.com/office/powerpoint/2010/main" val="24913930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17EEF-ABB2-5323-3EED-B382DA9E15EE}"/>
            </a:ext>
          </a:extLst>
        </p:cNvPr>
        <p:cNvGrpSpPr/>
        <p:nvPr/>
      </p:nvGrpSpPr>
      <p:grpSpPr>
        <a:xfrm>
          <a:off x="0" y="0"/>
          <a:ext cx="0" cy="0"/>
          <a:chOff x="0" y="0"/>
          <a:chExt cx="0" cy="0"/>
        </a:xfrm>
      </p:grpSpPr>
      <p:sp>
        <p:nvSpPr>
          <p:cNvPr id="32" name="Rectangle 31">
            <a:extLst>
              <a:ext uri="{FF2B5EF4-FFF2-40B4-BE49-F238E27FC236}">
                <a16:creationId xmlns:a16="http://schemas.microsoft.com/office/drawing/2014/main" id="{740E6CFD-B1A4-849B-B17A-9CF8114CD76F}"/>
              </a:ext>
            </a:extLst>
          </p:cNvPr>
          <p:cNvSpPr/>
          <p:nvPr/>
        </p:nvSpPr>
        <p:spPr>
          <a:xfrm>
            <a:off x="4536400" y="216322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11100010</a:t>
            </a:r>
          </a:p>
        </p:txBody>
      </p:sp>
      <p:sp>
        <p:nvSpPr>
          <p:cNvPr id="33" name="TextBox 32">
            <a:extLst>
              <a:ext uri="{FF2B5EF4-FFF2-40B4-BE49-F238E27FC236}">
                <a16:creationId xmlns:a16="http://schemas.microsoft.com/office/drawing/2014/main" id="{528E55B1-FBE1-0277-A99F-8EA5911A34AF}"/>
              </a:ext>
            </a:extLst>
          </p:cNvPr>
          <p:cNvSpPr txBox="1"/>
          <p:nvPr/>
        </p:nvSpPr>
        <p:spPr>
          <a:xfrm>
            <a:off x="3742255" y="2162332"/>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39AEFE0B-90B9-439E-B3F6-8E8D2D1AF7B9}"/>
              </a:ext>
            </a:extLst>
          </p:cNvPr>
          <p:cNvSpPr/>
          <p:nvPr/>
        </p:nvSpPr>
        <p:spPr>
          <a:xfrm>
            <a:off x="4536399" y="264642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5" name="TextBox 34">
            <a:extLst>
              <a:ext uri="{FF2B5EF4-FFF2-40B4-BE49-F238E27FC236}">
                <a16:creationId xmlns:a16="http://schemas.microsoft.com/office/drawing/2014/main" id="{F362D167-6718-019E-584A-6E32DC7BFC86}"/>
              </a:ext>
            </a:extLst>
          </p:cNvPr>
          <p:cNvSpPr txBox="1"/>
          <p:nvPr/>
        </p:nvSpPr>
        <p:spPr>
          <a:xfrm>
            <a:off x="3733291" y="262401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0BABEC8A-3A59-218F-3F8B-596199805D4E}"/>
              </a:ext>
            </a:extLst>
          </p:cNvPr>
          <p:cNvSpPr/>
          <p:nvPr/>
        </p:nvSpPr>
        <p:spPr>
          <a:xfrm>
            <a:off x="4540883" y="3149339"/>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7" name="TextBox 36">
            <a:extLst>
              <a:ext uri="{FF2B5EF4-FFF2-40B4-BE49-F238E27FC236}">
                <a16:creationId xmlns:a16="http://schemas.microsoft.com/office/drawing/2014/main" id="{D2794E66-7208-C595-03F4-483101AA7120}"/>
              </a:ext>
            </a:extLst>
          </p:cNvPr>
          <p:cNvSpPr txBox="1"/>
          <p:nvPr/>
        </p:nvSpPr>
        <p:spPr>
          <a:xfrm>
            <a:off x="3746738" y="314844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3DC9CCF2-201E-BE72-AA21-BD5C74CA9677}"/>
              </a:ext>
            </a:extLst>
          </p:cNvPr>
          <p:cNvSpPr/>
          <p:nvPr/>
        </p:nvSpPr>
        <p:spPr>
          <a:xfrm>
            <a:off x="4540882" y="3632536"/>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9" name="TextBox 38">
            <a:extLst>
              <a:ext uri="{FF2B5EF4-FFF2-40B4-BE49-F238E27FC236}">
                <a16:creationId xmlns:a16="http://schemas.microsoft.com/office/drawing/2014/main" id="{0FB6C9AB-3C64-12BA-1673-869EEF96C926}"/>
              </a:ext>
            </a:extLst>
          </p:cNvPr>
          <p:cNvSpPr txBox="1"/>
          <p:nvPr/>
        </p:nvSpPr>
        <p:spPr>
          <a:xfrm>
            <a:off x="3737774" y="361012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5A3D2818-49A6-C40D-85D8-A4DB3B6395BB}"/>
              </a:ext>
            </a:extLst>
          </p:cNvPr>
          <p:cNvSpPr/>
          <p:nvPr/>
        </p:nvSpPr>
        <p:spPr>
          <a:xfrm>
            <a:off x="4536398" y="4144414"/>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1" name="TextBox 40">
            <a:extLst>
              <a:ext uri="{FF2B5EF4-FFF2-40B4-BE49-F238E27FC236}">
                <a16:creationId xmlns:a16="http://schemas.microsoft.com/office/drawing/2014/main" id="{1AB441E9-09E3-45C7-0856-001CD6499443}"/>
              </a:ext>
            </a:extLst>
          </p:cNvPr>
          <p:cNvSpPr txBox="1"/>
          <p:nvPr/>
        </p:nvSpPr>
        <p:spPr>
          <a:xfrm>
            <a:off x="3742253" y="414352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BAF5DD1A-95C0-49F6-5BBC-F8F6CE5E6A98}"/>
              </a:ext>
            </a:extLst>
          </p:cNvPr>
          <p:cNvSpPr/>
          <p:nvPr/>
        </p:nvSpPr>
        <p:spPr>
          <a:xfrm>
            <a:off x="4536397" y="462761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3" name="TextBox 42">
            <a:extLst>
              <a:ext uri="{FF2B5EF4-FFF2-40B4-BE49-F238E27FC236}">
                <a16:creationId xmlns:a16="http://schemas.microsoft.com/office/drawing/2014/main" id="{4921BB43-6A58-1A29-200C-7C4DE3308956}"/>
              </a:ext>
            </a:extLst>
          </p:cNvPr>
          <p:cNvSpPr txBox="1"/>
          <p:nvPr/>
        </p:nvSpPr>
        <p:spPr>
          <a:xfrm>
            <a:off x="3733289" y="460520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D0754AA9-B190-9F2E-DC11-07CCB9FF536B}"/>
              </a:ext>
            </a:extLst>
          </p:cNvPr>
          <p:cNvSpPr/>
          <p:nvPr/>
        </p:nvSpPr>
        <p:spPr>
          <a:xfrm>
            <a:off x="10664333" y="217085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2084E0D4-9694-A435-2EB8-408E1D36D465}"/>
              </a:ext>
            </a:extLst>
          </p:cNvPr>
          <p:cNvSpPr txBox="1"/>
          <p:nvPr/>
        </p:nvSpPr>
        <p:spPr>
          <a:xfrm>
            <a:off x="9870188" y="216995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D7C21FFD-D0A4-00D7-4AAD-10C471245D7E}"/>
              </a:ext>
            </a:extLst>
          </p:cNvPr>
          <p:cNvSpPr/>
          <p:nvPr/>
        </p:nvSpPr>
        <p:spPr>
          <a:xfrm>
            <a:off x="10664332" y="2654048"/>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CC2EB40D-7686-DFD3-AEE0-4A3C7BD0176E}"/>
              </a:ext>
            </a:extLst>
          </p:cNvPr>
          <p:cNvSpPr txBox="1"/>
          <p:nvPr/>
        </p:nvSpPr>
        <p:spPr>
          <a:xfrm>
            <a:off x="9861224" y="263163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33DA4E91-C1BE-3C83-82B3-399E279EF04A}"/>
              </a:ext>
            </a:extLst>
          </p:cNvPr>
          <p:cNvSpPr/>
          <p:nvPr/>
        </p:nvSpPr>
        <p:spPr>
          <a:xfrm>
            <a:off x="10668816" y="315696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3922B625-8D6D-DD1D-00CC-F71F040EC86E}"/>
              </a:ext>
            </a:extLst>
          </p:cNvPr>
          <p:cNvSpPr txBox="1"/>
          <p:nvPr/>
        </p:nvSpPr>
        <p:spPr>
          <a:xfrm>
            <a:off x="9874671" y="315607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FD3A3274-2E67-5315-7C8F-F547C915C6AF}"/>
              </a:ext>
            </a:extLst>
          </p:cNvPr>
          <p:cNvSpPr/>
          <p:nvPr/>
        </p:nvSpPr>
        <p:spPr>
          <a:xfrm>
            <a:off x="10668815" y="364016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267DD942-6C84-5DD1-A1FC-291D61E56FC8}"/>
              </a:ext>
            </a:extLst>
          </p:cNvPr>
          <p:cNvSpPr txBox="1"/>
          <p:nvPr/>
        </p:nvSpPr>
        <p:spPr>
          <a:xfrm>
            <a:off x="9865707" y="361775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DE207503-7503-92A5-8559-26E692686FAE}"/>
              </a:ext>
            </a:extLst>
          </p:cNvPr>
          <p:cNvSpPr/>
          <p:nvPr/>
        </p:nvSpPr>
        <p:spPr>
          <a:xfrm>
            <a:off x="10664331" y="4152040"/>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D4996A6F-6D3D-C2FD-CB2F-74E6E6CD0E0E}"/>
              </a:ext>
            </a:extLst>
          </p:cNvPr>
          <p:cNvSpPr txBox="1"/>
          <p:nvPr/>
        </p:nvSpPr>
        <p:spPr>
          <a:xfrm>
            <a:off x="9870186" y="415114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20D054FB-ABFF-AC36-ECBF-B9CE70A96C9E}"/>
              </a:ext>
            </a:extLst>
          </p:cNvPr>
          <p:cNvSpPr/>
          <p:nvPr/>
        </p:nvSpPr>
        <p:spPr>
          <a:xfrm>
            <a:off x="10664330" y="46352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B8AABE49-A61C-7541-6BAB-48C1431C2E8D}"/>
              </a:ext>
            </a:extLst>
          </p:cNvPr>
          <p:cNvSpPr txBox="1"/>
          <p:nvPr/>
        </p:nvSpPr>
        <p:spPr>
          <a:xfrm>
            <a:off x="9861222" y="46128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56E02FAF-20C2-5221-E460-4AB35F00F65C}"/>
              </a:ext>
            </a:extLst>
          </p:cNvPr>
          <p:cNvSpPr>
            <a:spLocks noGrp="1"/>
          </p:cNvSpPr>
          <p:nvPr>
            <p:ph type="title"/>
          </p:nvPr>
        </p:nvSpPr>
        <p:spPr/>
        <p:txBody>
          <a:bodyPr/>
          <a:lstStyle/>
          <a:p>
            <a:r>
              <a:rPr lang="en-US" dirty="0"/>
              <a:t>Our first Program</a:t>
            </a:r>
          </a:p>
        </p:txBody>
      </p:sp>
      <p:sp>
        <p:nvSpPr>
          <p:cNvPr id="2" name="Rectangle 1">
            <a:extLst>
              <a:ext uri="{FF2B5EF4-FFF2-40B4-BE49-F238E27FC236}">
                <a16:creationId xmlns:a16="http://schemas.microsoft.com/office/drawing/2014/main" id="{EDE86667-D1FF-1C60-D699-E2772395F87A}"/>
              </a:ext>
            </a:extLst>
          </p:cNvPr>
          <p:cNvSpPr/>
          <p:nvPr/>
        </p:nvSpPr>
        <p:spPr>
          <a:xfrm>
            <a:off x="10664330" y="51305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D9A6A61B-12C1-79E3-D7B9-33FFBF0A5D36}"/>
              </a:ext>
            </a:extLst>
          </p:cNvPr>
          <p:cNvSpPr txBox="1"/>
          <p:nvPr/>
        </p:nvSpPr>
        <p:spPr>
          <a:xfrm>
            <a:off x="9861222" y="51081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A3187866-3295-B4DC-D1E9-F817F02AB615}"/>
              </a:ext>
            </a:extLst>
          </p:cNvPr>
          <p:cNvSpPr/>
          <p:nvPr/>
        </p:nvSpPr>
        <p:spPr>
          <a:xfrm>
            <a:off x="4536397" y="514196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5" name="TextBox 4">
            <a:extLst>
              <a:ext uri="{FF2B5EF4-FFF2-40B4-BE49-F238E27FC236}">
                <a16:creationId xmlns:a16="http://schemas.microsoft.com/office/drawing/2014/main" id="{1BDFBA6F-6275-72D1-249A-D275C15AE991}"/>
              </a:ext>
            </a:extLst>
          </p:cNvPr>
          <p:cNvSpPr txBox="1"/>
          <p:nvPr/>
        </p:nvSpPr>
        <p:spPr>
          <a:xfrm>
            <a:off x="3733289" y="511955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6" name="TextBox 5">
            <a:extLst>
              <a:ext uri="{FF2B5EF4-FFF2-40B4-BE49-F238E27FC236}">
                <a16:creationId xmlns:a16="http://schemas.microsoft.com/office/drawing/2014/main" id="{C6BC6D52-FB33-821B-8134-BA29AD58F958}"/>
              </a:ext>
            </a:extLst>
          </p:cNvPr>
          <p:cNvSpPr txBox="1"/>
          <p:nvPr/>
        </p:nvSpPr>
        <p:spPr>
          <a:xfrm>
            <a:off x="5897448" y="2195872"/>
            <a:ext cx="3147015" cy="280076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CLX  ; Clear X register</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 again</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BRK</a:t>
            </a: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p:txBody>
      </p:sp>
      <p:sp>
        <p:nvSpPr>
          <p:cNvPr id="7" name="Rectangle 6">
            <a:extLst>
              <a:ext uri="{FF2B5EF4-FFF2-40B4-BE49-F238E27FC236}">
                <a16:creationId xmlns:a16="http://schemas.microsoft.com/office/drawing/2014/main" id="{9615C099-BC68-A80A-324C-C9217D9D632E}"/>
              </a:ext>
            </a:extLst>
          </p:cNvPr>
          <p:cNvSpPr/>
          <p:nvPr/>
        </p:nvSpPr>
        <p:spPr>
          <a:xfrm>
            <a:off x="7697069" y="881091"/>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0" name="TextBox 9">
            <a:extLst>
              <a:ext uri="{FF2B5EF4-FFF2-40B4-BE49-F238E27FC236}">
                <a16:creationId xmlns:a16="http://schemas.microsoft.com/office/drawing/2014/main" id="{C365DB8C-AA34-A5D3-22B2-A78D457FDF3D}"/>
              </a:ext>
            </a:extLst>
          </p:cNvPr>
          <p:cNvSpPr txBox="1"/>
          <p:nvPr/>
        </p:nvSpPr>
        <p:spPr>
          <a:xfrm>
            <a:off x="7607797" y="542324"/>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Z</a:t>
            </a:r>
          </a:p>
        </p:txBody>
      </p:sp>
      <p:sp>
        <p:nvSpPr>
          <p:cNvPr id="11" name="Rectangle 10">
            <a:extLst>
              <a:ext uri="{FF2B5EF4-FFF2-40B4-BE49-F238E27FC236}">
                <a16:creationId xmlns:a16="http://schemas.microsoft.com/office/drawing/2014/main" id="{E86C1A88-88DB-52BE-DFC3-A02158BD19BA}"/>
              </a:ext>
            </a:extLst>
          </p:cNvPr>
          <p:cNvSpPr/>
          <p:nvPr/>
        </p:nvSpPr>
        <p:spPr>
          <a:xfrm>
            <a:off x="6674403" y="888540"/>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12" name="TextBox 11">
            <a:extLst>
              <a:ext uri="{FF2B5EF4-FFF2-40B4-BE49-F238E27FC236}">
                <a16:creationId xmlns:a16="http://schemas.microsoft.com/office/drawing/2014/main" id="{7F5047A4-7C11-AD58-7E8D-76D8A70C856D}"/>
              </a:ext>
            </a:extLst>
          </p:cNvPr>
          <p:cNvSpPr txBox="1"/>
          <p:nvPr/>
        </p:nvSpPr>
        <p:spPr>
          <a:xfrm>
            <a:off x="6579864" y="542187"/>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13" name="Rectangle 12">
            <a:extLst>
              <a:ext uri="{FF2B5EF4-FFF2-40B4-BE49-F238E27FC236}">
                <a16:creationId xmlns:a16="http://schemas.microsoft.com/office/drawing/2014/main" id="{4DD63E49-6A6E-8AFA-1693-F7D49F263988}"/>
              </a:ext>
            </a:extLst>
          </p:cNvPr>
          <p:cNvSpPr/>
          <p:nvPr/>
        </p:nvSpPr>
        <p:spPr>
          <a:xfrm>
            <a:off x="8300228" y="891822"/>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4" name="TextBox 13">
            <a:extLst>
              <a:ext uri="{FF2B5EF4-FFF2-40B4-BE49-F238E27FC236}">
                <a16:creationId xmlns:a16="http://schemas.microsoft.com/office/drawing/2014/main" id="{B795B751-56F7-32D8-6BBC-3869C1385F59}"/>
              </a:ext>
            </a:extLst>
          </p:cNvPr>
          <p:cNvSpPr txBox="1"/>
          <p:nvPr/>
        </p:nvSpPr>
        <p:spPr>
          <a:xfrm>
            <a:off x="8210956" y="553055"/>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N</a:t>
            </a:r>
          </a:p>
        </p:txBody>
      </p:sp>
      <p:sp>
        <p:nvSpPr>
          <p:cNvPr id="15" name="Rectangle 14">
            <a:extLst>
              <a:ext uri="{FF2B5EF4-FFF2-40B4-BE49-F238E27FC236}">
                <a16:creationId xmlns:a16="http://schemas.microsoft.com/office/drawing/2014/main" id="{1071AC27-6535-332B-D4B7-EEE18A4E575F}"/>
              </a:ext>
            </a:extLst>
          </p:cNvPr>
          <p:cNvSpPr/>
          <p:nvPr/>
        </p:nvSpPr>
        <p:spPr>
          <a:xfrm>
            <a:off x="8867573" y="8906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16" name="TextBox 15">
            <a:extLst>
              <a:ext uri="{FF2B5EF4-FFF2-40B4-BE49-F238E27FC236}">
                <a16:creationId xmlns:a16="http://schemas.microsoft.com/office/drawing/2014/main" id="{3EDBFC76-D96F-9BA2-6BAD-2C676784C16F}"/>
              </a:ext>
            </a:extLst>
          </p:cNvPr>
          <p:cNvSpPr txBox="1"/>
          <p:nvPr/>
        </p:nvSpPr>
        <p:spPr>
          <a:xfrm>
            <a:off x="8778301" y="551886"/>
            <a:ext cx="598241"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ACC</a:t>
            </a:r>
          </a:p>
        </p:txBody>
      </p:sp>
      <p:sp>
        <p:nvSpPr>
          <p:cNvPr id="17" name="Rectangle 16">
            <a:extLst>
              <a:ext uri="{FF2B5EF4-FFF2-40B4-BE49-F238E27FC236}">
                <a16:creationId xmlns:a16="http://schemas.microsoft.com/office/drawing/2014/main" id="{4954A0B6-C169-76CF-526A-1627CD3FCDE8}"/>
              </a:ext>
            </a:extLst>
          </p:cNvPr>
          <p:cNvSpPr/>
          <p:nvPr/>
        </p:nvSpPr>
        <p:spPr>
          <a:xfrm>
            <a:off x="9908615" y="901384"/>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18" name="TextBox 17">
            <a:extLst>
              <a:ext uri="{FF2B5EF4-FFF2-40B4-BE49-F238E27FC236}">
                <a16:creationId xmlns:a16="http://schemas.microsoft.com/office/drawing/2014/main" id="{CC23FFBC-9655-0671-545D-80D73AC90043}"/>
              </a:ext>
            </a:extLst>
          </p:cNvPr>
          <p:cNvSpPr txBox="1"/>
          <p:nvPr/>
        </p:nvSpPr>
        <p:spPr>
          <a:xfrm>
            <a:off x="9819343"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a:t>
            </a:r>
          </a:p>
        </p:txBody>
      </p:sp>
      <p:sp>
        <p:nvSpPr>
          <p:cNvPr id="19" name="Rectangle 18">
            <a:extLst>
              <a:ext uri="{FF2B5EF4-FFF2-40B4-BE49-F238E27FC236}">
                <a16:creationId xmlns:a16="http://schemas.microsoft.com/office/drawing/2014/main" id="{CA6BA020-5BA5-54D1-4E71-DF4DC0D928BE}"/>
              </a:ext>
            </a:extLst>
          </p:cNvPr>
          <p:cNvSpPr/>
          <p:nvPr/>
        </p:nvSpPr>
        <p:spPr>
          <a:xfrm>
            <a:off x="10951806" y="901384"/>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0" name="TextBox 19">
            <a:extLst>
              <a:ext uri="{FF2B5EF4-FFF2-40B4-BE49-F238E27FC236}">
                <a16:creationId xmlns:a16="http://schemas.microsoft.com/office/drawing/2014/main" id="{5337F01B-9121-AD7A-96ED-AEDA36281563}"/>
              </a:ext>
            </a:extLst>
          </p:cNvPr>
          <p:cNvSpPr txBox="1"/>
          <p:nvPr/>
        </p:nvSpPr>
        <p:spPr>
          <a:xfrm>
            <a:off x="10862534"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Y</a:t>
            </a:r>
          </a:p>
        </p:txBody>
      </p:sp>
    </p:spTree>
    <p:extLst>
      <p:ext uri="{BB962C8B-B14F-4D97-AF65-F5344CB8AC3E}">
        <p14:creationId xmlns:p14="http://schemas.microsoft.com/office/powerpoint/2010/main" val="11400441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3B1BAD-0A7E-A32F-D1C2-C36E3AAF0EB9}"/>
            </a:ext>
          </a:extLst>
        </p:cNvPr>
        <p:cNvGrpSpPr/>
        <p:nvPr/>
      </p:nvGrpSpPr>
      <p:grpSpPr>
        <a:xfrm>
          <a:off x="0" y="0"/>
          <a:ext cx="0" cy="0"/>
          <a:chOff x="0" y="0"/>
          <a:chExt cx="0" cy="0"/>
        </a:xfrm>
      </p:grpSpPr>
      <p:sp>
        <p:nvSpPr>
          <p:cNvPr id="32" name="Rectangle 31">
            <a:extLst>
              <a:ext uri="{FF2B5EF4-FFF2-40B4-BE49-F238E27FC236}">
                <a16:creationId xmlns:a16="http://schemas.microsoft.com/office/drawing/2014/main" id="{D63C17AF-F129-F599-B5F4-1711AE4E4D07}"/>
              </a:ext>
            </a:extLst>
          </p:cNvPr>
          <p:cNvSpPr/>
          <p:nvPr/>
        </p:nvSpPr>
        <p:spPr>
          <a:xfrm>
            <a:off x="4536400" y="2163225"/>
            <a:ext cx="1303005"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11100010</a:t>
            </a:r>
          </a:p>
        </p:txBody>
      </p:sp>
      <p:sp>
        <p:nvSpPr>
          <p:cNvPr id="33" name="TextBox 32">
            <a:extLst>
              <a:ext uri="{FF2B5EF4-FFF2-40B4-BE49-F238E27FC236}">
                <a16:creationId xmlns:a16="http://schemas.microsoft.com/office/drawing/2014/main" id="{D09A1BF9-D7D9-A690-0F57-B22AA13F79FA}"/>
              </a:ext>
            </a:extLst>
          </p:cNvPr>
          <p:cNvSpPr txBox="1"/>
          <p:nvPr/>
        </p:nvSpPr>
        <p:spPr>
          <a:xfrm>
            <a:off x="3742255" y="2162332"/>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940B64E9-325E-F35D-1560-A9D6AA1DCB32}"/>
              </a:ext>
            </a:extLst>
          </p:cNvPr>
          <p:cNvSpPr/>
          <p:nvPr/>
        </p:nvSpPr>
        <p:spPr>
          <a:xfrm>
            <a:off x="4536399" y="264642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5" name="TextBox 34">
            <a:extLst>
              <a:ext uri="{FF2B5EF4-FFF2-40B4-BE49-F238E27FC236}">
                <a16:creationId xmlns:a16="http://schemas.microsoft.com/office/drawing/2014/main" id="{1D954E6A-42FE-181A-8C07-D499AD35C80D}"/>
              </a:ext>
            </a:extLst>
          </p:cNvPr>
          <p:cNvSpPr txBox="1"/>
          <p:nvPr/>
        </p:nvSpPr>
        <p:spPr>
          <a:xfrm>
            <a:off x="3733291" y="262401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714A7ECF-E9D3-856A-DBEC-F06C3827A88E}"/>
              </a:ext>
            </a:extLst>
          </p:cNvPr>
          <p:cNvSpPr/>
          <p:nvPr/>
        </p:nvSpPr>
        <p:spPr>
          <a:xfrm>
            <a:off x="4540883" y="3149339"/>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7" name="TextBox 36">
            <a:extLst>
              <a:ext uri="{FF2B5EF4-FFF2-40B4-BE49-F238E27FC236}">
                <a16:creationId xmlns:a16="http://schemas.microsoft.com/office/drawing/2014/main" id="{ADBB5AA6-D5D2-79EC-78A0-BDCB30FDE002}"/>
              </a:ext>
            </a:extLst>
          </p:cNvPr>
          <p:cNvSpPr txBox="1"/>
          <p:nvPr/>
        </p:nvSpPr>
        <p:spPr>
          <a:xfrm>
            <a:off x="3746738" y="314844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88E6C5B3-AC6B-5C10-268C-7FC37BDF5B97}"/>
              </a:ext>
            </a:extLst>
          </p:cNvPr>
          <p:cNvSpPr/>
          <p:nvPr/>
        </p:nvSpPr>
        <p:spPr>
          <a:xfrm>
            <a:off x="4540882" y="3632536"/>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9" name="TextBox 38">
            <a:extLst>
              <a:ext uri="{FF2B5EF4-FFF2-40B4-BE49-F238E27FC236}">
                <a16:creationId xmlns:a16="http://schemas.microsoft.com/office/drawing/2014/main" id="{4B6F9316-1D46-9C88-6F72-DB947F3AFD92}"/>
              </a:ext>
            </a:extLst>
          </p:cNvPr>
          <p:cNvSpPr txBox="1"/>
          <p:nvPr/>
        </p:nvSpPr>
        <p:spPr>
          <a:xfrm>
            <a:off x="3737774" y="361012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F32D1F83-21A7-A1A9-E62C-00F01A257A0B}"/>
              </a:ext>
            </a:extLst>
          </p:cNvPr>
          <p:cNvSpPr/>
          <p:nvPr/>
        </p:nvSpPr>
        <p:spPr>
          <a:xfrm>
            <a:off x="4536398" y="4144414"/>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1" name="TextBox 40">
            <a:extLst>
              <a:ext uri="{FF2B5EF4-FFF2-40B4-BE49-F238E27FC236}">
                <a16:creationId xmlns:a16="http://schemas.microsoft.com/office/drawing/2014/main" id="{4E97AC29-BF43-F51F-A39F-9A890C354E24}"/>
              </a:ext>
            </a:extLst>
          </p:cNvPr>
          <p:cNvSpPr txBox="1"/>
          <p:nvPr/>
        </p:nvSpPr>
        <p:spPr>
          <a:xfrm>
            <a:off x="3742253" y="414352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29D9954A-0067-7A0C-5BC1-1545D4520D0B}"/>
              </a:ext>
            </a:extLst>
          </p:cNvPr>
          <p:cNvSpPr/>
          <p:nvPr/>
        </p:nvSpPr>
        <p:spPr>
          <a:xfrm>
            <a:off x="4536397" y="462761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3" name="TextBox 42">
            <a:extLst>
              <a:ext uri="{FF2B5EF4-FFF2-40B4-BE49-F238E27FC236}">
                <a16:creationId xmlns:a16="http://schemas.microsoft.com/office/drawing/2014/main" id="{BA9DEBAD-59CC-46CD-217D-E2C54F514965}"/>
              </a:ext>
            </a:extLst>
          </p:cNvPr>
          <p:cNvSpPr txBox="1"/>
          <p:nvPr/>
        </p:nvSpPr>
        <p:spPr>
          <a:xfrm>
            <a:off x="3733289" y="460520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CCCBF6FB-0CD0-BE3F-C817-532842F7AC9C}"/>
              </a:ext>
            </a:extLst>
          </p:cNvPr>
          <p:cNvSpPr/>
          <p:nvPr/>
        </p:nvSpPr>
        <p:spPr>
          <a:xfrm>
            <a:off x="10664333" y="217085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B1359669-3014-663E-563E-DADB9A177FD7}"/>
              </a:ext>
            </a:extLst>
          </p:cNvPr>
          <p:cNvSpPr txBox="1"/>
          <p:nvPr/>
        </p:nvSpPr>
        <p:spPr>
          <a:xfrm>
            <a:off x="9870188" y="216995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DF745097-C05B-2BAD-9F5E-2BF4AB595155}"/>
              </a:ext>
            </a:extLst>
          </p:cNvPr>
          <p:cNvSpPr/>
          <p:nvPr/>
        </p:nvSpPr>
        <p:spPr>
          <a:xfrm>
            <a:off x="10664332" y="2654048"/>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F88D4424-5575-9719-5F03-763B7E6BE242}"/>
              </a:ext>
            </a:extLst>
          </p:cNvPr>
          <p:cNvSpPr txBox="1"/>
          <p:nvPr/>
        </p:nvSpPr>
        <p:spPr>
          <a:xfrm>
            <a:off x="9861224" y="263163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E9976A1B-EE9E-623C-C6C3-D10D7D5CC915}"/>
              </a:ext>
            </a:extLst>
          </p:cNvPr>
          <p:cNvSpPr/>
          <p:nvPr/>
        </p:nvSpPr>
        <p:spPr>
          <a:xfrm>
            <a:off x="10668816" y="315696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CF5AB3C2-3D2B-8FD8-A373-735FE857F2E0}"/>
              </a:ext>
            </a:extLst>
          </p:cNvPr>
          <p:cNvSpPr txBox="1"/>
          <p:nvPr/>
        </p:nvSpPr>
        <p:spPr>
          <a:xfrm>
            <a:off x="9874671" y="315607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B555C84D-69B7-0EDD-37F2-336E5B808E2F}"/>
              </a:ext>
            </a:extLst>
          </p:cNvPr>
          <p:cNvSpPr/>
          <p:nvPr/>
        </p:nvSpPr>
        <p:spPr>
          <a:xfrm>
            <a:off x="10668815" y="364016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F611A107-1992-EFBF-4D61-E1B397192134}"/>
              </a:ext>
            </a:extLst>
          </p:cNvPr>
          <p:cNvSpPr txBox="1"/>
          <p:nvPr/>
        </p:nvSpPr>
        <p:spPr>
          <a:xfrm>
            <a:off x="9865707" y="361775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7EEF3954-B0E9-2AFD-65F4-29667AB95375}"/>
              </a:ext>
            </a:extLst>
          </p:cNvPr>
          <p:cNvSpPr/>
          <p:nvPr/>
        </p:nvSpPr>
        <p:spPr>
          <a:xfrm>
            <a:off x="10664331" y="4152040"/>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48063CB2-D256-F824-6D46-1D0F561EA8C2}"/>
              </a:ext>
            </a:extLst>
          </p:cNvPr>
          <p:cNvSpPr txBox="1"/>
          <p:nvPr/>
        </p:nvSpPr>
        <p:spPr>
          <a:xfrm>
            <a:off x="9870186" y="415114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8D68933F-85F6-E69E-4CAC-B7CDA7E106DC}"/>
              </a:ext>
            </a:extLst>
          </p:cNvPr>
          <p:cNvSpPr/>
          <p:nvPr/>
        </p:nvSpPr>
        <p:spPr>
          <a:xfrm>
            <a:off x="10664330" y="46352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A193189B-1189-3956-4E41-000491D9E1A9}"/>
              </a:ext>
            </a:extLst>
          </p:cNvPr>
          <p:cNvSpPr txBox="1"/>
          <p:nvPr/>
        </p:nvSpPr>
        <p:spPr>
          <a:xfrm>
            <a:off x="9861222" y="46128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175A3C14-2637-0CD0-27A3-926D026E8F09}"/>
              </a:ext>
            </a:extLst>
          </p:cNvPr>
          <p:cNvSpPr>
            <a:spLocks noGrp="1"/>
          </p:cNvSpPr>
          <p:nvPr>
            <p:ph type="title"/>
          </p:nvPr>
        </p:nvSpPr>
        <p:spPr/>
        <p:txBody>
          <a:bodyPr/>
          <a:lstStyle/>
          <a:p>
            <a:r>
              <a:rPr lang="en-US" dirty="0"/>
              <a:t>Our first Program</a:t>
            </a:r>
          </a:p>
        </p:txBody>
      </p:sp>
      <p:sp>
        <p:nvSpPr>
          <p:cNvPr id="2" name="Rectangle 1">
            <a:extLst>
              <a:ext uri="{FF2B5EF4-FFF2-40B4-BE49-F238E27FC236}">
                <a16:creationId xmlns:a16="http://schemas.microsoft.com/office/drawing/2014/main" id="{C4BD296E-31CE-CE35-03C1-0357B5477C44}"/>
              </a:ext>
            </a:extLst>
          </p:cNvPr>
          <p:cNvSpPr/>
          <p:nvPr/>
        </p:nvSpPr>
        <p:spPr>
          <a:xfrm>
            <a:off x="10664330" y="51305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E1C6A82C-70E6-6D6F-F8EE-0336165DCBD8}"/>
              </a:ext>
            </a:extLst>
          </p:cNvPr>
          <p:cNvSpPr txBox="1"/>
          <p:nvPr/>
        </p:nvSpPr>
        <p:spPr>
          <a:xfrm>
            <a:off x="9861222" y="51081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0EAC8EE6-0613-CBBA-6BB9-D97EA758B280}"/>
              </a:ext>
            </a:extLst>
          </p:cNvPr>
          <p:cNvSpPr/>
          <p:nvPr/>
        </p:nvSpPr>
        <p:spPr>
          <a:xfrm>
            <a:off x="4536397" y="514196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5" name="TextBox 4">
            <a:extLst>
              <a:ext uri="{FF2B5EF4-FFF2-40B4-BE49-F238E27FC236}">
                <a16:creationId xmlns:a16="http://schemas.microsoft.com/office/drawing/2014/main" id="{676BEF4E-1A54-330E-2579-72FCCF3449B9}"/>
              </a:ext>
            </a:extLst>
          </p:cNvPr>
          <p:cNvSpPr txBox="1"/>
          <p:nvPr/>
        </p:nvSpPr>
        <p:spPr>
          <a:xfrm>
            <a:off x="3733289" y="511955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6" name="TextBox 5">
            <a:extLst>
              <a:ext uri="{FF2B5EF4-FFF2-40B4-BE49-F238E27FC236}">
                <a16:creationId xmlns:a16="http://schemas.microsoft.com/office/drawing/2014/main" id="{C7C67283-E706-2292-0674-5DD82A14F6A4}"/>
              </a:ext>
            </a:extLst>
          </p:cNvPr>
          <p:cNvSpPr txBox="1"/>
          <p:nvPr/>
        </p:nvSpPr>
        <p:spPr>
          <a:xfrm>
            <a:off x="5897448" y="2195872"/>
            <a:ext cx="3147015" cy="280076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CLX  ; Clear X register</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 again</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BRK</a:t>
            </a: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p:txBody>
      </p:sp>
      <p:sp>
        <p:nvSpPr>
          <p:cNvPr id="7" name="Rectangle 6">
            <a:extLst>
              <a:ext uri="{FF2B5EF4-FFF2-40B4-BE49-F238E27FC236}">
                <a16:creationId xmlns:a16="http://schemas.microsoft.com/office/drawing/2014/main" id="{FBF2B9FD-891E-7DAF-8BD6-2D86F043EE1A}"/>
              </a:ext>
            </a:extLst>
          </p:cNvPr>
          <p:cNvSpPr/>
          <p:nvPr/>
        </p:nvSpPr>
        <p:spPr>
          <a:xfrm>
            <a:off x="7697069" y="881091"/>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0" name="TextBox 9">
            <a:extLst>
              <a:ext uri="{FF2B5EF4-FFF2-40B4-BE49-F238E27FC236}">
                <a16:creationId xmlns:a16="http://schemas.microsoft.com/office/drawing/2014/main" id="{34A4A1BA-86B1-CE35-64CE-2AB7D91CA731}"/>
              </a:ext>
            </a:extLst>
          </p:cNvPr>
          <p:cNvSpPr txBox="1"/>
          <p:nvPr/>
        </p:nvSpPr>
        <p:spPr>
          <a:xfrm>
            <a:off x="7607797" y="542324"/>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Z</a:t>
            </a:r>
          </a:p>
        </p:txBody>
      </p:sp>
      <p:sp>
        <p:nvSpPr>
          <p:cNvPr id="11" name="Rectangle 10">
            <a:extLst>
              <a:ext uri="{FF2B5EF4-FFF2-40B4-BE49-F238E27FC236}">
                <a16:creationId xmlns:a16="http://schemas.microsoft.com/office/drawing/2014/main" id="{05FB732D-D68A-DE87-F39B-E8299D036347}"/>
              </a:ext>
            </a:extLst>
          </p:cNvPr>
          <p:cNvSpPr/>
          <p:nvPr/>
        </p:nvSpPr>
        <p:spPr>
          <a:xfrm>
            <a:off x="6674403" y="888540"/>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12" name="TextBox 11">
            <a:extLst>
              <a:ext uri="{FF2B5EF4-FFF2-40B4-BE49-F238E27FC236}">
                <a16:creationId xmlns:a16="http://schemas.microsoft.com/office/drawing/2014/main" id="{9E0A0DAE-1FD8-717D-0E4C-8770DA4B0E6C}"/>
              </a:ext>
            </a:extLst>
          </p:cNvPr>
          <p:cNvSpPr txBox="1"/>
          <p:nvPr/>
        </p:nvSpPr>
        <p:spPr>
          <a:xfrm>
            <a:off x="6579864" y="542187"/>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13" name="Rectangle 12">
            <a:extLst>
              <a:ext uri="{FF2B5EF4-FFF2-40B4-BE49-F238E27FC236}">
                <a16:creationId xmlns:a16="http://schemas.microsoft.com/office/drawing/2014/main" id="{8A875AEF-1E5E-33E9-DDA8-7864B2B5C81D}"/>
              </a:ext>
            </a:extLst>
          </p:cNvPr>
          <p:cNvSpPr/>
          <p:nvPr/>
        </p:nvSpPr>
        <p:spPr>
          <a:xfrm>
            <a:off x="8300228" y="891822"/>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4" name="TextBox 13">
            <a:extLst>
              <a:ext uri="{FF2B5EF4-FFF2-40B4-BE49-F238E27FC236}">
                <a16:creationId xmlns:a16="http://schemas.microsoft.com/office/drawing/2014/main" id="{77DDBA81-581A-9C48-AD82-8AAFF1294702}"/>
              </a:ext>
            </a:extLst>
          </p:cNvPr>
          <p:cNvSpPr txBox="1"/>
          <p:nvPr/>
        </p:nvSpPr>
        <p:spPr>
          <a:xfrm>
            <a:off x="8210956" y="553055"/>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N</a:t>
            </a:r>
          </a:p>
        </p:txBody>
      </p:sp>
      <p:sp>
        <p:nvSpPr>
          <p:cNvPr id="15" name="Rectangle 14">
            <a:extLst>
              <a:ext uri="{FF2B5EF4-FFF2-40B4-BE49-F238E27FC236}">
                <a16:creationId xmlns:a16="http://schemas.microsoft.com/office/drawing/2014/main" id="{8F29A33D-F992-3495-C85E-E45AEDDDB621}"/>
              </a:ext>
            </a:extLst>
          </p:cNvPr>
          <p:cNvSpPr/>
          <p:nvPr/>
        </p:nvSpPr>
        <p:spPr>
          <a:xfrm>
            <a:off x="8867573" y="8906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16" name="TextBox 15">
            <a:extLst>
              <a:ext uri="{FF2B5EF4-FFF2-40B4-BE49-F238E27FC236}">
                <a16:creationId xmlns:a16="http://schemas.microsoft.com/office/drawing/2014/main" id="{1FDE3223-AF2D-26E1-94FD-1B5CDB55D643}"/>
              </a:ext>
            </a:extLst>
          </p:cNvPr>
          <p:cNvSpPr txBox="1"/>
          <p:nvPr/>
        </p:nvSpPr>
        <p:spPr>
          <a:xfrm>
            <a:off x="8778301" y="551886"/>
            <a:ext cx="598241"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ACC</a:t>
            </a:r>
          </a:p>
        </p:txBody>
      </p:sp>
      <p:sp>
        <p:nvSpPr>
          <p:cNvPr id="17" name="Rectangle 16">
            <a:extLst>
              <a:ext uri="{FF2B5EF4-FFF2-40B4-BE49-F238E27FC236}">
                <a16:creationId xmlns:a16="http://schemas.microsoft.com/office/drawing/2014/main" id="{27AB5C58-5C49-B935-412D-8CD362A69246}"/>
              </a:ext>
            </a:extLst>
          </p:cNvPr>
          <p:cNvSpPr/>
          <p:nvPr/>
        </p:nvSpPr>
        <p:spPr>
          <a:xfrm>
            <a:off x="9908615" y="901384"/>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18" name="TextBox 17">
            <a:extLst>
              <a:ext uri="{FF2B5EF4-FFF2-40B4-BE49-F238E27FC236}">
                <a16:creationId xmlns:a16="http://schemas.microsoft.com/office/drawing/2014/main" id="{9C3EFBE1-AD24-7941-B61F-5B058A6ECAB3}"/>
              </a:ext>
            </a:extLst>
          </p:cNvPr>
          <p:cNvSpPr txBox="1"/>
          <p:nvPr/>
        </p:nvSpPr>
        <p:spPr>
          <a:xfrm>
            <a:off x="9819343"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a:t>
            </a:r>
          </a:p>
        </p:txBody>
      </p:sp>
      <p:sp>
        <p:nvSpPr>
          <p:cNvPr id="19" name="Rectangle 18">
            <a:extLst>
              <a:ext uri="{FF2B5EF4-FFF2-40B4-BE49-F238E27FC236}">
                <a16:creationId xmlns:a16="http://schemas.microsoft.com/office/drawing/2014/main" id="{2C1A3CCB-B2CF-55EB-FA08-3341888804F8}"/>
              </a:ext>
            </a:extLst>
          </p:cNvPr>
          <p:cNvSpPr/>
          <p:nvPr/>
        </p:nvSpPr>
        <p:spPr>
          <a:xfrm>
            <a:off x="10951806" y="901384"/>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0" name="TextBox 19">
            <a:extLst>
              <a:ext uri="{FF2B5EF4-FFF2-40B4-BE49-F238E27FC236}">
                <a16:creationId xmlns:a16="http://schemas.microsoft.com/office/drawing/2014/main" id="{BE3E3175-41CB-4CD2-7DDE-018C3B931E50}"/>
              </a:ext>
            </a:extLst>
          </p:cNvPr>
          <p:cNvSpPr txBox="1"/>
          <p:nvPr/>
        </p:nvSpPr>
        <p:spPr>
          <a:xfrm>
            <a:off x="10862534"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Y</a:t>
            </a:r>
          </a:p>
        </p:txBody>
      </p:sp>
    </p:spTree>
    <p:extLst>
      <p:ext uri="{BB962C8B-B14F-4D97-AF65-F5344CB8AC3E}">
        <p14:creationId xmlns:p14="http://schemas.microsoft.com/office/powerpoint/2010/main" val="39864364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D60F8B-F216-64E2-C9D1-D3FE12112393}"/>
            </a:ext>
          </a:extLst>
        </p:cNvPr>
        <p:cNvGrpSpPr/>
        <p:nvPr/>
      </p:nvGrpSpPr>
      <p:grpSpPr>
        <a:xfrm>
          <a:off x="0" y="0"/>
          <a:ext cx="0" cy="0"/>
          <a:chOff x="0" y="0"/>
          <a:chExt cx="0" cy="0"/>
        </a:xfrm>
      </p:grpSpPr>
      <p:sp>
        <p:nvSpPr>
          <p:cNvPr id="32" name="Rectangle 31">
            <a:extLst>
              <a:ext uri="{FF2B5EF4-FFF2-40B4-BE49-F238E27FC236}">
                <a16:creationId xmlns:a16="http://schemas.microsoft.com/office/drawing/2014/main" id="{9DA29A0D-62FA-429B-C463-A17D0245C13B}"/>
              </a:ext>
            </a:extLst>
          </p:cNvPr>
          <p:cNvSpPr/>
          <p:nvPr/>
        </p:nvSpPr>
        <p:spPr>
          <a:xfrm>
            <a:off x="4536400" y="216322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11100010</a:t>
            </a:r>
          </a:p>
        </p:txBody>
      </p:sp>
      <p:sp>
        <p:nvSpPr>
          <p:cNvPr id="33" name="TextBox 32">
            <a:extLst>
              <a:ext uri="{FF2B5EF4-FFF2-40B4-BE49-F238E27FC236}">
                <a16:creationId xmlns:a16="http://schemas.microsoft.com/office/drawing/2014/main" id="{586838C0-F7CE-EF35-AF8D-2E9E1CDF30D7}"/>
              </a:ext>
            </a:extLst>
          </p:cNvPr>
          <p:cNvSpPr txBox="1"/>
          <p:nvPr/>
        </p:nvSpPr>
        <p:spPr>
          <a:xfrm>
            <a:off x="3742255" y="216233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6A3D982D-3C10-84A1-5B31-126D92E9A70D}"/>
              </a:ext>
            </a:extLst>
          </p:cNvPr>
          <p:cNvSpPr/>
          <p:nvPr/>
        </p:nvSpPr>
        <p:spPr>
          <a:xfrm>
            <a:off x="4536399" y="2646422"/>
            <a:ext cx="1303005" cy="369333"/>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5" name="TextBox 34">
            <a:extLst>
              <a:ext uri="{FF2B5EF4-FFF2-40B4-BE49-F238E27FC236}">
                <a16:creationId xmlns:a16="http://schemas.microsoft.com/office/drawing/2014/main" id="{7E0F5A8D-B4B7-7478-F2CC-5CF59BE7021A}"/>
              </a:ext>
            </a:extLst>
          </p:cNvPr>
          <p:cNvSpPr txBox="1"/>
          <p:nvPr/>
        </p:nvSpPr>
        <p:spPr>
          <a:xfrm>
            <a:off x="3733291" y="2624013"/>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2B16EA43-B332-3E90-6D3C-CBDA5590C93B}"/>
              </a:ext>
            </a:extLst>
          </p:cNvPr>
          <p:cNvSpPr/>
          <p:nvPr/>
        </p:nvSpPr>
        <p:spPr>
          <a:xfrm>
            <a:off x="4540883" y="3149339"/>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7" name="TextBox 36">
            <a:extLst>
              <a:ext uri="{FF2B5EF4-FFF2-40B4-BE49-F238E27FC236}">
                <a16:creationId xmlns:a16="http://schemas.microsoft.com/office/drawing/2014/main" id="{91B7C7B1-675D-FFC5-BEE1-9024CAE75DAE}"/>
              </a:ext>
            </a:extLst>
          </p:cNvPr>
          <p:cNvSpPr txBox="1"/>
          <p:nvPr/>
        </p:nvSpPr>
        <p:spPr>
          <a:xfrm>
            <a:off x="3746738" y="314844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A6A6368B-A6E6-8BDD-36D0-727AB3215E60}"/>
              </a:ext>
            </a:extLst>
          </p:cNvPr>
          <p:cNvSpPr/>
          <p:nvPr/>
        </p:nvSpPr>
        <p:spPr>
          <a:xfrm>
            <a:off x="4540882" y="3632536"/>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9" name="TextBox 38">
            <a:extLst>
              <a:ext uri="{FF2B5EF4-FFF2-40B4-BE49-F238E27FC236}">
                <a16:creationId xmlns:a16="http://schemas.microsoft.com/office/drawing/2014/main" id="{291A0493-ABEC-B5F3-6605-D8E4EA1A5E65}"/>
              </a:ext>
            </a:extLst>
          </p:cNvPr>
          <p:cNvSpPr txBox="1"/>
          <p:nvPr/>
        </p:nvSpPr>
        <p:spPr>
          <a:xfrm>
            <a:off x="3737774" y="361012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8AFFBF59-4EDB-F692-AF18-DB66F18BF458}"/>
              </a:ext>
            </a:extLst>
          </p:cNvPr>
          <p:cNvSpPr/>
          <p:nvPr/>
        </p:nvSpPr>
        <p:spPr>
          <a:xfrm>
            <a:off x="4536398" y="4144414"/>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1" name="TextBox 40">
            <a:extLst>
              <a:ext uri="{FF2B5EF4-FFF2-40B4-BE49-F238E27FC236}">
                <a16:creationId xmlns:a16="http://schemas.microsoft.com/office/drawing/2014/main" id="{775BE377-B9B2-FDB6-5BE7-C86DCB9C1939}"/>
              </a:ext>
            </a:extLst>
          </p:cNvPr>
          <p:cNvSpPr txBox="1"/>
          <p:nvPr/>
        </p:nvSpPr>
        <p:spPr>
          <a:xfrm>
            <a:off x="3742253" y="414352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A73046B5-E25F-A7AD-F3F9-C813047AFF09}"/>
              </a:ext>
            </a:extLst>
          </p:cNvPr>
          <p:cNvSpPr/>
          <p:nvPr/>
        </p:nvSpPr>
        <p:spPr>
          <a:xfrm>
            <a:off x="4536397" y="462761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3" name="TextBox 42">
            <a:extLst>
              <a:ext uri="{FF2B5EF4-FFF2-40B4-BE49-F238E27FC236}">
                <a16:creationId xmlns:a16="http://schemas.microsoft.com/office/drawing/2014/main" id="{7C4652CE-39A0-605A-E3EC-C0C87E215D30}"/>
              </a:ext>
            </a:extLst>
          </p:cNvPr>
          <p:cNvSpPr txBox="1"/>
          <p:nvPr/>
        </p:nvSpPr>
        <p:spPr>
          <a:xfrm>
            <a:off x="3733289" y="460520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0581A5C1-1188-C0E8-86D9-2EE6D52198AE}"/>
              </a:ext>
            </a:extLst>
          </p:cNvPr>
          <p:cNvSpPr/>
          <p:nvPr/>
        </p:nvSpPr>
        <p:spPr>
          <a:xfrm>
            <a:off x="10664333" y="217085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DC68FAAE-5229-8F3A-755B-846478BA995F}"/>
              </a:ext>
            </a:extLst>
          </p:cNvPr>
          <p:cNvSpPr txBox="1"/>
          <p:nvPr/>
        </p:nvSpPr>
        <p:spPr>
          <a:xfrm>
            <a:off x="9870188" y="216995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4A387EDF-3180-514B-DA71-90B60E38ABC1}"/>
              </a:ext>
            </a:extLst>
          </p:cNvPr>
          <p:cNvSpPr/>
          <p:nvPr/>
        </p:nvSpPr>
        <p:spPr>
          <a:xfrm>
            <a:off x="10664332" y="2654048"/>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39D69128-36C9-96CA-DCE0-2AA14C6673E6}"/>
              </a:ext>
            </a:extLst>
          </p:cNvPr>
          <p:cNvSpPr txBox="1"/>
          <p:nvPr/>
        </p:nvSpPr>
        <p:spPr>
          <a:xfrm>
            <a:off x="9861224" y="263163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B5ED5114-FE79-DFEE-72FB-A875E61F98E5}"/>
              </a:ext>
            </a:extLst>
          </p:cNvPr>
          <p:cNvSpPr/>
          <p:nvPr/>
        </p:nvSpPr>
        <p:spPr>
          <a:xfrm>
            <a:off x="10668816" y="315696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45457CC3-3866-B12A-7AA0-00ED5E7B9BF7}"/>
              </a:ext>
            </a:extLst>
          </p:cNvPr>
          <p:cNvSpPr txBox="1"/>
          <p:nvPr/>
        </p:nvSpPr>
        <p:spPr>
          <a:xfrm>
            <a:off x="9874671" y="315607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0A0E46CA-F333-7498-B882-2A63DB760AB1}"/>
              </a:ext>
            </a:extLst>
          </p:cNvPr>
          <p:cNvSpPr/>
          <p:nvPr/>
        </p:nvSpPr>
        <p:spPr>
          <a:xfrm>
            <a:off x="10668815" y="364016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CDBBC7FD-E915-D806-50C6-EEBE8E5C5CDE}"/>
              </a:ext>
            </a:extLst>
          </p:cNvPr>
          <p:cNvSpPr txBox="1"/>
          <p:nvPr/>
        </p:nvSpPr>
        <p:spPr>
          <a:xfrm>
            <a:off x="9865707" y="361775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3820E2BF-184B-FF49-B3A3-3F4233A83E42}"/>
              </a:ext>
            </a:extLst>
          </p:cNvPr>
          <p:cNvSpPr/>
          <p:nvPr/>
        </p:nvSpPr>
        <p:spPr>
          <a:xfrm>
            <a:off x="10664331" y="4152040"/>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92D499DB-4250-C3AA-E8D9-F468151D4131}"/>
              </a:ext>
            </a:extLst>
          </p:cNvPr>
          <p:cNvSpPr txBox="1"/>
          <p:nvPr/>
        </p:nvSpPr>
        <p:spPr>
          <a:xfrm>
            <a:off x="9870186" y="415114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B460E3F4-E0B6-A53B-FF5C-4CB385E98449}"/>
              </a:ext>
            </a:extLst>
          </p:cNvPr>
          <p:cNvSpPr/>
          <p:nvPr/>
        </p:nvSpPr>
        <p:spPr>
          <a:xfrm>
            <a:off x="10664330" y="46352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2ADB0C79-8CEB-CD51-21B0-81B0BDA4D5A2}"/>
              </a:ext>
            </a:extLst>
          </p:cNvPr>
          <p:cNvSpPr txBox="1"/>
          <p:nvPr/>
        </p:nvSpPr>
        <p:spPr>
          <a:xfrm>
            <a:off x="9861222" y="46128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C4A6A785-ED04-CC19-06D2-6BB56A5619F8}"/>
              </a:ext>
            </a:extLst>
          </p:cNvPr>
          <p:cNvSpPr>
            <a:spLocks noGrp="1"/>
          </p:cNvSpPr>
          <p:nvPr>
            <p:ph type="title"/>
          </p:nvPr>
        </p:nvSpPr>
        <p:spPr/>
        <p:txBody>
          <a:bodyPr/>
          <a:lstStyle/>
          <a:p>
            <a:r>
              <a:rPr lang="en-US" dirty="0"/>
              <a:t>Our first Program</a:t>
            </a:r>
          </a:p>
        </p:txBody>
      </p:sp>
      <p:sp>
        <p:nvSpPr>
          <p:cNvPr id="2" name="Rectangle 1">
            <a:extLst>
              <a:ext uri="{FF2B5EF4-FFF2-40B4-BE49-F238E27FC236}">
                <a16:creationId xmlns:a16="http://schemas.microsoft.com/office/drawing/2014/main" id="{DD1FBEF6-5BE9-7809-511D-49BEBC988514}"/>
              </a:ext>
            </a:extLst>
          </p:cNvPr>
          <p:cNvSpPr/>
          <p:nvPr/>
        </p:nvSpPr>
        <p:spPr>
          <a:xfrm>
            <a:off x="10664330" y="51305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6731A8E7-67F2-10D2-8E86-60926D1D18DD}"/>
              </a:ext>
            </a:extLst>
          </p:cNvPr>
          <p:cNvSpPr txBox="1"/>
          <p:nvPr/>
        </p:nvSpPr>
        <p:spPr>
          <a:xfrm>
            <a:off x="9861222" y="51081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07549530-6B3F-FF0C-011E-3D208DF9D8D7}"/>
              </a:ext>
            </a:extLst>
          </p:cNvPr>
          <p:cNvSpPr/>
          <p:nvPr/>
        </p:nvSpPr>
        <p:spPr>
          <a:xfrm>
            <a:off x="4536397" y="514196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5" name="TextBox 4">
            <a:extLst>
              <a:ext uri="{FF2B5EF4-FFF2-40B4-BE49-F238E27FC236}">
                <a16:creationId xmlns:a16="http://schemas.microsoft.com/office/drawing/2014/main" id="{F7457214-8393-A72D-1C33-5E9003B2A4BC}"/>
              </a:ext>
            </a:extLst>
          </p:cNvPr>
          <p:cNvSpPr txBox="1"/>
          <p:nvPr/>
        </p:nvSpPr>
        <p:spPr>
          <a:xfrm>
            <a:off x="3733289" y="511955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6" name="TextBox 5">
            <a:extLst>
              <a:ext uri="{FF2B5EF4-FFF2-40B4-BE49-F238E27FC236}">
                <a16:creationId xmlns:a16="http://schemas.microsoft.com/office/drawing/2014/main" id="{32F2311B-A42E-FA59-55C4-040F1ECFB584}"/>
              </a:ext>
            </a:extLst>
          </p:cNvPr>
          <p:cNvSpPr txBox="1"/>
          <p:nvPr/>
        </p:nvSpPr>
        <p:spPr>
          <a:xfrm>
            <a:off x="5897448" y="2195872"/>
            <a:ext cx="3147015" cy="280076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CLX  ; Clear X register</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 again</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BRK</a:t>
            </a: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p:txBody>
      </p:sp>
      <p:sp>
        <p:nvSpPr>
          <p:cNvPr id="7" name="Rectangle 6">
            <a:extLst>
              <a:ext uri="{FF2B5EF4-FFF2-40B4-BE49-F238E27FC236}">
                <a16:creationId xmlns:a16="http://schemas.microsoft.com/office/drawing/2014/main" id="{380D1E2E-82D3-6839-2FC6-B1BD1E3E5CA4}"/>
              </a:ext>
            </a:extLst>
          </p:cNvPr>
          <p:cNvSpPr/>
          <p:nvPr/>
        </p:nvSpPr>
        <p:spPr>
          <a:xfrm>
            <a:off x="7697069" y="881091"/>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0" name="TextBox 9">
            <a:extLst>
              <a:ext uri="{FF2B5EF4-FFF2-40B4-BE49-F238E27FC236}">
                <a16:creationId xmlns:a16="http://schemas.microsoft.com/office/drawing/2014/main" id="{AC2E75AF-428D-88BC-EA39-99A002DD238D}"/>
              </a:ext>
            </a:extLst>
          </p:cNvPr>
          <p:cNvSpPr txBox="1"/>
          <p:nvPr/>
        </p:nvSpPr>
        <p:spPr>
          <a:xfrm>
            <a:off x="7607797" y="542324"/>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Z</a:t>
            </a:r>
          </a:p>
        </p:txBody>
      </p:sp>
      <p:sp>
        <p:nvSpPr>
          <p:cNvPr id="11" name="Rectangle 10">
            <a:extLst>
              <a:ext uri="{FF2B5EF4-FFF2-40B4-BE49-F238E27FC236}">
                <a16:creationId xmlns:a16="http://schemas.microsoft.com/office/drawing/2014/main" id="{F4D386F9-BE28-28EC-F1D1-B035E2773869}"/>
              </a:ext>
            </a:extLst>
          </p:cNvPr>
          <p:cNvSpPr/>
          <p:nvPr/>
        </p:nvSpPr>
        <p:spPr>
          <a:xfrm>
            <a:off x="6674403" y="888540"/>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0x01</a:t>
            </a:r>
          </a:p>
        </p:txBody>
      </p:sp>
      <p:sp>
        <p:nvSpPr>
          <p:cNvPr id="12" name="TextBox 11">
            <a:extLst>
              <a:ext uri="{FF2B5EF4-FFF2-40B4-BE49-F238E27FC236}">
                <a16:creationId xmlns:a16="http://schemas.microsoft.com/office/drawing/2014/main" id="{4543424B-50F8-3030-5215-A0BFDE7BFF36}"/>
              </a:ext>
            </a:extLst>
          </p:cNvPr>
          <p:cNvSpPr txBox="1"/>
          <p:nvPr/>
        </p:nvSpPr>
        <p:spPr>
          <a:xfrm>
            <a:off x="6579864" y="542187"/>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13" name="Rectangle 12">
            <a:extLst>
              <a:ext uri="{FF2B5EF4-FFF2-40B4-BE49-F238E27FC236}">
                <a16:creationId xmlns:a16="http://schemas.microsoft.com/office/drawing/2014/main" id="{9F742BDE-E0E0-72E6-CC3A-34915A9F6DBE}"/>
              </a:ext>
            </a:extLst>
          </p:cNvPr>
          <p:cNvSpPr/>
          <p:nvPr/>
        </p:nvSpPr>
        <p:spPr>
          <a:xfrm>
            <a:off x="8300228" y="891822"/>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4" name="TextBox 13">
            <a:extLst>
              <a:ext uri="{FF2B5EF4-FFF2-40B4-BE49-F238E27FC236}">
                <a16:creationId xmlns:a16="http://schemas.microsoft.com/office/drawing/2014/main" id="{E35DA724-DA79-E56C-4ECB-B1D05B47C082}"/>
              </a:ext>
            </a:extLst>
          </p:cNvPr>
          <p:cNvSpPr txBox="1"/>
          <p:nvPr/>
        </p:nvSpPr>
        <p:spPr>
          <a:xfrm>
            <a:off x="8210956" y="553055"/>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N</a:t>
            </a:r>
          </a:p>
        </p:txBody>
      </p:sp>
      <p:sp>
        <p:nvSpPr>
          <p:cNvPr id="15" name="Rectangle 14">
            <a:extLst>
              <a:ext uri="{FF2B5EF4-FFF2-40B4-BE49-F238E27FC236}">
                <a16:creationId xmlns:a16="http://schemas.microsoft.com/office/drawing/2014/main" id="{5E6CE4A7-2BEE-3166-C63E-CE805E3DBA20}"/>
              </a:ext>
            </a:extLst>
          </p:cNvPr>
          <p:cNvSpPr/>
          <p:nvPr/>
        </p:nvSpPr>
        <p:spPr>
          <a:xfrm>
            <a:off x="8867573" y="8906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16" name="TextBox 15">
            <a:extLst>
              <a:ext uri="{FF2B5EF4-FFF2-40B4-BE49-F238E27FC236}">
                <a16:creationId xmlns:a16="http://schemas.microsoft.com/office/drawing/2014/main" id="{C6AA97EE-336F-56E2-8EFE-573D2F2EF933}"/>
              </a:ext>
            </a:extLst>
          </p:cNvPr>
          <p:cNvSpPr txBox="1"/>
          <p:nvPr/>
        </p:nvSpPr>
        <p:spPr>
          <a:xfrm>
            <a:off x="8778301" y="551886"/>
            <a:ext cx="598241"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ACC</a:t>
            </a:r>
          </a:p>
        </p:txBody>
      </p:sp>
      <p:sp>
        <p:nvSpPr>
          <p:cNvPr id="17" name="Rectangle 16">
            <a:extLst>
              <a:ext uri="{FF2B5EF4-FFF2-40B4-BE49-F238E27FC236}">
                <a16:creationId xmlns:a16="http://schemas.microsoft.com/office/drawing/2014/main" id="{2812BAC3-A740-B40B-4C99-5E64E570B27F}"/>
              </a:ext>
            </a:extLst>
          </p:cNvPr>
          <p:cNvSpPr/>
          <p:nvPr/>
        </p:nvSpPr>
        <p:spPr>
          <a:xfrm>
            <a:off x="9908615" y="901384"/>
            <a:ext cx="759752" cy="369333"/>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0x01</a:t>
            </a:r>
          </a:p>
        </p:txBody>
      </p:sp>
      <p:sp>
        <p:nvSpPr>
          <p:cNvPr id="18" name="TextBox 17">
            <a:extLst>
              <a:ext uri="{FF2B5EF4-FFF2-40B4-BE49-F238E27FC236}">
                <a16:creationId xmlns:a16="http://schemas.microsoft.com/office/drawing/2014/main" id="{1A4989ED-03BB-E953-CA61-C1E58527EB47}"/>
              </a:ext>
            </a:extLst>
          </p:cNvPr>
          <p:cNvSpPr txBox="1"/>
          <p:nvPr/>
        </p:nvSpPr>
        <p:spPr>
          <a:xfrm>
            <a:off x="9819343"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a:t>
            </a:r>
          </a:p>
        </p:txBody>
      </p:sp>
      <p:sp>
        <p:nvSpPr>
          <p:cNvPr id="19" name="Rectangle 18">
            <a:extLst>
              <a:ext uri="{FF2B5EF4-FFF2-40B4-BE49-F238E27FC236}">
                <a16:creationId xmlns:a16="http://schemas.microsoft.com/office/drawing/2014/main" id="{569FDFD7-9A89-BB96-25CB-CC15458501E6}"/>
              </a:ext>
            </a:extLst>
          </p:cNvPr>
          <p:cNvSpPr/>
          <p:nvPr/>
        </p:nvSpPr>
        <p:spPr>
          <a:xfrm>
            <a:off x="10951806" y="901384"/>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0" name="TextBox 19">
            <a:extLst>
              <a:ext uri="{FF2B5EF4-FFF2-40B4-BE49-F238E27FC236}">
                <a16:creationId xmlns:a16="http://schemas.microsoft.com/office/drawing/2014/main" id="{9F137ACB-EB80-0131-FB75-72E13650AB6F}"/>
              </a:ext>
            </a:extLst>
          </p:cNvPr>
          <p:cNvSpPr txBox="1"/>
          <p:nvPr/>
        </p:nvSpPr>
        <p:spPr>
          <a:xfrm>
            <a:off x="10862534"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Y</a:t>
            </a:r>
          </a:p>
        </p:txBody>
      </p:sp>
    </p:spTree>
    <p:extLst>
      <p:ext uri="{BB962C8B-B14F-4D97-AF65-F5344CB8AC3E}">
        <p14:creationId xmlns:p14="http://schemas.microsoft.com/office/powerpoint/2010/main" val="29801320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F25578-0AC4-8192-A9F1-B5C047EE4CCB}"/>
            </a:ext>
          </a:extLst>
        </p:cNvPr>
        <p:cNvGrpSpPr/>
        <p:nvPr/>
      </p:nvGrpSpPr>
      <p:grpSpPr>
        <a:xfrm>
          <a:off x="0" y="0"/>
          <a:ext cx="0" cy="0"/>
          <a:chOff x="0" y="0"/>
          <a:chExt cx="0" cy="0"/>
        </a:xfrm>
      </p:grpSpPr>
      <p:sp>
        <p:nvSpPr>
          <p:cNvPr id="32" name="Rectangle 31">
            <a:extLst>
              <a:ext uri="{FF2B5EF4-FFF2-40B4-BE49-F238E27FC236}">
                <a16:creationId xmlns:a16="http://schemas.microsoft.com/office/drawing/2014/main" id="{80BCCCE7-9B46-5957-ED10-EFA87DB06C98}"/>
              </a:ext>
            </a:extLst>
          </p:cNvPr>
          <p:cNvSpPr/>
          <p:nvPr/>
        </p:nvSpPr>
        <p:spPr>
          <a:xfrm>
            <a:off x="4536400" y="216322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11100010</a:t>
            </a:r>
          </a:p>
        </p:txBody>
      </p:sp>
      <p:sp>
        <p:nvSpPr>
          <p:cNvPr id="33" name="TextBox 32">
            <a:extLst>
              <a:ext uri="{FF2B5EF4-FFF2-40B4-BE49-F238E27FC236}">
                <a16:creationId xmlns:a16="http://schemas.microsoft.com/office/drawing/2014/main" id="{507C2449-610B-E3EA-EE99-AE19A83B2D94}"/>
              </a:ext>
            </a:extLst>
          </p:cNvPr>
          <p:cNvSpPr txBox="1"/>
          <p:nvPr/>
        </p:nvSpPr>
        <p:spPr>
          <a:xfrm>
            <a:off x="3742255" y="216233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67B34B58-A416-99F7-38DA-DE0399DF9555}"/>
              </a:ext>
            </a:extLst>
          </p:cNvPr>
          <p:cNvSpPr/>
          <p:nvPr/>
        </p:nvSpPr>
        <p:spPr>
          <a:xfrm>
            <a:off x="4536399" y="264642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5" name="TextBox 34">
            <a:extLst>
              <a:ext uri="{FF2B5EF4-FFF2-40B4-BE49-F238E27FC236}">
                <a16:creationId xmlns:a16="http://schemas.microsoft.com/office/drawing/2014/main" id="{935A0B1C-CC64-DA31-EC45-735BA543E93F}"/>
              </a:ext>
            </a:extLst>
          </p:cNvPr>
          <p:cNvSpPr txBox="1"/>
          <p:nvPr/>
        </p:nvSpPr>
        <p:spPr>
          <a:xfrm>
            <a:off x="3733291" y="262401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B4FEDA8F-9F2C-0CDB-9F5D-9CD40AD23DA9}"/>
              </a:ext>
            </a:extLst>
          </p:cNvPr>
          <p:cNvSpPr/>
          <p:nvPr/>
        </p:nvSpPr>
        <p:spPr>
          <a:xfrm>
            <a:off x="4540883" y="3149339"/>
            <a:ext cx="1303005"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7" name="TextBox 36">
            <a:extLst>
              <a:ext uri="{FF2B5EF4-FFF2-40B4-BE49-F238E27FC236}">
                <a16:creationId xmlns:a16="http://schemas.microsoft.com/office/drawing/2014/main" id="{6E59F973-DB4F-4E80-1335-091217C24E74}"/>
              </a:ext>
            </a:extLst>
          </p:cNvPr>
          <p:cNvSpPr txBox="1"/>
          <p:nvPr/>
        </p:nvSpPr>
        <p:spPr>
          <a:xfrm>
            <a:off x="3746738" y="3148446"/>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2718908A-FD1D-B3AA-0FBA-42AEB78854E8}"/>
              </a:ext>
            </a:extLst>
          </p:cNvPr>
          <p:cNvSpPr/>
          <p:nvPr/>
        </p:nvSpPr>
        <p:spPr>
          <a:xfrm>
            <a:off x="4540882" y="3632536"/>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9" name="TextBox 38">
            <a:extLst>
              <a:ext uri="{FF2B5EF4-FFF2-40B4-BE49-F238E27FC236}">
                <a16:creationId xmlns:a16="http://schemas.microsoft.com/office/drawing/2014/main" id="{2565C489-AE83-74D1-B8CE-D8C67420CB5C}"/>
              </a:ext>
            </a:extLst>
          </p:cNvPr>
          <p:cNvSpPr txBox="1"/>
          <p:nvPr/>
        </p:nvSpPr>
        <p:spPr>
          <a:xfrm>
            <a:off x="3737774" y="361012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405388CA-5190-FC95-7073-8CB5064FAB52}"/>
              </a:ext>
            </a:extLst>
          </p:cNvPr>
          <p:cNvSpPr/>
          <p:nvPr/>
        </p:nvSpPr>
        <p:spPr>
          <a:xfrm>
            <a:off x="4536398" y="4144414"/>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1" name="TextBox 40">
            <a:extLst>
              <a:ext uri="{FF2B5EF4-FFF2-40B4-BE49-F238E27FC236}">
                <a16:creationId xmlns:a16="http://schemas.microsoft.com/office/drawing/2014/main" id="{F58FBFA9-E132-0DD9-A3DB-800DB5E2F54F}"/>
              </a:ext>
            </a:extLst>
          </p:cNvPr>
          <p:cNvSpPr txBox="1"/>
          <p:nvPr/>
        </p:nvSpPr>
        <p:spPr>
          <a:xfrm>
            <a:off x="3742253" y="414352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E9B341FC-9F9B-0816-8719-F872D00C4781}"/>
              </a:ext>
            </a:extLst>
          </p:cNvPr>
          <p:cNvSpPr/>
          <p:nvPr/>
        </p:nvSpPr>
        <p:spPr>
          <a:xfrm>
            <a:off x="4536397" y="462761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3" name="TextBox 42">
            <a:extLst>
              <a:ext uri="{FF2B5EF4-FFF2-40B4-BE49-F238E27FC236}">
                <a16:creationId xmlns:a16="http://schemas.microsoft.com/office/drawing/2014/main" id="{EACEE991-CEF0-4F76-8DB5-BDF8250B7336}"/>
              </a:ext>
            </a:extLst>
          </p:cNvPr>
          <p:cNvSpPr txBox="1"/>
          <p:nvPr/>
        </p:nvSpPr>
        <p:spPr>
          <a:xfrm>
            <a:off x="3733289" y="460520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AB94694D-0829-6328-539D-05489CAF32A7}"/>
              </a:ext>
            </a:extLst>
          </p:cNvPr>
          <p:cNvSpPr/>
          <p:nvPr/>
        </p:nvSpPr>
        <p:spPr>
          <a:xfrm>
            <a:off x="10664333" y="217085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629E970B-70C9-7BEE-882F-353B6597DF68}"/>
              </a:ext>
            </a:extLst>
          </p:cNvPr>
          <p:cNvSpPr txBox="1"/>
          <p:nvPr/>
        </p:nvSpPr>
        <p:spPr>
          <a:xfrm>
            <a:off x="9870188" y="216995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F3132F9C-BA42-A2FB-DF9D-D93E35502495}"/>
              </a:ext>
            </a:extLst>
          </p:cNvPr>
          <p:cNvSpPr/>
          <p:nvPr/>
        </p:nvSpPr>
        <p:spPr>
          <a:xfrm>
            <a:off x="10664332" y="2654048"/>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2D8A0EE6-C86D-FC50-A098-6F693D516B81}"/>
              </a:ext>
            </a:extLst>
          </p:cNvPr>
          <p:cNvSpPr txBox="1"/>
          <p:nvPr/>
        </p:nvSpPr>
        <p:spPr>
          <a:xfrm>
            <a:off x="9861224" y="263163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C9028A5A-1272-D8EF-5C33-BE9CA6FF76B6}"/>
              </a:ext>
            </a:extLst>
          </p:cNvPr>
          <p:cNvSpPr/>
          <p:nvPr/>
        </p:nvSpPr>
        <p:spPr>
          <a:xfrm>
            <a:off x="10668816" y="315696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341A39E1-9780-0609-7BA1-E8535A2F3EA5}"/>
              </a:ext>
            </a:extLst>
          </p:cNvPr>
          <p:cNvSpPr txBox="1"/>
          <p:nvPr/>
        </p:nvSpPr>
        <p:spPr>
          <a:xfrm>
            <a:off x="9874671" y="315607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3BD8D770-D6CE-30C2-99B8-1BC06C1470D3}"/>
              </a:ext>
            </a:extLst>
          </p:cNvPr>
          <p:cNvSpPr/>
          <p:nvPr/>
        </p:nvSpPr>
        <p:spPr>
          <a:xfrm>
            <a:off x="10668815" y="364016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A29AD134-58D6-4741-15E4-51C0137FA3FC}"/>
              </a:ext>
            </a:extLst>
          </p:cNvPr>
          <p:cNvSpPr txBox="1"/>
          <p:nvPr/>
        </p:nvSpPr>
        <p:spPr>
          <a:xfrm>
            <a:off x="9865707" y="361775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EA1B361D-916D-F8A6-AEDC-874769BD06EF}"/>
              </a:ext>
            </a:extLst>
          </p:cNvPr>
          <p:cNvSpPr/>
          <p:nvPr/>
        </p:nvSpPr>
        <p:spPr>
          <a:xfrm>
            <a:off x="10664331" y="4152040"/>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8B5069BC-4AD5-2927-2367-1E666409A489}"/>
              </a:ext>
            </a:extLst>
          </p:cNvPr>
          <p:cNvSpPr txBox="1"/>
          <p:nvPr/>
        </p:nvSpPr>
        <p:spPr>
          <a:xfrm>
            <a:off x="9870186" y="415114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A13A3430-691F-6F7D-52B1-7E8D9EBA72F4}"/>
              </a:ext>
            </a:extLst>
          </p:cNvPr>
          <p:cNvSpPr/>
          <p:nvPr/>
        </p:nvSpPr>
        <p:spPr>
          <a:xfrm>
            <a:off x="10664330" y="46352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CE8485EA-432A-EA69-E8B4-C40732306F8A}"/>
              </a:ext>
            </a:extLst>
          </p:cNvPr>
          <p:cNvSpPr txBox="1"/>
          <p:nvPr/>
        </p:nvSpPr>
        <p:spPr>
          <a:xfrm>
            <a:off x="9861222" y="46128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DE3B9C87-4997-799F-483F-7184D84FE6ED}"/>
              </a:ext>
            </a:extLst>
          </p:cNvPr>
          <p:cNvSpPr>
            <a:spLocks noGrp="1"/>
          </p:cNvSpPr>
          <p:nvPr>
            <p:ph type="title"/>
          </p:nvPr>
        </p:nvSpPr>
        <p:spPr/>
        <p:txBody>
          <a:bodyPr/>
          <a:lstStyle/>
          <a:p>
            <a:r>
              <a:rPr lang="en-US" dirty="0"/>
              <a:t>Our first Program</a:t>
            </a:r>
          </a:p>
        </p:txBody>
      </p:sp>
      <p:sp>
        <p:nvSpPr>
          <p:cNvPr id="2" name="Rectangle 1">
            <a:extLst>
              <a:ext uri="{FF2B5EF4-FFF2-40B4-BE49-F238E27FC236}">
                <a16:creationId xmlns:a16="http://schemas.microsoft.com/office/drawing/2014/main" id="{F31F7A26-E001-47F0-8B7B-328741D79253}"/>
              </a:ext>
            </a:extLst>
          </p:cNvPr>
          <p:cNvSpPr/>
          <p:nvPr/>
        </p:nvSpPr>
        <p:spPr>
          <a:xfrm>
            <a:off x="10664330" y="51305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486087A8-A2E1-50D6-6712-BE714C878331}"/>
              </a:ext>
            </a:extLst>
          </p:cNvPr>
          <p:cNvSpPr txBox="1"/>
          <p:nvPr/>
        </p:nvSpPr>
        <p:spPr>
          <a:xfrm>
            <a:off x="9861222" y="51081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D5850F28-6203-E2C5-60B1-953F6ECAF76F}"/>
              </a:ext>
            </a:extLst>
          </p:cNvPr>
          <p:cNvSpPr/>
          <p:nvPr/>
        </p:nvSpPr>
        <p:spPr>
          <a:xfrm>
            <a:off x="4536397" y="514196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5" name="TextBox 4">
            <a:extLst>
              <a:ext uri="{FF2B5EF4-FFF2-40B4-BE49-F238E27FC236}">
                <a16:creationId xmlns:a16="http://schemas.microsoft.com/office/drawing/2014/main" id="{1D52338A-3797-987A-42EF-24B37844A04E}"/>
              </a:ext>
            </a:extLst>
          </p:cNvPr>
          <p:cNvSpPr txBox="1"/>
          <p:nvPr/>
        </p:nvSpPr>
        <p:spPr>
          <a:xfrm>
            <a:off x="3733289" y="511955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6" name="TextBox 5">
            <a:extLst>
              <a:ext uri="{FF2B5EF4-FFF2-40B4-BE49-F238E27FC236}">
                <a16:creationId xmlns:a16="http://schemas.microsoft.com/office/drawing/2014/main" id="{D28EC5C7-556C-A66B-C713-D6FDBFB1767D}"/>
              </a:ext>
            </a:extLst>
          </p:cNvPr>
          <p:cNvSpPr txBox="1"/>
          <p:nvPr/>
        </p:nvSpPr>
        <p:spPr>
          <a:xfrm>
            <a:off x="5897448" y="2195872"/>
            <a:ext cx="3147015" cy="280076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CLX  ; Clear X register</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 again</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BRK</a:t>
            </a: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p:txBody>
      </p:sp>
      <p:sp>
        <p:nvSpPr>
          <p:cNvPr id="7" name="Rectangle 6">
            <a:extLst>
              <a:ext uri="{FF2B5EF4-FFF2-40B4-BE49-F238E27FC236}">
                <a16:creationId xmlns:a16="http://schemas.microsoft.com/office/drawing/2014/main" id="{FF637CAB-2C07-CDC0-49D9-C07D4DB032CD}"/>
              </a:ext>
            </a:extLst>
          </p:cNvPr>
          <p:cNvSpPr/>
          <p:nvPr/>
        </p:nvSpPr>
        <p:spPr>
          <a:xfrm>
            <a:off x="7697069" y="881091"/>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0" name="TextBox 9">
            <a:extLst>
              <a:ext uri="{FF2B5EF4-FFF2-40B4-BE49-F238E27FC236}">
                <a16:creationId xmlns:a16="http://schemas.microsoft.com/office/drawing/2014/main" id="{ADC59651-3057-2667-70EA-4FB6DA9951B8}"/>
              </a:ext>
            </a:extLst>
          </p:cNvPr>
          <p:cNvSpPr txBox="1"/>
          <p:nvPr/>
        </p:nvSpPr>
        <p:spPr>
          <a:xfrm>
            <a:off x="7607797" y="542324"/>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Z</a:t>
            </a:r>
          </a:p>
        </p:txBody>
      </p:sp>
      <p:sp>
        <p:nvSpPr>
          <p:cNvPr id="11" name="Rectangle 10">
            <a:extLst>
              <a:ext uri="{FF2B5EF4-FFF2-40B4-BE49-F238E27FC236}">
                <a16:creationId xmlns:a16="http://schemas.microsoft.com/office/drawing/2014/main" id="{C5B7BBAE-4F21-3BF7-7FBA-89A945C9CF3D}"/>
              </a:ext>
            </a:extLst>
          </p:cNvPr>
          <p:cNvSpPr/>
          <p:nvPr/>
        </p:nvSpPr>
        <p:spPr>
          <a:xfrm>
            <a:off x="6674403" y="888540"/>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0x02</a:t>
            </a:r>
          </a:p>
        </p:txBody>
      </p:sp>
      <p:sp>
        <p:nvSpPr>
          <p:cNvPr id="12" name="TextBox 11">
            <a:extLst>
              <a:ext uri="{FF2B5EF4-FFF2-40B4-BE49-F238E27FC236}">
                <a16:creationId xmlns:a16="http://schemas.microsoft.com/office/drawing/2014/main" id="{65C77637-75C9-457E-8FDF-433E291AB34E}"/>
              </a:ext>
            </a:extLst>
          </p:cNvPr>
          <p:cNvSpPr txBox="1"/>
          <p:nvPr/>
        </p:nvSpPr>
        <p:spPr>
          <a:xfrm>
            <a:off x="6579864" y="542187"/>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13" name="Rectangle 12">
            <a:extLst>
              <a:ext uri="{FF2B5EF4-FFF2-40B4-BE49-F238E27FC236}">
                <a16:creationId xmlns:a16="http://schemas.microsoft.com/office/drawing/2014/main" id="{0C033BBC-8E53-D583-6F3D-4D4F42246E52}"/>
              </a:ext>
            </a:extLst>
          </p:cNvPr>
          <p:cNvSpPr/>
          <p:nvPr/>
        </p:nvSpPr>
        <p:spPr>
          <a:xfrm>
            <a:off x="8300228" y="891822"/>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4" name="TextBox 13">
            <a:extLst>
              <a:ext uri="{FF2B5EF4-FFF2-40B4-BE49-F238E27FC236}">
                <a16:creationId xmlns:a16="http://schemas.microsoft.com/office/drawing/2014/main" id="{08E579EC-9C97-7C72-A016-A586A2E28929}"/>
              </a:ext>
            </a:extLst>
          </p:cNvPr>
          <p:cNvSpPr txBox="1"/>
          <p:nvPr/>
        </p:nvSpPr>
        <p:spPr>
          <a:xfrm>
            <a:off x="8210956" y="553055"/>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N</a:t>
            </a:r>
          </a:p>
        </p:txBody>
      </p:sp>
      <p:sp>
        <p:nvSpPr>
          <p:cNvPr id="15" name="Rectangle 14">
            <a:extLst>
              <a:ext uri="{FF2B5EF4-FFF2-40B4-BE49-F238E27FC236}">
                <a16:creationId xmlns:a16="http://schemas.microsoft.com/office/drawing/2014/main" id="{DAF76C44-6DB8-D72B-FA92-18C3523092B9}"/>
              </a:ext>
            </a:extLst>
          </p:cNvPr>
          <p:cNvSpPr/>
          <p:nvPr/>
        </p:nvSpPr>
        <p:spPr>
          <a:xfrm>
            <a:off x="8867573" y="8906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16" name="TextBox 15">
            <a:extLst>
              <a:ext uri="{FF2B5EF4-FFF2-40B4-BE49-F238E27FC236}">
                <a16:creationId xmlns:a16="http://schemas.microsoft.com/office/drawing/2014/main" id="{01D764DA-600E-C1EA-3E7C-055C33E6C8DE}"/>
              </a:ext>
            </a:extLst>
          </p:cNvPr>
          <p:cNvSpPr txBox="1"/>
          <p:nvPr/>
        </p:nvSpPr>
        <p:spPr>
          <a:xfrm>
            <a:off x="8778301" y="551886"/>
            <a:ext cx="598241"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ACC</a:t>
            </a:r>
          </a:p>
        </p:txBody>
      </p:sp>
      <p:sp>
        <p:nvSpPr>
          <p:cNvPr id="17" name="Rectangle 16">
            <a:extLst>
              <a:ext uri="{FF2B5EF4-FFF2-40B4-BE49-F238E27FC236}">
                <a16:creationId xmlns:a16="http://schemas.microsoft.com/office/drawing/2014/main" id="{58C18B66-B003-6548-F857-67DD6FC241B8}"/>
              </a:ext>
            </a:extLst>
          </p:cNvPr>
          <p:cNvSpPr/>
          <p:nvPr/>
        </p:nvSpPr>
        <p:spPr>
          <a:xfrm>
            <a:off x="9908615" y="901384"/>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0x02</a:t>
            </a:r>
          </a:p>
        </p:txBody>
      </p:sp>
      <p:sp>
        <p:nvSpPr>
          <p:cNvPr id="18" name="TextBox 17">
            <a:extLst>
              <a:ext uri="{FF2B5EF4-FFF2-40B4-BE49-F238E27FC236}">
                <a16:creationId xmlns:a16="http://schemas.microsoft.com/office/drawing/2014/main" id="{04889D43-2487-304C-8F1A-FD1A4E5DED0D}"/>
              </a:ext>
            </a:extLst>
          </p:cNvPr>
          <p:cNvSpPr txBox="1"/>
          <p:nvPr/>
        </p:nvSpPr>
        <p:spPr>
          <a:xfrm>
            <a:off x="9819343"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a:t>
            </a:r>
          </a:p>
        </p:txBody>
      </p:sp>
      <p:sp>
        <p:nvSpPr>
          <p:cNvPr id="19" name="Rectangle 18">
            <a:extLst>
              <a:ext uri="{FF2B5EF4-FFF2-40B4-BE49-F238E27FC236}">
                <a16:creationId xmlns:a16="http://schemas.microsoft.com/office/drawing/2014/main" id="{CC9C4DC2-67B6-CFCA-E0C0-D6FD25BCFE94}"/>
              </a:ext>
            </a:extLst>
          </p:cNvPr>
          <p:cNvSpPr/>
          <p:nvPr/>
        </p:nvSpPr>
        <p:spPr>
          <a:xfrm>
            <a:off x="10951806" y="901384"/>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0" name="TextBox 19">
            <a:extLst>
              <a:ext uri="{FF2B5EF4-FFF2-40B4-BE49-F238E27FC236}">
                <a16:creationId xmlns:a16="http://schemas.microsoft.com/office/drawing/2014/main" id="{EEEE1969-E7BA-AB0B-A9B4-5965B25DC948}"/>
              </a:ext>
            </a:extLst>
          </p:cNvPr>
          <p:cNvSpPr txBox="1"/>
          <p:nvPr/>
        </p:nvSpPr>
        <p:spPr>
          <a:xfrm>
            <a:off x="10862534"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Y</a:t>
            </a:r>
          </a:p>
        </p:txBody>
      </p:sp>
    </p:spTree>
    <p:extLst>
      <p:ext uri="{BB962C8B-B14F-4D97-AF65-F5344CB8AC3E}">
        <p14:creationId xmlns:p14="http://schemas.microsoft.com/office/powerpoint/2010/main" val="18503408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EBCDCD-9401-59E8-E218-9BBF8771445C}"/>
            </a:ext>
          </a:extLst>
        </p:cNvPr>
        <p:cNvGrpSpPr/>
        <p:nvPr/>
      </p:nvGrpSpPr>
      <p:grpSpPr>
        <a:xfrm>
          <a:off x="0" y="0"/>
          <a:ext cx="0" cy="0"/>
          <a:chOff x="0" y="0"/>
          <a:chExt cx="0" cy="0"/>
        </a:xfrm>
      </p:grpSpPr>
      <p:sp>
        <p:nvSpPr>
          <p:cNvPr id="32" name="Rectangle 31">
            <a:extLst>
              <a:ext uri="{FF2B5EF4-FFF2-40B4-BE49-F238E27FC236}">
                <a16:creationId xmlns:a16="http://schemas.microsoft.com/office/drawing/2014/main" id="{03506051-A355-6DA6-7266-ACE8EE10B35F}"/>
              </a:ext>
            </a:extLst>
          </p:cNvPr>
          <p:cNvSpPr/>
          <p:nvPr/>
        </p:nvSpPr>
        <p:spPr>
          <a:xfrm>
            <a:off x="4536400" y="216322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11100010</a:t>
            </a:r>
          </a:p>
        </p:txBody>
      </p:sp>
      <p:sp>
        <p:nvSpPr>
          <p:cNvPr id="33" name="TextBox 32">
            <a:extLst>
              <a:ext uri="{FF2B5EF4-FFF2-40B4-BE49-F238E27FC236}">
                <a16:creationId xmlns:a16="http://schemas.microsoft.com/office/drawing/2014/main" id="{BD3B6DA8-C794-C25D-89A6-2C48FA594ECD}"/>
              </a:ext>
            </a:extLst>
          </p:cNvPr>
          <p:cNvSpPr txBox="1"/>
          <p:nvPr/>
        </p:nvSpPr>
        <p:spPr>
          <a:xfrm>
            <a:off x="3742255" y="216233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AD4878FA-7A97-8DD7-CC54-319E59771B67}"/>
              </a:ext>
            </a:extLst>
          </p:cNvPr>
          <p:cNvSpPr/>
          <p:nvPr/>
        </p:nvSpPr>
        <p:spPr>
          <a:xfrm>
            <a:off x="4536399" y="264642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5" name="TextBox 34">
            <a:extLst>
              <a:ext uri="{FF2B5EF4-FFF2-40B4-BE49-F238E27FC236}">
                <a16:creationId xmlns:a16="http://schemas.microsoft.com/office/drawing/2014/main" id="{0D9B3870-CB1A-E295-A66C-1BA3E75F9A60}"/>
              </a:ext>
            </a:extLst>
          </p:cNvPr>
          <p:cNvSpPr txBox="1"/>
          <p:nvPr/>
        </p:nvSpPr>
        <p:spPr>
          <a:xfrm>
            <a:off x="3733291" y="262401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99F76084-8AB1-B1C7-B33C-4997392484BB}"/>
              </a:ext>
            </a:extLst>
          </p:cNvPr>
          <p:cNvSpPr/>
          <p:nvPr/>
        </p:nvSpPr>
        <p:spPr>
          <a:xfrm>
            <a:off x="4540883" y="3149339"/>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37" name="TextBox 36">
            <a:extLst>
              <a:ext uri="{FF2B5EF4-FFF2-40B4-BE49-F238E27FC236}">
                <a16:creationId xmlns:a16="http://schemas.microsoft.com/office/drawing/2014/main" id="{EB396433-A581-6F95-2119-57E4803C8ACB}"/>
              </a:ext>
            </a:extLst>
          </p:cNvPr>
          <p:cNvSpPr txBox="1"/>
          <p:nvPr/>
        </p:nvSpPr>
        <p:spPr>
          <a:xfrm>
            <a:off x="3746738" y="314844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B7702554-B6F5-D3F4-E1A3-6EA41A56AB18}"/>
              </a:ext>
            </a:extLst>
          </p:cNvPr>
          <p:cNvSpPr/>
          <p:nvPr/>
        </p:nvSpPr>
        <p:spPr>
          <a:xfrm>
            <a:off x="4540882" y="3632536"/>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9" name="TextBox 38">
            <a:extLst>
              <a:ext uri="{FF2B5EF4-FFF2-40B4-BE49-F238E27FC236}">
                <a16:creationId xmlns:a16="http://schemas.microsoft.com/office/drawing/2014/main" id="{BCD2CBF0-E669-8694-BCC1-3BC14288CE09}"/>
              </a:ext>
            </a:extLst>
          </p:cNvPr>
          <p:cNvSpPr txBox="1"/>
          <p:nvPr/>
        </p:nvSpPr>
        <p:spPr>
          <a:xfrm>
            <a:off x="3737774" y="3610127"/>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FB4AC4C2-2783-DD32-F9DB-7B5D01AA8886}"/>
              </a:ext>
            </a:extLst>
          </p:cNvPr>
          <p:cNvSpPr/>
          <p:nvPr/>
        </p:nvSpPr>
        <p:spPr>
          <a:xfrm>
            <a:off x="4536398" y="4144414"/>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1" name="TextBox 40">
            <a:extLst>
              <a:ext uri="{FF2B5EF4-FFF2-40B4-BE49-F238E27FC236}">
                <a16:creationId xmlns:a16="http://schemas.microsoft.com/office/drawing/2014/main" id="{98CE6447-5C81-E137-8F88-26E2A86AF0B7}"/>
              </a:ext>
            </a:extLst>
          </p:cNvPr>
          <p:cNvSpPr txBox="1"/>
          <p:nvPr/>
        </p:nvSpPr>
        <p:spPr>
          <a:xfrm>
            <a:off x="3742253" y="414352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7D10A51D-FAD0-98C5-DC49-E68EB702668B}"/>
              </a:ext>
            </a:extLst>
          </p:cNvPr>
          <p:cNvSpPr/>
          <p:nvPr/>
        </p:nvSpPr>
        <p:spPr>
          <a:xfrm>
            <a:off x="4536397" y="462761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3" name="TextBox 42">
            <a:extLst>
              <a:ext uri="{FF2B5EF4-FFF2-40B4-BE49-F238E27FC236}">
                <a16:creationId xmlns:a16="http://schemas.microsoft.com/office/drawing/2014/main" id="{CE572DD5-4557-5EF8-037B-36B535FD6494}"/>
              </a:ext>
            </a:extLst>
          </p:cNvPr>
          <p:cNvSpPr txBox="1"/>
          <p:nvPr/>
        </p:nvSpPr>
        <p:spPr>
          <a:xfrm>
            <a:off x="3733289" y="460520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536C45B4-EA8F-57B5-E086-03B6C9F18259}"/>
              </a:ext>
            </a:extLst>
          </p:cNvPr>
          <p:cNvSpPr/>
          <p:nvPr/>
        </p:nvSpPr>
        <p:spPr>
          <a:xfrm>
            <a:off x="10664333" y="217085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9F699FCF-7F07-B631-C5EB-E8E276C39CCF}"/>
              </a:ext>
            </a:extLst>
          </p:cNvPr>
          <p:cNvSpPr txBox="1"/>
          <p:nvPr/>
        </p:nvSpPr>
        <p:spPr>
          <a:xfrm>
            <a:off x="9870188" y="216995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4933DB81-CABE-327F-3D62-0FCA912DE52C}"/>
              </a:ext>
            </a:extLst>
          </p:cNvPr>
          <p:cNvSpPr/>
          <p:nvPr/>
        </p:nvSpPr>
        <p:spPr>
          <a:xfrm>
            <a:off x="10664332" y="2654048"/>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E40EFA3B-41B3-2236-56DD-74934FB05E9D}"/>
              </a:ext>
            </a:extLst>
          </p:cNvPr>
          <p:cNvSpPr txBox="1"/>
          <p:nvPr/>
        </p:nvSpPr>
        <p:spPr>
          <a:xfrm>
            <a:off x="9861224" y="263163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ACFA01E4-4B6F-9EB0-CEFC-33ACA983148E}"/>
              </a:ext>
            </a:extLst>
          </p:cNvPr>
          <p:cNvSpPr/>
          <p:nvPr/>
        </p:nvSpPr>
        <p:spPr>
          <a:xfrm>
            <a:off x="10668816" y="315696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4B65552C-8CD5-AC39-9E56-48FE44F322EE}"/>
              </a:ext>
            </a:extLst>
          </p:cNvPr>
          <p:cNvSpPr txBox="1"/>
          <p:nvPr/>
        </p:nvSpPr>
        <p:spPr>
          <a:xfrm>
            <a:off x="9874671" y="315607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1A4BD766-A149-4B7F-8115-DE78224EE7B3}"/>
              </a:ext>
            </a:extLst>
          </p:cNvPr>
          <p:cNvSpPr/>
          <p:nvPr/>
        </p:nvSpPr>
        <p:spPr>
          <a:xfrm>
            <a:off x="10668815" y="364016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E869D88A-968F-EA9E-826B-3713DC8F4DC3}"/>
              </a:ext>
            </a:extLst>
          </p:cNvPr>
          <p:cNvSpPr txBox="1"/>
          <p:nvPr/>
        </p:nvSpPr>
        <p:spPr>
          <a:xfrm>
            <a:off x="9865707" y="361775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2DC0A98E-252C-DB7F-1BD8-E60E4FE6C44F}"/>
              </a:ext>
            </a:extLst>
          </p:cNvPr>
          <p:cNvSpPr/>
          <p:nvPr/>
        </p:nvSpPr>
        <p:spPr>
          <a:xfrm>
            <a:off x="10664331" y="4152040"/>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8F2B7DF4-226B-AA2A-1785-29FE1E0E4C66}"/>
              </a:ext>
            </a:extLst>
          </p:cNvPr>
          <p:cNvSpPr txBox="1"/>
          <p:nvPr/>
        </p:nvSpPr>
        <p:spPr>
          <a:xfrm>
            <a:off x="9870186" y="415114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C812E4E6-050C-9A63-79C9-AECAB235C986}"/>
              </a:ext>
            </a:extLst>
          </p:cNvPr>
          <p:cNvSpPr/>
          <p:nvPr/>
        </p:nvSpPr>
        <p:spPr>
          <a:xfrm>
            <a:off x="10664330" y="46352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ADE5D8B2-B6CE-645E-08B8-5233E9FB24FD}"/>
              </a:ext>
            </a:extLst>
          </p:cNvPr>
          <p:cNvSpPr txBox="1"/>
          <p:nvPr/>
        </p:nvSpPr>
        <p:spPr>
          <a:xfrm>
            <a:off x="9861222" y="46128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8C153552-3291-EF05-EFDF-FA6E144F8E88}"/>
              </a:ext>
            </a:extLst>
          </p:cNvPr>
          <p:cNvSpPr>
            <a:spLocks noGrp="1"/>
          </p:cNvSpPr>
          <p:nvPr>
            <p:ph type="title"/>
          </p:nvPr>
        </p:nvSpPr>
        <p:spPr/>
        <p:txBody>
          <a:bodyPr/>
          <a:lstStyle/>
          <a:p>
            <a:r>
              <a:rPr lang="en-US" dirty="0"/>
              <a:t>Our first Program</a:t>
            </a:r>
          </a:p>
        </p:txBody>
      </p:sp>
      <p:sp>
        <p:nvSpPr>
          <p:cNvPr id="2" name="Rectangle 1">
            <a:extLst>
              <a:ext uri="{FF2B5EF4-FFF2-40B4-BE49-F238E27FC236}">
                <a16:creationId xmlns:a16="http://schemas.microsoft.com/office/drawing/2014/main" id="{898D91C4-A90C-D488-F5AB-5E48F8655109}"/>
              </a:ext>
            </a:extLst>
          </p:cNvPr>
          <p:cNvSpPr/>
          <p:nvPr/>
        </p:nvSpPr>
        <p:spPr>
          <a:xfrm>
            <a:off x="10664330" y="5130537"/>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68E932C5-A4C2-BE56-0151-9913EEC86F18}"/>
              </a:ext>
            </a:extLst>
          </p:cNvPr>
          <p:cNvSpPr txBox="1"/>
          <p:nvPr/>
        </p:nvSpPr>
        <p:spPr>
          <a:xfrm>
            <a:off x="9861222" y="510812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17CD6F48-5ECD-5B5E-63D1-B8CCCE42E9E0}"/>
              </a:ext>
            </a:extLst>
          </p:cNvPr>
          <p:cNvSpPr/>
          <p:nvPr/>
        </p:nvSpPr>
        <p:spPr>
          <a:xfrm>
            <a:off x="4536397" y="514196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5" name="TextBox 4">
            <a:extLst>
              <a:ext uri="{FF2B5EF4-FFF2-40B4-BE49-F238E27FC236}">
                <a16:creationId xmlns:a16="http://schemas.microsoft.com/office/drawing/2014/main" id="{CD196148-A79C-5007-81DA-ADD3D5756CC1}"/>
              </a:ext>
            </a:extLst>
          </p:cNvPr>
          <p:cNvSpPr txBox="1"/>
          <p:nvPr/>
        </p:nvSpPr>
        <p:spPr>
          <a:xfrm>
            <a:off x="3733289" y="511955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6" name="TextBox 5">
            <a:extLst>
              <a:ext uri="{FF2B5EF4-FFF2-40B4-BE49-F238E27FC236}">
                <a16:creationId xmlns:a16="http://schemas.microsoft.com/office/drawing/2014/main" id="{FA659F67-4265-9D44-A4C1-45E487D89AE4}"/>
              </a:ext>
            </a:extLst>
          </p:cNvPr>
          <p:cNvSpPr txBox="1"/>
          <p:nvPr/>
        </p:nvSpPr>
        <p:spPr>
          <a:xfrm>
            <a:off x="5897448" y="2195872"/>
            <a:ext cx="3147015" cy="280076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CLX  ; Clear X register</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 again</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BRK</a:t>
            </a: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a:p>
            <a:endParaRPr lang="en-US" sz="1600" b="1" dirty="0">
              <a:latin typeface="Courier New" panose="02070309020205020404" pitchFamily="49" charset="0"/>
              <a:cs typeface="Courier New" panose="02070309020205020404" pitchFamily="49" charset="0"/>
            </a:endParaRPr>
          </a:p>
        </p:txBody>
      </p:sp>
      <p:sp>
        <p:nvSpPr>
          <p:cNvPr id="7" name="Rectangle 6">
            <a:extLst>
              <a:ext uri="{FF2B5EF4-FFF2-40B4-BE49-F238E27FC236}">
                <a16:creationId xmlns:a16="http://schemas.microsoft.com/office/drawing/2014/main" id="{2B55C6A0-0342-E85F-F03A-03DFDAA68D12}"/>
              </a:ext>
            </a:extLst>
          </p:cNvPr>
          <p:cNvSpPr/>
          <p:nvPr/>
        </p:nvSpPr>
        <p:spPr>
          <a:xfrm>
            <a:off x="7697069" y="881091"/>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0" name="TextBox 9">
            <a:extLst>
              <a:ext uri="{FF2B5EF4-FFF2-40B4-BE49-F238E27FC236}">
                <a16:creationId xmlns:a16="http://schemas.microsoft.com/office/drawing/2014/main" id="{6DFD73F1-0028-F0F0-C3E0-363510BC31B7}"/>
              </a:ext>
            </a:extLst>
          </p:cNvPr>
          <p:cNvSpPr txBox="1"/>
          <p:nvPr/>
        </p:nvSpPr>
        <p:spPr>
          <a:xfrm>
            <a:off x="7607797" y="542324"/>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Z</a:t>
            </a:r>
          </a:p>
        </p:txBody>
      </p:sp>
      <p:sp>
        <p:nvSpPr>
          <p:cNvPr id="11" name="Rectangle 10">
            <a:extLst>
              <a:ext uri="{FF2B5EF4-FFF2-40B4-BE49-F238E27FC236}">
                <a16:creationId xmlns:a16="http://schemas.microsoft.com/office/drawing/2014/main" id="{43B2F35F-B88D-FF4F-CF36-6850CBC822E8}"/>
              </a:ext>
            </a:extLst>
          </p:cNvPr>
          <p:cNvSpPr/>
          <p:nvPr/>
        </p:nvSpPr>
        <p:spPr>
          <a:xfrm>
            <a:off x="6674403" y="888540"/>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0x03</a:t>
            </a:r>
          </a:p>
        </p:txBody>
      </p:sp>
      <p:sp>
        <p:nvSpPr>
          <p:cNvPr id="12" name="TextBox 11">
            <a:extLst>
              <a:ext uri="{FF2B5EF4-FFF2-40B4-BE49-F238E27FC236}">
                <a16:creationId xmlns:a16="http://schemas.microsoft.com/office/drawing/2014/main" id="{F40D9592-4576-BA3D-97A7-38953C222454}"/>
              </a:ext>
            </a:extLst>
          </p:cNvPr>
          <p:cNvSpPr txBox="1"/>
          <p:nvPr/>
        </p:nvSpPr>
        <p:spPr>
          <a:xfrm>
            <a:off x="6579864" y="542187"/>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13" name="Rectangle 12">
            <a:extLst>
              <a:ext uri="{FF2B5EF4-FFF2-40B4-BE49-F238E27FC236}">
                <a16:creationId xmlns:a16="http://schemas.microsoft.com/office/drawing/2014/main" id="{C7CA6F1F-AFD7-584E-F3A8-3460FCE43701}"/>
              </a:ext>
            </a:extLst>
          </p:cNvPr>
          <p:cNvSpPr/>
          <p:nvPr/>
        </p:nvSpPr>
        <p:spPr>
          <a:xfrm>
            <a:off x="8300228" y="891822"/>
            <a:ext cx="322524"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4" name="TextBox 13">
            <a:extLst>
              <a:ext uri="{FF2B5EF4-FFF2-40B4-BE49-F238E27FC236}">
                <a16:creationId xmlns:a16="http://schemas.microsoft.com/office/drawing/2014/main" id="{4AB0D854-A319-879A-09BF-0892DEF817DE}"/>
              </a:ext>
            </a:extLst>
          </p:cNvPr>
          <p:cNvSpPr txBox="1"/>
          <p:nvPr/>
        </p:nvSpPr>
        <p:spPr>
          <a:xfrm>
            <a:off x="8210956" y="553055"/>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N</a:t>
            </a:r>
          </a:p>
        </p:txBody>
      </p:sp>
      <p:sp>
        <p:nvSpPr>
          <p:cNvPr id="15" name="Rectangle 14">
            <a:extLst>
              <a:ext uri="{FF2B5EF4-FFF2-40B4-BE49-F238E27FC236}">
                <a16:creationId xmlns:a16="http://schemas.microsoft.com/office/drawing/2014/main" id="{9C3F710B-3330-6F2D-C7E5-7020CE6C9856}"/>
              </a:ext>
            </a:extLst>
          </p:cNvPr>
          <p:cNvSpPr/>
          <p:nvPr/>
        </p:nvSpPr>
        <p:spPr>
          <a:xfrm>
            <a:off x="8867573" y="8906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16" name="TextBox 15">
            <a:extLst>
              <a:ext uri="{FF2B5EF4-FFF2-40B4-BE49-F238E27FC236}">
                <a16:creationId xmlns:a16="http://schemas.microsoft.com/office/drawing/2014/main" id="{CB69CC6A-B948-6F9C-7BBB-4461EB34A788}"/>
              </a:ext>
            </a:extLst>
          </p:cNvPr>
          <p:cNvSpPr txBox="1"/>
          <p:nvPr/>
        </p:nvSpPr>
        <p:spPr>
          <a:xfrm>
            <a:off x="8778301" y="551886"/>
            <a:ext cx="598241"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ACC</a:t>
            </a:r>
          </a:p>
        </p:txBody>
      </p:sp>
      <p:sp>
        <p:nvSpPr>
          <p:cNvPr id="17" name="Rectangle 16">
            <a:extLst>
              <a:ext uri="{FF2B5EF4-FFF2-40B4-BE49-F238E27FC236}">
                <a16:creationId xmlns:a16="http://schemas.microsoft.com/office/drawing/2014/main" id="{77425A10-CD97-29D3-EA85-EB83EB88EB5C}"/>
              </a:ext>
            </a:extLst>
          </p:cNvPr>
          <p:cNvSpPr/>
          <p:nvPr/>
        </p:nvSpPr>
        <p:spPr>
          <a:xfrm>
            <a:off x="9908615" y="901384"/>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0x02</a:t>
            </a:r>
          </a:p>
        </p:txBody>
      </p:sp>
      <p:sp>
        <p:nvSpPr>
          <p:cNvPr id="18" name="TextBox 17">
            <a:extLst>
              <a:ext uri="{FF2B5EF4-FFF2-40B4-BE49-F238E27FC236}">
                <a16:creationId xmlns:a16="http://schemas.microsoft.com/office/drawing/2014/main" id="{5FD15D39-EF3B-0F47-9B80-9FDC9E811B27}"/>
              </a:ext>
            </a:extLst>
          </p:cNvPr>
          <p:cNvSpPr txBox="1"/>
          <p:nvPr/>
        </p:nvSpPr>
        <p:spPr>
          <a:xfrm>
            <a:off x="9819343"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a:t>
            </a:r>
          </a:p>
        </p:txBody>
      </p:sp>
      <p:sp>
        <p:nvSpPr>
          <p:cNvPr id="19" name="Rectangle 18">
            <a:extLst>
              <a:ext uri="{FF2B5EF4-FFF2-40B4-BE49-F238E27FC236}">
                <a16:creationId xmlns:a16="http://schemas.microsoft.com/office/drawing/2014/main" id="{65FD7B7A-B483-4272-B155-AB5AA69B9CA1}"/>
              </a:ext>
            </a:extLst>
          </p:cNvPr>
          <p:cNvSpPr/>
          <p:nvPr/>
        </p:nvSpPr>
        <p:spPr>
          <a:xfrm>
            <a:off x="10951806" y="901384"/>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0" name="TextBox 19">
            <a:extLst>
              <a:ext uri="{FF2B5EF4-FFF2-40B4-BE49-F238E27FC236}">
                <a16:creationId xmlns:a16="http://schemas.microsoft.com/office/drawing/2014/main" id="{987FB2E9-410B-DBAA-506E-4A7568E663C8}"/>
              </a:ext>
            </a:extLst>
          </p:cNvPr>
          <p:cNvSpPr txBox="1"/>
          <p:nvPr/>
        </p:nvSpPr>
        <p:spPr>
          <a:xfrm>
            <a:off x="10862534" y="562617"/>
            <a:ext cx="322524"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Y</a:t>
            </a:r>
          </a:p>
        </p:txBody>
      </p:sp>
    </p:spTree>
    <p:extLst>
      <p:ext uri="{BB962C8B-B14F-4D97-AF65-F5344CB8AC3E}">
        <p14:creationId xmlns:p14="http://schemas.microsoft.com/office/powerpoint/2010/main" val="19960012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A04D32-D529-7114-6B79-2C887E6C456B}"/>
            </a:ext>
          </a:extLst>
        </p:cNvPr>
        <p:cNvGrpSpPr/>
        <p:nvPr/>
      </p:nvGrpSpPr>
      <p:grpSpPr>
        <a:xfrm>
          <a:off x="0" y="0"/>
          <a:ext cx="0" cy="0"/>
          <a:chOff x="0" y="0"/>
          <a:chExt cx="0" cy="0"/>
        </a:xfrm>
      </p:grpSpPr>
      <p:pic>
        <p:nvPicPr>
          <p:cNvPr id="2" name="Picture 1" descr="A diagram of a circuit&#10;&#10;AI-generated content may be incorrect.">
            <a:extLst>
              <a:ext uri="{FF2B5EF4-FFF2-40B4-BE49-F238E27FC236}">
                <a16:creationId xmlns:a16="http://schemas.microsoft.com/office/drawing/2014/main" id="{1B8FA579-9F7C-3CAD-7FD5-397E2F1ACE05}"/>
              </a:ext>
            </a:extLst>
          </p:cNvPr>
          <p:cNvPicPr>
            <a:picLocks noChangeAspect="1"/>
          </p:cNvPicPr>
          <p:nvPr/>
        </p:nvPicPr>
        <p:blipFill>
          <a:blip r:embed="rId2"/>
          <a:stretch>
            <a:fillRect/>
          </a:stretch>
        </p:blipFill>
        <p:spPr>
          <a:xfrm>
            <a:off x="4658251" y="1465806"/>
            <a:ext cx="6740000" cy="3983800"/>
          </a:xfrm>
          <a:prstGeom prst="rect">
            <a:avLst/>
          </a:prstGeom>
        </p:spPr>
      </p:pic>
      <p:sp>
        <p:nvSpPr>
          <p:cNvPr id="8" name="Title 7">
            <a:extLst>
              <a:ext uri="{FF2B5EF4-FFF2-40B4-BE49-F238E27FC236}">
                <a16:creationId xmlns:a16="http://schemas.microsoft.com/office/drawing/2014/main" id="{68331B19-4119-02A2-B0C0-E0762FEB2EC5}"/>
              </a:ext>
            </a:extLst>
          </p:cNvPr>
          <p:cNvSpPr>
            <a:spLocks noGrp="1"/>
          </p:cNvSpPr>
          <p:nvPr>
            <p:ph type="title"/>
          </p:nvPr>
        </p:nvSpPr>
        <p:spPr>
          <a:xfrm>
            <a:off x="630935" y="639520"/>
            <a:ext cx="3776941" cy="1719072"/>
          </a:xfrm>
        </p:spPr>
        <p:txBody>
          <a:bodyPr anchor="b">
            <a:noAutofit/>
          </a:bodyPr>
          <a:lstStyle/>
          <a:p>
            <a:r>
              <a:rPr lang="en-US" sz="4000" dirty="0"/>
              <a:t>Our CPU from Logic, Gates, Transistors</a:t>
            </a:r>
          </a:p>
        </p:txBody>
      </p:sp>
      <p:sp>
        <p:nvSpPr>
          <p:cNvPr id="9" name="Content Placeholder 8">
            <a:extLst>
              <a:ext uri="{FF2B5EF4-FFF2-40B4-BE49-F238E27FC236}">
                <a16:creationId xmlns:a16="http://schemas.microsoft.com/office/drawing/2014/main" id="{F0E908F3-47A7-920C-CA3E-C16FAF7B75DE}"/>
              </a:ext>
            </a:extLst>
          </p:cNvPr>
          <p:cNvSpPr>
            <a:spLocks noGrp="1"/>
          </p:cNvSpPr>
          <p:nvPr>
            <p:ph idx="1"/>
          </p:nvPr>
        </p:nvSpPr>
        <p:spPr>
          <a:xfrm>
            <a:off x="630936" y="2807208"/>
            <a:ext cx="3429000" cy="3410712"/>
          </a:xfrm>
        </p:spPr>
        <p:txBody>
          <a:bodyPr anchor="t">
            <a:normAutofit/>
          </a:bodyPr>
          <a:lstStyle/>
          <a:p>
            <a:r>
              <a:rPr lang="en-US" sz="2200" dirty="0"/>
              <a:t>There is a lot of overlap between the CDC6504 and our two instruction CPU….</a:t>
            </a:r>
          </a:p>
        </p:txBody>
      </p:sp>
    </p:spTree>
    <p:extLst>
      <p:ext uri="{BB962C8B-B14F-4D97-AF65-F5344CB8AC3E}">
        <p14:creationId xmlns:p14="http://schemas.microsoft.com/office/powerpoint/2010/main" val="1653602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735FFB-106F-A723-E28E-067A8255B55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16DB1C8-024E-43B7-8FE3-96419B201922}"/>
              </a:ext>
            </a:extLst>
          </p:cNvPr>
          <p:cNvSpPr/>
          <p:nvPr/>
        </p:nvSpPr>
        <p:spPr>
          <a:xfrm>
            <a:off x="6737680" y="1177880"/>
            <a:ext cx="4826644" cy="4004841"/>
          </a:xfrm>
          <a:prstGeom prst="rect">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CPU</a:t>
            </a:r>
          </a:p>
        </p:txBody>
      </p:sp>
      <p:sp>
        <p:nvSpPr>
          <p:cNvPr id="3" name="Rectangle 2">
            <a:extLst>
              <a:ext uri="{FF2B5EF4-FFF2-40B4-BE49-F238E27FC236}">
                <a16:creationId xmlns:a16="http://schemas.microsoft.com/office/drawing/2014/main" id="{013EE36F-D017-E862-9E78-BACBE4865EC0}"/>
              </a:ext>
            </a:extLst>
          </p:cNvPr>
          <p:cNvSpPr/>
          <p:nvPr/>
        </p:nvSpPr>
        <p:spPr>
          <a:xfrm>
            <a:off x="6925288" y="1667770"/>
            <a:ext cx="1805650" cy="1099595"/>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ALU</a:t>
            </a:r>
          </a:p>
        </p:txBody>
      </p:sp>
      <p:sp>
        <p:nvSpPr>
          <p:cNvPr id="4" name="Rectangle 3">
            <a:extLst>
              <a:ext uri="{FF2B5EF4-FFF2-40B4-BE49-F238E27FC236}">
                <a16:creationId xmlns:a16="http://schemas.microsoft.com/office/drawing/2014/main" id="{7C00D2B8-A4BD-80AA-6E14-D5AA6D1C6B78}"/>
              </a:ext>
            </a:extLst>
          </p:cNvPr>
          <p:cNvSpPr/>
          <p:nvPr/>
        </p:nvSpPr>
        <p:spPr>
          <a:xfrm>
            <a:off x="9510303" y="1667769"/>
            <a:ext cx="1805650" cy="109959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t>Registers</a:t>
            </a:r>
          </a:p>
        </p:txBody>
      </p:sp>
      <p:sp>
        <p:nvSpPr>
          <p:cNvPr id="5" name="Rectangle 4">
            <a:extLst>
              <a:ext uri="{FF2B5EF4-FFF2-40B4-BE49-F238E27FC236}">
                <a16:creationId xmlns:a16="http://schemas.microsoft.com/office/drawing/2014/main" id="{E5B99DBA-4F66-C655-00E9-14455EF9BEA6}"/>
              </a:ext>
            </a:extLst>
          </p:cNvPr>
          <p:cNvSpPr/>
          <p:nvPr/>
        </p:nvSpPr>
        <p:spPr>
          <a:xfrm>
            <a:off x="6925286" y="2991472"/>
            <a:ext cx="3806881" cy="686525"/>
          </a:xfrm>
          <a:prstGeom prst="rect">
            <a:avLst/>
          </a:prstGeom>
          <a:noFill/>
          <a:ln w="38100">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p>
        </p:txBody>
      </p:sp>
      <p:sp>
        <p:nvSpPr>
          <p:cNvPr id="9" name="Rectangle 8">
            <a:extLst>
              <a:ext uri="{FF2B5EF4-FFF2-40B4-BE49-F238E27FC236}">
                <a16:creationId xmlns:a16="http://schemas.microsoft.com/office/drawing/2014/main" id="{A38611CC-B363-D55E-4195-B3D302BAE937}"/>
              </a:ext>
            </a:extLst>
          </p:cNvPr>
          <p:cNvSpPr/>
          <p:nvPr/>
        </p:nvSpPr>
        <p:spPr>
          <a:xfrm>
            <a:off x="6925287" y="4369916"/>
            <a:ext cx="4390665" cy="530204"/>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Cache / Memory</a:t>
            </a:r>
          </a:p>
        </p:txBody>
      </p:sp>
      <p:sp>
        <p:nvSpPr>
          <p:cNvPr id="10" name="Left-Right Arrow 9">
            <a:extLst>
              <a:ext uri="{FF2B5EF4-FFF2-40B4-BE49-F238E27FC236}">
                <a16:creationId xmlns:a16="http://schemas.microsoft.com/office/drawing/2014/main" id="{C34E2298-7CA1-3C11-B88C-DF035886F38D}"/>
              </a:ext>
            </a:extLst>
          </p:cNvPr>
          <p:cNvSpPr/>
          <p:nvPr/>
        </p:nvSpPr>
        <p:spPr>
          <a:xfrm>
            <a:off x="8842826" y="2136788"/>
            <a:ext cx="616352" cy="319086"/>
          </a:xfrm>
          <a:prstGeom prst="lef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Left-Right Arrow 11">
            <a:extLst>
              <a:ext uri="{FF2B5EF4-FFF2-40B4-BE49-F238E27FC236}">
                <a16:creationId xmlns:a16="http://schemas.microsoft.com/office/drawing/2014/main" id="{E03CC3A1-C991-E2D1-DDBA-44F325A31CED}"/>
              </a:ext>
            </a:extLst>
          </p:cNvPr>
          <p:cNvSpPr/>
          <p:nvPr/>
        </p:nvSpPr>
        <p:spPr>
          <a:xfrm rot="5400000">
            <a:off x="10377451" y="3335474"/>
            <a:ext cx="1414011" cy="462990"/>
          </a:xfrm>
          <a:prstGeom prst="leftRight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own Arrow 12">
            <a:extLst>
              <a:ext uri="{FF2B5EF4-FFF2-40B4-BE49-F238E27FC236}">
                <a16:creationId xmlns:a16="http://schemas.microsoft.com/office/drawing/2014/main" id="{5BA2A1CF-7614-F6A8-69E3-F807FBBDA848}"/>
              </a:ext>
            </a:extLst>
          </p:cNvPr>
          <p:cNvSpPr/>
          <p:nvPr/>
        </p:nvSpPr>
        <p:spPr>
          <a:xfrm rot="10800000">
            <a:off x="8541725" y="3743771"/>
            <a:ext cx="462988" cy="530203"/>
          </a:xfrm>
          <a:prstGeom prst="downArrow">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900782D-1C5E-1392-8564-2F8E7A11FADF}"/>
              </a:ext>
            </a:extLst>
          </p:cNvPr>
          <p:cNvSpPr txBox="1"/>
          <p:nvPr/>
        </p:nvSpPr>
        <p:spPr>
          <a:xfrm>
            <a:off x="7076727" y="3840904"/>
            <a:ext cx="1291379" cy="369332"/>
          </a:xfrm>
          <a:prstGeom prst="rect">
            <a:avLst/>
          </a:prstGeom>
          <a:noFill/>
        </p:spPr>
        <p:txBody>
          <a:bodyPr wrap="none" rtlCol="0">
            <a:spAutoFit/>
          </a:bodyPr>
          <a:lstStyle/>
          <a:p>
            <a:r>
              <a:rPr lang="en-US" dirty="0">
                <a:solidFill>
                  <a:schemeClr val="bg1"/>
                </a:solidFill>
              </a:rPr>
              <a:t>Instructions</a:t>
            </a:r>
          </a:p>
        </p:txBody>
      </p:sp>
      <p:sp>
        <p:nvSpPr>
          <p:cNvPr id="16" name="TextBox 15">
            <a:extLst>
              <a:ext uri="{FF2B5EF4-FFF2-40B4-BE49-F238E27FC236}">
                <a16:creationId xmlns:a16="http://schemas.microsoft.com/office/drawing/2014/main" id="{0200AF03-76BF-6440-6951-0A28CD5EDBF1}"/>
              </a:ext>
            </a:extLst>
          </p:cNvPr>
          <p:cNvSpPr txBox="1"/>
          <p:nvPr/>
        </p:nvSpPr>
        <p:spPr>
          <a:xfrm>
            <a:off x="8864187" y="1701682"/>
            <a:ext cx="620554" cy="369332"/>
          </a:xfrm>
          <a:prstGeom prst="rect">
            <a:avLst/>
          </a:prstGeom>
          <a:noFill/>
        </p:spPr>
        <p:txBody>
          <a:bodyPr wrap="none" rtlCol="0">
            <a:spAutoFit/>
          </a:bodyPr>
          <a:lstStyle/>
          <a:p>
            <a:r>
              <a:rPr lang="en-US" dirty="0">
                <a:solidFill>
                  <a:schemeClr val="bg1"/>
                </a:solidFill>
              </a:rPr>
              <a:t>Data</a:t>
            </a:r>
          </a:p>
        </p:txBody>
      </p:sp>
      <p:sp>
        <p:nvSpPr>
          <p:cNvPr id="25" name="Title 24">
            <a:extLst>
              <a:ext uri="{FF2B5EF4-FFF2-40B4-BE49-F238E27FC236}">
                <a16:creationId xmlns:a16="http://schemas.microsoft.com/office/drawing/2014/main" id="{F6341351-16C8-A611-C823-72C3F0CC9477}"/>
              </a:ext>
            </a:extLst>
          </p:cNvPr>
          <p:cNvSpPr>
            <a:spLocks noGrp="1"/>
          </p:cNvSpPr>
          <p:nvPr>
            <p:ph type="title"/>
          </p:nvPr>
        </p:nvSpPr>
        <p:spPr/>
        <p:txBody>
          <a:bodyPr>
            <a:normAutofit/>
          </a:bodyPr>
          <a:lstStyle/>
          <a:p>
            <a:r>
              <a:rPr lang="en-US" sz="3600" dirty="0"/>
              <a:t>Fetch-Decode-Execute-Cycle</a:t>
            </a:r>
          </a:p>
        </p:txBody>
      </p:sp>
      <p:sp>
        <p:nvSpPr>
          <p:cNvPr id="27" name="Content Placeholder 26">
            <a:extLst>
              <a:ext uri="{FF2B5EF4-FFF2-40B4-BE49-F238E27FC236}">
                <a16:creationId xmlns:a16="http://schemas.microsoft.com/office/drawing/2014/main" id="{CCBE6801-0242-BCB1-773B-CF7599763794}"/>
              </a:ext>
            </a:extLst>
          </p:cNvPr>
          <p:cNvSpPr>
            <a:spLocks noGrp="1"/>
          </p:cNvSpPr>
          <p:nvPr>
            <p:ph idx="1"/>
          </p:nvPr>
        </p:nvSpPr>
        <p:spPr>
          <a:xfrm>
            <a:off x="838200" y="1825625"/>
            <a:ext cx="4983388" cy="4351338"/>
          </a:xfrm>
        </p:spPr>
        <p:txBody>
          <a:bodyPr>
            <a:normAutofit fontScale="92500" lnSpcReduction="10000"/>
          </a:bodyPr>
          <a:lstStyle/>
          <a:p>
            <a:r>
              <a:rPr lang="en-US" dirty="0"/>
              <a:t>Program Counter (PC) Register – Address of the next machine code instruction</a:t>
            </a:r>
          </a:p>
          <a:p>
            <a:r>
              <a:rPr lang="en-US" dirty="0"/>
              <a:t>Current Instruction Register (CIR)</a:t>
            </a:r>
          </a:p>
          <a:p>
            <a:r>
              <a:rPr lang="en-US" dirty="0"/>
              <a:t>The decoder looks at the bits of the CIR and using gates activates the correct ALU Element and  register</a:t>
            </a:r>
          </a:p>
          <a:p>
            <a:r>
              <a:rPr lang="en-US" dirty="0"/>
              <a:t>The Clock causes the logic when to compute and when to copy results back to the register</a:t>
            </a:r>
          </a:p>
        </p:txBody>
      </p:sp>
      <p:sp>
        <p:nvSpPr>
          <p:cNvPr id="6" name="Rectangle 5">
            <a:extLst>
              <a:ext uri="{FF2B5EF4-FFF2-40B4-BE49-F238E27FC236}">
                <a16:creationId xmlns:a16="http://schemas.microsoft.com/office/drawing/2014/main" id="{0F4DC4E2-F199-7506-423B-B8E39509D59C}"/>
              </a:ext>
            </a:extLst>
          </p:cNvPr>
          <p:cNvSpPr/>
          <p:nvPr/>
        </p:nvSpPr>
        <p:spPr>
          <a:xfrm>
            <a:off x="7076727" y="2071014"/>
            <a:ext cx="671610" cy="23904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09BAF98-2B20-7F2D-7966-DAC1AB046179}"/>
              </a:ext>
            </a:extLst>
          </p:cNvPr>
          <p:cNvSpPr/>
          <p:nvPr/>
        </p:nvSpPr>
        <p:spPr>
          <a:xfrm>
            <a:off x="7211594" y="3180300"/>
            <a:ext cx="916483" cy="34240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PC</a:t>
            </a:r>
          </a:p>
        </p:txBody>
      </p:sp>
      <p:sp>
        <p:nvSpPr>
          <p:cNvPr id="11" name="Rectangle 10">
            <a:extLst>
              <a:ext uri="{FF2B5EF4-FFF2-40B4-BE49-F238E27FC236}">
                <a16:creationId xmlns:a16="http://schemas.microsoft.com/office/drawing/2014/main" id="{940AE15B-80F6-30F0-52FA-BDF3D7D5225A}"/>
              </a:ext>
            </a:extLst>
          </p:cNvPr>
          <p:cNvSpPr/>
          <p:nvPr/>
        </p:nvSpPr>
        <p:spPr>
          <a:xfrm>
            <a:off x="8265343" y="3189520"/>
            <a:ext cx="916483" cy="34240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CIR</a:t>
            </a:r>
          </a:p>
        </p:txBody>
      </p:sp>
      <p:sp>
        <p:nvSpPr>
          <p:cNvPr id="17" name="Rectangle 16">
            <a:extLst>
              <a:ext uri="{FF2B5EF4-FFF2-40B4-BE49-F238E27FC236}">
                <a16:creationId xmlns:a16="http://schemas.microsoft.com/office/drawing/2014/main" id="{333E7944-8BBF-A273-5761-A6B7DC2176BB}"/>
              </a:ext>
            </a:extLst>
          </p:cNvPr>
          <p:cNvSpPr/>
          <p:nvPr/>
        </p:nvSpPr>
        <p:spPr>
          <a:xfrm>
            <a:off x="9302620" y="3182287"/>
            <a:ext cx="1301969" cy="342402"/>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Decoder</a:t>
            </a:r>
          </a:p>
        </p:txBody>
      </p:sp>
      <p:sp>
        <p:nvSpPr>
          <p:cNvPr id="18" name="Rectangle 17">
            <a:extLst>
              <a:ext uri="{FF2B5EF4-FFF2-40B4-BE49-F238E27FC236}">
                <a16:creationId xmlns:a16="http://schemas.microsoft.com/office/drawing/2014/main" id="{542843E0-AFFF-8943-F404-EEC07C801ABD}"/>
              </a:ext>
            </a:extLst>
          </p:cNvPr>
          <p:cNvSpPr/>
          <p:nvPr/>
        </p:nvSpPr>
        <p:spPr>
          <a:xfrm>
            <a:off x="7076727" y="2403317"/>
            <a:ext cx="671610" cy="23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A671869-BEC8-70DA-A638-44CF6EC10DA2}"/>
              </a:ext>
            </a:extLst>
          </p:cNvPr>
          <p:cNvSpPr/>
          <p:nvPr/>
        </p:nvSpPr>
        <p:spPr>
          <a:xfrm>
            <a:off x="7929538" y="2069313"/>
            <a:ext cx="671610" cy="23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B115F5C-8849-0DDC-E432-EE70CF865A45}"/>
              </a:ext>
            </a:extLst>
          </p:cNvPr>
          <p:cNvSpPr/>
          <p:nvPr/>
        </p:nvSpPr>
        <p:spPr>
          <a:xfrm>
            <a:off x="7929538" y="2401616"/>
            <a:ext cx="671610" cy="23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30251BB-2453-F272-E007-E3DBE5873CC7}"/>
              </a:ext>
            </a:extLst>
          </p:cNvPr>
          <p:cNvSpPr/>
          <p:nvPr/>
        </p:nvSpPr>
        <p:spPr>
          <a:xfrm>
            <a:off x="9633567" y="2081768"/>
            <a:ext cx="671610" cy="23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5E046BE-F374-B04C-DF1F-205120877629}"/>
              </a:ext>
            </a:extLst>
          </p:cNvPr>
          <p:cNvSpPr/>
          <p:nvPr/>
        </p:nvSpPr>
        <p:spPr>
          <a:xfrm>
            <a:off x="9633567" y="2414071"/>
            <a:ext cx="671610" cy="23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B2B6268-C236-A579-00DE-8B401B5296DA}"/>
              </a:ext>
            </a:extLst>
          </p:cNvPr>
          <p:cNvSpPr/>
          <p:nvPr/>
        </p:nvSpPr>
        <p:spPr>
          <a:xfrm>
            <a:off x="10486378" y="2080067"/>
            <a:ext cx="671610" cy="23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8E6369E-5016-0A13-44A8-B45A0346D341}"/>
              </a:ext>
            </a:extLst>
          </p:cNvPr>
          <p:cNvSpPr/>
          <p:nvPr/>
        </p:nvSpPr>
        <p:spPr>
          <a:xfrm>
            <a:off x="10486378" y="2412370"/>
            <a:ext cx="671610" cy="239049"/>
          </a:xfrm>
          <a:prstGeom prst="rect">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Elbow Connector 34">
            <a:extLst>
              <a:ext uri="{FF2B5EF4-FFF2-40B4-BE49-F238E27FC236}">
                <a16:creationId xmlns:a16="http://schemas.microsoft.com/office/drawing/2014/main" id="{E31E9323-7CE6-6FB2-4F7F-5310C8E4EE45}"/>
              </a:ext>
            </a:extLst>
          </p:cNvPr>
          <p:cNvCxnSpPr>
            <a:stCxn id="17" idx="0"/>
            <a:endCxn id="6" idx="2"/>
          </p:cNvCxnSpPr>
          <p:nvPr/>
        </p:nvCxnSpPr>
        <p:spPr>
          <a:xfrm rot="16200000" flipV="1">
            <a:off x="8246957" y="1475638"/>
            <a:ext cx="872224" cy="2541073"/>
          </a:xfrm>
          <a:prstGeom prst="bentConnector3">
            <a:avLst>
              <a:gd name="adj1" fmla="val 38964"/>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8" name="Elbow Connector 37">
            <a:extLst>
              <a:ext uri="{FF2B5EF4-FFF2-40B4-BE49-F238E27FC236}">
                <a16:creationId xmlns:a16="http://schemas.microsoft.com/office/drawing/2014/main" id="{4B1AA9A0-8CE1-DA74-C04B-E907FD60D29A}"/>
              </a:ext>
            </a:extLst>
          </p:cNvPr>
          <p:cNvCxnSpPr>
            <a:stCxn id="17" idx="0"/>
            <a:endCxn id="24" idx="2"/>
          </p:cNvCxnSpPr>
          <p:nvPr/>
        </p:nvCxnSpPr>
        <p:spPr>
          <a:xfrm rot="5400000" flipH="1" flipV="1">
            <a:off x="10122460" y="2482564"/>
            <a:ext cx="530868" cy="868578"/>
          </a:xfrm>
          <a:prstGeom prst="bentConnector3">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515D3D7D-C856-C447-2922-A6641F27E954}"/>
              </a:ext>
            </a:extLst>
          </p:cNvPr>
          <p:cNvSpPr txBox="1"/>
          <p:nvPr/>
        </p:nvSpPr>
        <p:spPr>
          <a:xfrm>
            <a:off x="6907134" y="5397865"/>
            <a:ext cx="4657190" cy="369332"/>
          </a:xfrm>
          <a:prstGeom prst="rect">
            <a:avLst/>
          </a:prstGeom>
          <a:noFill/>
        </p:spPr>
        <p:txBody>
          <a:bodyPr wrap="square">
            <a:spAutoFit/>
          </a:bodyPr>
          <a:lstStyle/>
          <a:p>
            <a:pPr algn="ctr"/>
            <a:r>
              <a:rPr lang="en-US" dirty="0"/>
              <a:t>https://</a:t>
            </a:r>
            <a:r>
              <a:rPr lang="en-US" dirty="0" err="1"/>
              <a:t>en.wikipedia.org</a:t>
            </a:r>
            <a:r>
              <a:rPr lang="en-US" dirty="0"/>
              <a:t>/wiki/</a:t>
            </a:r>
            <a:r>
              <a:rPr lang="en-US" dirty="0" err="1"/>
              <a:t>Binary_decoder</a:t>
            </a:r>
            <a:endParaRPr lang="en-US" dirty="0"/>
          </a:p>
        </p:txBody>
      </p:sp>
    </p:spTree>
    <p:extLst>
      <p:ext uri="{BB962C8B-B14F-4D97-AF65-F5344CB8AC3E}">
        <p14:creationId xmlns:p14="http://schemas.microsoft.com/office/powerpoint/2010/main" val="3105489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83B2AC-66F9-A52E-DDEB-8CD3765F58B6}"/>
            </a:ext>
          </a:extLst>
        </p:cNvPr>
        <p:cNvGrpSpPr/>
        <p:nvPr/>
      </p:nvGrpSpPr>
      <p:grpSpPr>
        <a:xfrm>
          <a:off x="0" y="0"/>
          <a:ext cx="0" cy="0"/>
          <a:chOff x="0" y="0"/>
          <a:chExt cx="0" cy="0"/>
        </a:xfrm>
      </p:grpSpPr>
      <p:pic>
        <p:nvPicPr>
          <p:cNvPr id="2" name="Picture 1" descr="A diagram of a circuit&#10;&#10;AI-generated content may be incorrect.">
            <a:extLst>
              <a:ext uri="{FF2B5EF4-FFF2-40B4-BE49-F238E27FC236}">
                <a16:creationId xmlns:a16="http://schemas.microsoft.com/office/drawing/2014/main" id="{DC528740-8913-24E5-1E82-DC2B76543DE6}"/>
              </a:ext>
            </a:extLst>
          </p:cNvPr>
          <p:cNvPicPr>
            <a:picLocks noChangeAspect="1"/>
          </p:cNvPicPr>
          <p:nvPr/>
        </p:nvPicPr>
        <p:blipFill>
          <a:blip r:embed="rId2"/>
          <a:stretch>
            <a:fillRect/>
          </a:stretch>
        </p:blipFill>
        <p:spPr>
          <a:xfrm>
            <a:off x="4658251" y="1465806"/>
            <a:ext cx="6740000" cy="3983800"/>
          </a:xfrm>
          <a:prstGeom prst="rect">
            <a:avLst/>
          </a:prstGeom>
        </p:spPr>
      </p:pic>
      <p:sp>
        <p:nvSpPr>
          <p:cNvPr id="8" name="Title 7">
            <a:extLst>
              <a:ext uri="{FF2B5EF4-FFF2-40B4-BE49-F238E27FC236}">
                <a16:creationId xmlns:a16="http://schemas.microsoft.com/office/drawing/2014/main" id="{E73F5D13-B1F2-D861-E4A1-65F8F15FC1D2}"/>
              </a:ext>
            </a:extLst>
          </p:cNvPr>
          <p:cNvSpPr>
            <a:spLocks noGrp="1"/>
          </p:cNvSpPr>
          <p:nvPr>
            <p:ph type="title"/>
          </p:nvPr>
        </p:nvSpPr>
        <p:spPr>
          <a:xfrm>
            <a:off x="630935" y="639520"/>
            <a:ext cx="3776941" cy="1719072"/>
          </a:xfrm>
        </p:spPr>
        <p:txBody>
          <a:bodyPr anchor="b">
            <a:noAutofit/>
          </a:bodyPr>
          <a:lstStyle/>
          <a:p>
            <a:r>
              <a:rPr lang="en-US" sz="4000" dirty="0"/>
              <a:t>Our CPU from Logic, Gates, Transistors</a:t>
            </a:r>
          </a:p>
        </p:txBody>
      </p:sp>
      <p:sp>
        <p:nvSpPr>
          <p:cNvPr id="9" name="Content Placeholder 8">
            <a:extLst>
              <a:ext uri="{FF2B5EF4-FFF2-40B4-BE49-F238E27FC236}">
                <a16:creationId xmlns:a16="http://schemas.microsoft.com/office/drawing/2014/main" id="{98D8ACA9-E145-CD18-8F48-E1205FC3619F}"/>
              </a:ext>
            </a:extLst>
          </p:cNvPr>
          <p:cNvSpPr>
            <a:spLocks noGrp="1"/>
          </p:cNvSpPr>
          <p:nvPr>
            <p:ph idx="1"/>
          </p:nvPr>
        </p:nvSpPr>
        <p:spPr>
          <a:xfrm>
            <a:off x="630936" y="2807208"/>
            <a:ext cx="3429000" cy="3410712"/>
          </a:xfrm>
        </p:spPr>
        <p:txBody>
          <a:bodyPr anchor="t">
            <a:normAutofit/>
          </a:bodyPr>
          <a:lstStyle/>
          <a:p>
            <a:r>
              <a:rPr lang="en-US" sz="2200" dirty="0"/>
              <a:t>Our CPU implements two instructions</a:t>
            </a:r>
          </a:p>
          <a:p>
            <a:pPr lvl="1"/>
            <a:r>
              <a:rPr lang="en-US" sz="1800" dirty="0"/>
              <a:t>Zero Register</a:t>
            </a:r>
          </a:p>
          <a:p>
            <a:pPr lvl="1"/>
            <a:r>
              <a:rPr lang="en-US" sz="1800" dirty="0"/>
              <a:t>Increment Register</a:t>
            </a:r>
          </a:p>
          <a:p>
            <a:r>
              <a:rPr lang="en-US" sz="2200" dirty="0"/>
              <a:t>There is no program counter because there is no instruction memory</a:t>
            </a:r>
          </a:p>
          <a:p>
            <a:r>
              <a:rPr lang="en-US" sz="2200" dirty="0"/>
              <a:t>But….</a:t>
            </a:r>
          </a:p>
        </p:txBody>
      </p:sp>
      <p:sp>
        <p:nvSpPr>
          <p:cNvPr id="3" name="Rectangle 2">
            <a:extLst>
              <a:ext uri="{FF2B5EF4-FFF2-40B4-BE49-F238E27FC236}">
                <a16:creationId xmlns:a16="http://schemas.microsoft.com/office/drawing/2014/main" id="{8472BD87-1732-F9DD-4263-102587EB6AEE}"/>
              </a:ext>
            </a:extLst>
          </p:cNvPr>
          <p:cNvSpPr/>
          <p:nvPr/>
        </p:nvSpPr>
        <p:spPr>
          <a:xfrm>
            <a:off x="8839200" y="2358592"/>
            <a:ext cx="2727158" cy="1700462"/>
          </a:xfrm>
          <a:prstGeom prst="rect">
            <a:avLst/>
          </a:prstGeom>
          <a:noFill/>
          <a:ln w="571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8BC4CBF-BE36-02C7-7171-C21C5C5CFDB3}"/>
              </a:ext>
            </a:extLst>
          </p:cNvPr>
          <p:cNvSpPr/>
          <p:nvPr/>
        </p:nvSpPr>
        <p:spPr>
          <a:xfrm>
            <a:off x="7474874" y="2566737"/>
            <a:ext cx="1196219" cy="1700462"/>
          </a:xfrm>
          <a:prstGeom prst="rect">
            <a:avLst/>
          </a:prstGeom>
          <a:noFill/>
          <a:ln w="57150">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F87EAE8-96BC-C54A-7818-07DFFC81E9D4}"/>
              </a:ext>
            </a:extLst>
          </p:cNvPr>
          <p:cNvSpPr txBox="1"/>
          <p:nvPr/>
        </p:nvSpPr>
        <p:spPr>
          <a:xfrm>
            <a:off x="9360272" y="1244399"/>
            <a:ext cx="1685013" cy="523220"/>
          </a:xfrm>
          <a:prstGeom prst="rect">
            <a:avLst/>
          </a:prstGeom>
          <a:noFill/>
        </p:spPr>
        <p:txBody>
          <a:bodyPr wrap="none" rtlCol="0">
            <a:spAutoFit/>
          </a:bodyPr>
          <a:lstStyle/>
          <a:p>
            <a:r>
              <a:rPr lang="en-US" sz="2800" dirty="0"/>
              <a:t>Increment</a:t>
            </a:r>
          </a:p>
        </p:txBody>
      </p:sp>
      <p:sp>
        <p:nvSpPr>
          <p:cNvPr id="6" name="TextBox 5">
            <a:extLst>
              <a:ext uri="{FF2B5EF4-FFF2-40B4-BE49-F238E27FC236}">
                <a16:creationId xmlns:a16="http://schemas.microsoft.com/office/drawing/2014/main" id="{608ED942-CDD2-C972-8744-269D280623BD}"/>
              </a:ext>
            </a:extLst>
          </p:cNvPr>
          <p:cNvSpPr txBox="1"/>
          <p:nvPr/>
        </p:nvSpPr>
        <p:spPr>
          <a:xfrm>
            <a:off x="7452905" y="5597297"/>
            <a:ext cx="1358321" cy="523220"/>
          </a:xfrm>
          <a:prstGeom prst="rect">
            <a:avLst/>
          </a:prstGeom>
          <a:noFill/>
        </p:spPr>
        <p:txBody>
          <a:bodyPr wrap="none" rtlCol="0">
            <a:spAutoFit/>
          </a:bodyPr>
          <a:lstStyle/>
          <a:p>
            <a:r>
              <a:rPr lang="en-US" sz="2800" dirty="0"/>
              <a:t>Register</a:t>
            </a:r>
          </a:p>
        </p:txBody>
      </p:sp>
      <p:sp>
        <p:nvSpPr>
          <p:cNvPr id="7" name="TextBox 6">
            <a:extLst>
              <a:ext uri="{FF2B5EF4-FFF2-40B4-BE49-F238E27FC236}">
                <a16:creationId xmlns:a16="http://schemas.microsoft.com/office/drawing/2014/main" id="{6BB390A5-A0E9-0D4B-D93C-4EEDB7525076}"/>
              </a:ext>
            </a:extLst>
          </p:cNvPr>
          <p:cNvSpPr txBox="1"/>
          <p:nvPr/>
        </p:nvSpPr>
        <p:spPr>
          <a:xfrm>
            <a:off x="4059936" y="1408394"/>
            <a:ext cx="1767600" cy="523220"/>
          </a:xfrm>
          <a:prstGeom prst="rect">
            <a:avLst/>
          </a:prstGeom>
          <a:noFill/>
        </p:spPr>
        <p:txBody>
          <a:bodyPr wrap="none" rtlCol="0">
            <a:spAutoFit/>
          </a:bodyPr>
          <a:lstStyle/>
          <a:p>
            <a:r>
              <a:rPr lang="en-US" sz="2800" dirty="0"/>
              <a:t>Instruction</a:t>
            </a:r>
          </a:p>
        </p:txBody>
      </p:sp>
      <p:sp>
        <p:nvSpPr>
          <p:cNvPr id="10" name="TextBox 9">
            <a:extLst>
              <a:ext uri="{FF2B5EF4-FFF2-40B4-BE49-F238E27FC236}">
                <a16:creationId xmlns:a16="http://schemas.microsoft.com/office/drawing/2014/main" id="{D3D8A0F7-F629-D52E-3489-8DBEC2717B82}"/>
              </a:ext>
            </a:extLst>
          </p:cNvPr>
          <p:cNvSpPr txBox="1"/>
          <p:nvPr/>
        </p:nvSpPr>
        <p:spPr>
          <a:xfrm>
            <a:off x="4658251" y="4716906"/>
            <a:ext cx="1289392" cy="954107"/>
          </a:xfrm>
          <a:prstGeom prst="rect">
            <a:avLst/>
          </a:prstGeom>
          <a:noFill/>
        </p:spPr>
        <p:txBody>
          <a:bodyPr wrap="none" rtlCol="0">
            <a:spAutoFit/>
          </a:bodyPr>
          <a:lstStyle/>
          <a:p>
            <a:pPr algn="ctr"/>
            <a:r>
              <a:rPr lang="en-US" sz="2800" dirty="0"/>
              <a:t>Decode</a:t>
            </a:r>
          </a:p>
          <a:p>
            <a:pPr algn="ctr"/>
            <a:r>
              <a:rPr lang="en-US" sz="2800" dirty="0"/>
              <a:t>Logic</a:t>
            </a:r>
          </a:p>
        </p:txBody>
      </p:sp>
      <p:cxnSp>
        <p:nvCxnSpPr>
          <p:cNvPr id="12" name="Straight Arrow Connector 11">
            <a:extLst>
              <a:ext uri="{FF2B5EF4-FFF2-40B4-BE49-F238E27FC236}">
                <a16:creationId xmlns:a16="http://schemas.microsoft.com/office/drawing/2014/main" id="{688AE7C6-CBA0-C3A4-5842-E6CB764E9017}"/>
              </a:ext>
            </a:extLst>
          </p:cNvPr>
          <p:cNvCxnSpPr>
            <a:cxnSpLocks/>
            <a:stCxn id="10" idx="0"/>
          </p:cNvCxnSpPr>
          <p:nvPr/>
        </p:nvCxnSpPr>
        <p:spPr>
          <a:xfrm flipV="1">
            <a:off x="5302947" y="3429000"/>
            <a:ext cx="793053" cy="1287906"/>
          </a:xfrm>
          <a:prstGeom prst="straightConnector1">
            <a:avLst/>
          </a:prstGeom>
          <a:ln w="571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86EBFA0-CADE-8376-A4ED-09214A2D4F75}"/>
              </a:ext>
            </a:extLst>
          </p:cNvPr>
          <p:cNvCxnSpPr>
            <a:cxnSpLocks/>
            <a:stCxn id="6" idx="0"/>
            <a:endCxn id="4" idx="2"/>
          </p:cNvCxnSpPr>
          <p:nvPr/>
        </p:nvCxnSpPr>
        <p:spPr>
          <a:xfrm flipH="1" flipV="1">
            <a:off x="8072984" y="4267199"/>
            <a:ext cx="59082" cy="1330098"/>
          </a:xfrm>
          <a:prstGeom prst="straightConnector1">
            <a:avLst/>
          </a:prstGeom>
          <a:ln w="571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11818A1-2DA6-844A-5A44-1A6190AD8E84}"/>
              </a:ext>
            </a:extLst>
          </p:cNvPr>
          <p:cNvCxnSpPr>
            <a:cxnSpLocks/>
            <a:endCxn id="3" idx="0"/>
          </p:cNvCxnSpPr>
          <p:nvPr/>
        </p:nvCxnSpPr>
        <p:spPr>
          <a:xfrm>
            <a:off x="10202779" y="1767619"/>
            <a:ext cx="0" cy="590973"/>
          </a:xfrm>
          <a:prstGeom prst="straightConnector1">
            <a:avLst/>
          </a:prstGeom>
          <a:ln w="571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89A1DD8D-C65B-FAC0-F1C8-061590EEBD23}"/>
              </a:ext>
            </a:extLst>
          </p:cNvPr>
          <p:cNvCxnSpPr>
            <a:cxnSpLocks/>
            <a:stCxn id="7" idx="2"/>
          </p:cNvCxnSpPr>
          <p:nvPr/>
        </p:nvCxnSpPr>
        <p:spPr>
          <a:xfrm>
            <a:off x="4943736" y="1931614"/>
            <a:ext cx="221822" cy="875594"/>
          </a:xfrm>
          <a:prstGeom prst="straightConnector1">
            <a:avLst/>
          </a:prstGeom>
          <a:ln w="571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18292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E29657-A28B-4DDF-7D59-E8DDF83170E9}"/>
            </a:ext>
          </a:extLst>
        </p:cNvPr>
        <p:cNvGrpSpPr/>
        <p:nvPr/>
      </p:nvGrpSpPr>
      <p:grpSpPr>
        <a:xfrm>
          <a:off x="0" y="0"/>
          <a:ext cx="0" cy="0"/>
          <a:chOff x="0" y="0"/>
          <a:chExt cx="0" cy="0"/>
        </a:xfrm>
      </p:grpSpPr>
      <p:pic>
        <p:nvPicPr>
          <p:cNvPr id="2" name="Picture 1" descr="A diagram of a circuit&#10;&#10;AI-generated content may be incorrect.">
            <a:extLst>
              <a:ext uri="{FF2B5EF4-FFF2-40B4-BE49-F238E27FC236}">
                <a16:creationId xmlns:a16="http://schemas.microsoft.com/office/drawing/2014/main" id="{68CC5B71-4356-A8A0-F9EB-6AB585A45969}"/>
              </a:ext>
            </a:extLst>
          </p:cNvPr>
          <p:cNvPicPr>
            <a:picLocks noChangeAspect="1"/>
          </p:cNvPicPr>
          <p:nvPr/>
        </p:nvPicPr>
        <p:blipFill>
          <a:blip r:embed="rId2"/>
          <a:stretch>
            <a:fillRect/>
          </a:stretch>
        </p:blipFill>
        <p:spPr>
          <a:xfrm>
            <a:off x="4762066" y="528764"/>
            <a:ext cx="6740000" cy="3983800"/>
          </a:xfrm>
          <a:prstGeom prst="rect">
            <a:avLst/>
          </a:prstGeom>
        </p:spPr>
      </p:pic>
      <p:sp>
        <p:nvSpPr>
          <p:cNvPr id="8" name="Title 7">
            <a:extLst>
              <a:ext uri="{FF2B5EF4-FFF2-40B4-BE49-F238E27FC236}">
                <a16:creationId xmlns:a16="http://schemas.microsoft.com/office/drawing/2014/main" id="{94EAF5B6-0B88-533F-E80C-488E26D5BFC2}"/>
              </a:ext>
            </a:extLst>
          </p:cNvPr>
          <p:cNvSpPr>
            <a:spLocks noGrp="1"/>
          </p:cNvSpPr>
          <p:nvPr>
            <p:ph type="title"/>
          </p:nvPr>
        </p:nvSpPr>
        <p:spPr>
          <a:xfrm>
            <a:off x="630935" y="639520"/>
            <a:ext cx="3776941" cy="1719072"/>
          </a:xfrm>
        </p:spPr>
        <p:txBody>
          <a:bodyPr anchor="b">
            <a:normAutofit/>
          </a:bodyPr>
          <a:lstStyle/>
          <a:p>
            <a:r>
              <a:rPr lang="en-US" sz="5400" dirty="0"/>
              <a:t>Looking closer</a:t>
            </a:r>
          </a:p>
        </p:txBody>
      </p:sp>
      <p:sp>
        <p:nvSpPr>
          <p:cNvPr id="9" name="Content Placeholder 8">
            <a:extLst>
              <a:ext uri="{FF2B5EF4-FFF2-40B4-BE49-F238E27FC236}">
                <a16:creationId xmlns:a16="http://schemas.microsoft.com/office/drawing/2014/main" id="{F24FAAF8-3A59-F650-DCBC-E24CFF348690}"/>
              </a:ext>
            </a:extLst>
          </p:cNvPr>
          <p:cNvSpPr>
            <a:spLocks noGrp="1"/>
          </p:cNvSpPr>
          <p:nvPr>
            <p:ph idx="1"/>
          </p:nvPr>
        </p:nvSpPr>
        <p:spPr>
          <a:xfrm>
            <a:off x="630936" y="2807208"/>
            <a:ext cx="3429000" cy="3410712"/>
          </a:xfrm>
        </p:spPr>
        <p:txBody>
          <a:bodyPr anchor="t">
            <a:normAutofit/>
          </a:bodyPr>
          <a:lstStyle/>
          <a:p>
            <a:r>
              <a:rPr lang="en-US" sz="2200" dirty="0"/>
              <a:t>These two instructions are the equivalent to the zero (clear the latch) and one (increment the latch) from our hand-built CPU</a:t>
            </a:r>
          </a:p>
          <a:p>
            <a:r>
              <a:rPr lang="en-US" sz="2200" dirty="0"/>
              <a:t>The 6502 has 8-bit registers</a:t>
            </a:r>
          </a:p>
        </p:txBody>
      </p:sp>
      <p:cxnSp>
        <p:nvCxnSpPr>
          <p:cNvPr id="25" name="Straight Arrow Connector 24">
            <a:extLst>
              <a:ext uri="{FF2B5EF4-FFF2-40B4-BE49-F238E27FC236}">
                <a16:creationId xmlns:a16="http://schemas.microsoft.com/office/drawing/2014/main" id="{6C7625FB-1287-0F09-7443-9ECA30B29B52}"/>
              </a:ext>
            </a:extLst>
          </p:cNvPr>
          <p:cNvCxnSpPr>
            <a:cxnSpLocks/>
          </p:cNvCxnSpPr>
          <p:nvPr/>
        </p:nvCxnSpPr>
        <p:spPr>
          <a:xfrm flipH="1" flipV="1">
            <a:off x="5333090" y="2520664"/>
            <a:ext cx="1160409" cy="2420815"/>
          </a:xfrm>
          <a:prstGeom prst="straightConnector1">
            <a:avLst/>
          </a:prstGeom>
          <a:ln w="5715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1E3A26DD-50D8-E81E-C117-C46ED8935C7A}"/>
              </a:ext>
            </a:extLst>
          </p:cNvPr>
          <p:cNvCxnSpPr>
            <a:cxnSpLocks/>
          </p:cNvCxnSpPr>
          <p:nvPr/>
        </p:nvCxnSpPr>
        <p:spPr>
          <a:xfrm flipV="1">
            <a:off x="7653907" y="2999874"/>
            <a:ext cx="431491" cy="2055469"/>
          </a:xfrm>
          <a:prstGeom prst="straightConnector1">
            <a:avLst/>
          </a:prstGeom>
          <a:ln w="5715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F366BC9-C529-D85D-E2DC-4D801068DC9A}"/>
              </a:ext>
            </a:extLst>
          </p:cNvPr>
          <p:cNvSpPr/>
          <p:nvPr/>
        </p:nvSpPr>
        <p:spPr>
          <a:xfrm>
            <a:off x="5908000" y="5055343"/>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11100010</a:t>
            </a:r>
          </a:p>
        </p:txBody>
      </p:sp>
      <p:sp>
        <p:nvSpPr>
          <p:cNvPr id="11" name="Rectangle 10">
            <a:extLst>
              <a:ext uri="{FF2B5EF4-FFF2-40B4-BE49-F238E27FC236}">
                <a16:creationId xmlns:a16="http://schemas.microsoft.com/office/drawing/2014/main" id="{A44CC02A-FC7F-579F-FEA6-DEE63A7EBFA6}"/>
              </a:ext>
            </a:extLst>
          </p:cNvPr>
          <p:cNvSpPr/>
          <p:nvPr/>
        </p:nvSpPr>
        <p:spPr>
          <a:xfrm>
            <a:off x="5907999" y="553854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11101000</a:t>
            </a:r>
          </a:p>
        </p:txBody>
      </p:sp>
      <p:sp>
        <p:nvSpPr>
          <p:cNvPr id="13" name="TextBox 12">
            <a:extLst>
              <a:ext uri="{FF2B5EF4-FFF2-40B4-BE49-F238E27FC236}">
                <a16:creationId xmlns:a16="http://schemas.microsoft.com/office/drawing/2014/main" id="{5C19FF94-E61E-1C25-7919-423D44262D8D}"/>
              </a:ext>
            </a:extLst>
          </p:cNvPr>
          <p:cNvSpPr txBox="1"/>
          <p:nvPr/>
        </p:nvSpPr>
        <p:spPr>
          <a:xfrm>
            <a:off x="7269048" y="5087990"/>
            <a:ext cx="3023585" cy="83099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CLX  ; Clear X register</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INX  ; Increment X</a:t>
            </a:r>
          </a:p>
        </p:txBody>
      </p:sp>
    </p:spTree>
    <p:extLst>
      <p:ext uri="{BB962C8B-B14F-4D97-AF65-F5344CB8AC3E}">
        <p14:creationId xmlns:p14="http://schemas.microsoft.com/office/powerpoint/2010/main" val="28996255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18F10A-E771-0A8A-A236-4965EDF81002}"/>
            </a:ext>
          </a:extLst>
        </p:cNvPr>
        <p:cNvGrpSpPr/>
        <p:nvPr/>
      </p:nvGrpSpPr>
      <p:grpSpPr>
        <a:xfrm>
          <a:off x="0" y="0"/>
          <a:ext cx="0" cy="0"/>
          <a:chOff x="0" y="0"/>
          <a:chExt cx="0" cy="0"/>
        </a:xfrm>
      </p:grpSpPr>
      <p:pic>
        <p:nvPicPr>
          <p:cNvPr id="2" name="Picture 1" descr="A diagram of a circuit&#10;&#10;AI-generated content may be incorrect.">
            <a:extLst>
              <a:ext uri="{FF2B5EF4-FFF2-40B4-BE49-F238E27FC236}">
                <a16:creationId xmlns:a16="http://schemas.microsoft.com/office/drawing/2014/main" id="{970088ED-A91A-EC61-5CAF-2709A92D6A43}"/>
              </a:ext>
            </a:extLst>
          </p:cNvPr>
          <p:cNvPicPr>
            <a:picLocks noChangeAspect="1"/>
          </p:cNvPicPr>
          <p:nvPr/>
        </p:nvPicPr>
        <p:blipFill>
          <a:blip r:embed="rId2"/>
          <a:stretch>
            <a:fillRect/>
          </a:stretch>
        </p:blipFill>
        <p:spPr>
          <a:xfrm>
            <a:off x="4762066" y="207922"/>
            <a:ext cx="6740000" cy="3983800"/>
          </a:xfrm>
          <a:prstGeom prst="rect">
            <a:avLst/>
          </a:prstGeom>
        </p:spPr>
      </p:pic>
      <p:sp>
        <p:nvSpPr>
          <p:cNvPr id="8" name="Title 7">
            <a:extLst>
              <a:ext uri="{FF2B5EF4-FFF2-40B4-BE49-F238E27FC236}">
                <a16:creationId xmlns:a16="http://schemas.microsoft.com/office/drawing/2014/main" id="{77E1089E-F69F-3737-2F79-047B2E281952}"/>
              </a:ext>
            </a:extLst>
          </p:cNvPr>
          <p:cNvSpPr>
            <a:spLocks noGrp="1"/>
          </p:cNvSpPr>
          <p:nvPr>
            <p:ph type="title"/>
          </p:nvPr>
        </p:nvSpPr>
        <p:spPr>
          <a:xfrm>
            <a:off x="630936" y="640080"/>
            <a:ext cx="4711086" cy="964691"/>
          </a:xfrm>
        </p:spPr>
        <p:txBody>
          <a:bodyPr anchor="b">
            <a:normAutofit fontScale="90000"/>
          </a:bodyPr>
          <a:lstStyle/>
          <a:p>
            <a:r>
              <a:rPr lang="en-US" sz="5400" dirty="0"/>
              <a:t>If you had time…</a:t>
            </a:r>
          </a:p>
        </p:txBody>
      </p:sp>
      <p:sp>
        <p:nvSpPr>
          <p:cNvPr id="9" name="Content Placeholder 8">
            <a:extLst>
              <a:ext uri="{FF2B5EF4-FFF2-40B4-BE49-F238E27FC236}">
                <a16:creationId xmlns:a16="http://schemas.microsoft.com/office/drawing/2014/main" id="{2AAF84D6-D75F-EE2F-3399-86A7EEC1992F}"/>
              </a:ext>
            </a:extLst>
          </p:cNvPr>
          <p:cNvSpPr>
            <a:spLocks noGrp="1"/>
          </p:cNvSpPr>
          <p:nvPr>
            <p:ph idx="1"/>
          </p:nvPr>
        </p:nvSpPr>
        <p:spPr>
          <a:xfrm>
            <a:off x="630936" y="1876926"/>
            <a:ext cx="3776940" cy="4340994"/>
          </a:xfrm>
        </p:spPr>
        <p:txBody>
          <a:bodyPr anchor="t">
            <a:normAutofit/>
          </a:bodyPr>
          <a:lstStyle/>
          <a:p>
            <a:r>
              <a:rPr lang="en-US" sz="2200" dirty="0"/>
              <a:t>With what you know and and better design tools you </a:t>
            </a:r>
            <a:r>
              <a:rPr lang="en-US" sz="2200" i="1" dirty="0"/>
              <a:t>could</a:t>
            </a:r>
            <a:r>
              <a:rPr lang="en-US" sz="2200" dirty="0"/>
              <a:t> design a CDC6504</a:t>
            </a:r>
          </a:p>
          <a:p>
            <a:pPr lvl="1"/>
            <a:r>
              <a:rPr lang="en-US" sz="1800" dirty="0"/>
              <a:t>Logic</a:t>
            </a:r>
          </a:p>
          <a:p>
            <a:pPr lvl="1"/>
            <a:r>
              <a:rPr lang="en-US" sz="1800" dirty="0"/>
              <a:t>Memory</a:t>
            </a:r>
          </a:p>
          <a:p>
            <a:pPr lvl="1"/>
            <a:r>
              <a:rPr lang="en-US" sz="1800" dirty="0"/>
              <a:t>VLSI layout</a:t>
            </a:r>
          </a:p>
          <a:p>
            <a:pPr lvl="1"/>
            <a:r>
              <a:rPr lang="en-US" sz="1800" dirty="0"/>
              <a:t>Manufacture</a:t>
            </a:r>
          </a:p>
          <a:p>
            <a:endParaRPr lang="en-US" sz="2200" dirty="0"/>
          </a:p>
        </p:txBody>
      </p:sp>
      <p:pic>
        <p:nvPicPr>
          <p:cNvPr id="12" name="Picture 11" descr="A screenshot of a computer&#10;&#10;AI-generated content may be incorrect.">
            <a:extLst>
              <a:ext uri="{FF2B5EF4-FFF2-40B4-BE49-F238E27FC236}">
                <a16:creationId xmlns:a16="http://schemas.microsoft.com/office/drawing/2014/main" id="{F7D7935B-8225-4C47-ACF0-C97DED50357F}"/>
              </a:ext>
            </a:extLst>
          </p:cNvPr>
          <p:cNvPicPr>
            <a:picLocks noChangeAspect="1"/>
          </p:cNvPicPr>
          <p:nvPr/>
        </p:nvPicPr>
        <p:blipFill>
          <a:blip r:embed="rId3"/>
          <a:srcRect l="7662" t="18947" r="8664" b="4562"/>
          <a:stretch/>
        </p:blipFill>
        <p:spPr>
          <a:xfrm>
            <a:off x="4559070" y="4244646"/>
            <a:ext cx="1438101" cy="1407962"/>
          </a:xfrm>
          <a:prstGeom prst="rect">
            <a:avLst/>
          </a:prstGeom>
        </p:spPr>
      </p:pic>
      <p:pic>
        <p:nvPicPr>
          <p:cNvPr id="14" name="Picture 13" descr="A close-up of a silicon wafer&#10;&#10;AI-generated content may be incorrect.">
            <a:extLst>
              <a:ext uri="{FF2B5EF4-FFF2-40B4-BE49-F238E27FC236}">
                <a16:creationId xmlns:a16="http://schemas.microsoft.com/office/drawing/2014/main" id="{D4FF1517-24F8-55C0-2548-32D007E47187}"/>
              </a:ext>
            </a:extLst>
          </p:cNvPr>
          <p:cNvPicPr>
            <a:picLocks noChangeAspect="1"/>
          </p:cNvPicPr>
          <p:nvPr/>
        </p:nvPicPr>
        <p:blipFill>
          <a:blip r:embed="rId4"/>
          <a:srcRect l="35832" t="9883" r="3111" b="12979"/>
          <a:stretch/>
        </p:blipFill>
        <p:spPr>
          <a:xfrm>
            <a:off x="6777254" y="4336247"/>
            <a:ext cx="1317030" cy="1385200"/>
          </a:xfrm>
          <a:prstGeom prst="rect">
            <a:avLst/>
          </a:prstGeom>
        </p:spPr>
      </p:pic>
      <p:sp>
        <p:nvSpPr>
          <p:cNvPr id="15" name="Right Arrow 14">
            <a:extLst>
              <a:ext uri="{FF2B5EF4-FFF2-40B4-BE49-F238E27FC236}">
                <a16:creationId xmlns:a16="http://schemas.microsoft.com/office/drawing/2014/main" id="{FCE9775E-D274-B635-98BD-44C1912508B6}"/>
              </a:ext>
            </a:extLst>
          </p:cNvPr>
          <p:cNvSpPr/>
          <p:nvPr/>
        </p:nvSpPr>
        <p:spPr>
          <a:xfrm>
            <a:off x="6045588" y="4820300"/>
            <a:ext cx="609600" cy="4170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a:extLst>
              <a:ext uri="{FF2B5EF4-FFF2-40B4-BE49-F238E27FC236}">
                <a16:creationId xmlns:a16="http://schemas.microsoft.com/office/drawing/2014/main" id="{5B96F3F0-12AF-8AD2-A9F0-FB5676C1E5CF}"/>
              </a:ext>
            </a:extLst>
          </p:cNvPr>
          <p:cNvSpPr/>
          <p:nvPr/>
        </p:nvSpPr>
        <p:spPr>
          <a:xfrm>
            <a:off x="8216350" y="4820300"/>
            <a:ext cx="609600" cy="4170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a:extLst>
              <a:ext uri="{FF2B5EF4-FFF2-40B4-BE49-F238E27FC236}">
                <a16:creationId xmlns:a16="http://schemas.microsoft.com/office/drawing/2014/main" id="{D47967EB-96A1-F075-1FDE-A9ECF14686B3}"/>
              </a:ext>
            </a:extLst>
          </p:cNvPr>
          <p:cNvSpPr/>
          <p:nvPr/>
        </p:nvSpPr>
        <p:spPr>
          <a:xfrm rot="8100000">
            <a:off x="5564083" y="3606098"/>
            <a:ext cx="830880" cy="52525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 A MOS 6502 Processor">
            <a:extLst>
              <a:ext uri="{FF2B5EF4-FFF2-40B4-BE49-F238E27FC236}">
                <a16:creationId xmlns:a16="http://schemas.microsoft.com/office/drawing/2014/main" id="{F1BD914D-846C-2919-013E-51DF272F1755}"/>
              </a:ext>
            </a:extLst>
          </p:cNvPr>
          <p:cNvPicPr>
            <a:picLocks noChangeAspect="1"/>
          </p:cNvPicPr>
          <p:nvPr/>
        </p:nvPicPr>
        <p:blipFill>
          <a:blip r:embed="rId5"/>
          <a:stretch>
            <a:fillRect/>
          </a:stretch>
        </p:blipFill>
        <p:spPr>
          <a:xfrm>
            <a:off x="8948016" y="4492094"/>
            <a:ext cx="2860584" cy="1034679"/>
          </a:xfrm>
          <a:prstGeom prst="rect">
            <a:avLst/>
          </a:prstGeom>
        </p:spPr>
      </p:pic>
    </p:spTree>
    <p:extLst>
      <p:ext uri="{BB962C8B-B14F-4D97-AF65-F5344CB8AC3E}">
        <p14:creationId xmlns:p14="http://schemas.microsoft.com/office/powerpoint/2010/main" val="23685587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93C0A-09FF-3B70-8963-FA9E550A8BF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DC8C91E3-67C4-CCCC-240A-384247883496}"/>
              </a:ext>
            </a:extLst>
          </p:cNvPr>
          <p:cNvSpPr>
            <a:spLocks noGrp="1"/>
          </p:cNvSpPr>
          <p:nvPr>
            <p:ph type="title"/>
          </p:nvPr>
        </p:nvSpPr>
        <p:spPr/>
        <p:txBody>
          <a:bodyPr/>
          <a:lstStyle/>
          <a:p>
            <a:r>
              <a:rPr lang="en-US" dirty="0"/>
              <a:t>CDC6504 Machine Language</a:t>
            </a:r>
          </a:p>
        </p:txBody>
      </p:sp>
      <p:sp>
        <p:nvSpPr>
          <p:cNvPr id="5" name="Text Placeholder 4">
            <a:extLst>
              <a:ext uri="{FF2B5EF4-FFF2-40B4-BE49-F238E27FC236}">
                <a16:creationId xmlns:a16="http://schemas.microsoft.com/office/drawing/2014/main" id="{80F1C35B-158E-1BCC-6BAD-E28BD83E26E8}"/>
              </a:ext>
            </a:extLst>
          </p:cNvPr>
          <p:cNvSpPr>
            <a:spLocks noGrp="1"/>
          </p:cNvSpPr>
          <p:nvPr>
            <p:ph type="body" idx="1"/>
          </p:nvPr>
        </p:nvSpPr>
        <p:spPr/>
        <p:txBody>
          <a:bodyPr/>
          <a:lstStyle/>
          <a:p>
            <a:r>
              <a:rPr lang="en-US" dirty="0"/>
              <a:t>https://www.ca4e.com/cdc6504/</a:t>
            </a:r>
            <a:r>
              <a:rPr lang="en-US" dirty="0" err="1"/>
              <a:t>documentation.html</a:t>
            </a:r>
            <a:endParaRPr lang="en-US" dirty="0"/>
          </a:p>
        </p:txBody>
      </p:sp>
    </p:spTree>
    <p:extLst>
      <p:ext uri="{BB962C8B-B14F-4D97-AF65-F5344CB8AC3E}">
        <p14:creationId xmlns:p14="http://schemas.microsoft.com/office/powerpoint/2010/main" val="195143382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044594-8845-437B-DB85-08649A3B91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021131-8624-5545-E41D-CBFEFC2D54B1}"/>
              </a:ext>
            </a:extLst>
          </p:cNvPr>
          <p:cNvSpPr>
            <a:spLocks noGrp="1"/>
          </p:cNvSpPr>
          <p:nvPr>
            <p:ph type="title"/>
          </p:nvPr>
        </p:nvSpPr>
        <p:spPr/>
        <p:txBody>
          <a:bodyPr/>
          <a:lstStyle/>
          <a:p>
            <a:r>
              <a:rPr lang="en-US" dirty="0"/>
              <a:t>Index Instructions (8-bit)</a:t>
            </a:r>
          </a:p>
        </p:txBody>
      </p:sp>
      <p:sp>
        <p:nvSpPr>
          <p:cNvPr id="13" name="Content Placeholder 12">
            <a:extLst>
              <a:ext uri="{FF2B5EF4-FFF2-40B4-BE49-F238E27FC236}">
                <a16:creationId xmlns:a16="http://schemas.microsoft.com/office/drawing/2014/main" id="{B1293DF9-2C7C-B0A6-BBD0-CA15FF9A7977}"/>
              </a:ext>
            </a:extLst>
          </p:cNvPr>
          <p:cNvSpPr>
            <a:spLocks noGrp="1"/>
          </p:cNvSpPr>
          <p:nvPr>
            <p:ph idx="1"/>
          </p:nvPr>
        </p:nvSpPr>
        <p:spPr>
          <a:xfrm>
            <a:off x="838200" y="1825625"/>
            <a:ext cx="10515600" cy="897818"/>
          </a:xfrm>
        </p:spPr>
        <p:txBody>
          <a:bodyPr/>
          <a:lstStyle/>
          <a:p>
            <a:r>
              <a:rPr lang="en-US" dirty="0"/>
              <a:t>The X and Y registers are often used to control counted loops or to be an offset within an array.</a:t>
            </a:r>
          </a:p>
        </p:txBody>
      </p:sp>
      <p:sp>
        <p:nvSpPr>
          <p:cNvPr id="4" name="TextBox 3">
            <a:extLst>
              <a:ext uri="{FF2B5EF4-FFF2-40B4-BE49-F238E27FC236}">
                <a16:creationId xmlns:a16="http://schemas.microsoft.com/office/drawing/2014/main" id="{3CA12BF9-7ED9-0C09-5A96-2EB984329BA5}"/>
              </a:ext>
            </a:extLst>
          </p:cNvPr>
          <p:cNvSpPr txBox="1"/>
          <p:nvPr/>
        </p:nvSpPr>
        <p:spPr>
          <a:xfrm>
            <a:off x="6296628" y="112991"/>
            <a:ext cx="5788316" cy="369332"/>
          </a:xfrm>
          <a:prstGeom prst="rect">
            <a:avLst/>
          </a:prstGeom>
          <a:noFill/>
        </p:spPr>
        <p:txBody>
          <a:bodyPr wrap="none" rtlCol="0">
            <a:spAutoFit/>
          </a:bodyPr>
          <a:lstStyle/>
          <a:p>
            <a:r>
              <a:rPr lang="en-US" dirty="0"/>
              <a:t>https://www.ca4e.com/tools/cdc6504/</a:t>
            </a:r>
            <a:r>
              <a:rPr lang="en-US" dirty="0" err="1"/>
              <a:t>documentation.html</a:t>
            </a:r>
            <a:endParaRPr lang="en-US" dirty="0"/>
          </a:p>
        </p:txBody>
      </p:sp>
      <p:graphicFrame>
        <p:nvGraphicFramePr>
          <p:cNvPr id="7" name="Table 6">
            <a:extLst>
              <a:ext uri="{FF2B5EF4-FFF2-40B4-BE49-F238E27FC236}">
                <a16:creationId xmlns:a16="http://schemas.microsoft.com/office/drawing/2014/main" id="{76367C5E-B9E5-7D13-3B13-31E9480CD823}"/>
              </a:ext>
            </a:extLst>
          </p:cNvPr>
          <p:cNvGraphicFramePr>
            <a:graphicFrameLocks noGrp="1"/>
          </p:cNvGraphicFramePr>
          <p:nvPr>
            <p:extLst>
              <p:ext uri="{D42A27DB-BD31-4B8C-83A1-F6EECF244321}">
                <p14:modId xmlns:p14="http://schemas.microsoft.com/office/powerpoint/2010/main" val="2555977408"/>
              </p:ext>
            </p:extLst>
          </p:nvPr>
        </p:nvGraphicFramePr>
        <p:xfrm>
          <a:off x="1208809" y="3105785"/>
          <a:ext cx="9774382" cy="2560320"/>
        </p:xfrm>
        <a:graphic>
          <a:graphicData uri="http://schemas.openxmlformats.org/drawingml/2006/table">
            <a:tbl>
              <a:tblPr firstRow="1">
                <a:tableStyleId>{3C2FFA5D-87B4-456A-9821-1D502468CF0F}</a:tableStyleId>
              </a:tblPr>
              <a:tblGrid>
                <a:gridCol w="1860867">
                  <a:extLst>
                    <a:ext uri="{9D8B030D-6E8A-4147-A177-3AD203B41FA5}">
                      <a16:colId xmlns:a16="http://schemas.microsoft.com/office/drawing/2014/main" val="270418671"/>
                    </a:ext>
                  </a:extLst>
                </a:gridCol>
                <a:gridCol w="2047598">
                  <a:extLst>
                    <a:ext uri="{9D8B030D-6E8A-4147-A177-3AD203B41FA5}">
                      <a16:colId xmlns:a16="http://schemas.microsoft.com/office/drawing/2014/main" val="1683778277"/>
                    </a:ext>
                  </a:extLst>
                </a:gridCol>
                <a:gridCol w="5865917">
                  <a:extLst>
                    <a:ext uri="{9D8B030D-6E8A-4147-A177-3AD203B41FA5}">
                      <a16:colId xmlns:a16="http://schemas.microsoft.com/office/drawing/2014/main" val="3571196300"/>
                    </a:ext>
                  </a:extLst>
                </a:gridCol>
              </a:tblGrid>
              <a:tr h="0">
                <a:tc>
                  <a:txBody>
                    <a:bodyPr/>
                    <a:lstStyle/>
                    <a:p>
                      <a:r>
                        <a:rPr lang="en-US"/>
                        <a:t>Assembly</a:t>
                      </a:r>
                    </a:p>
                  </a:txBody>
                  <a:tcPr anchor="ctr"/>
                </a:tc>
                <a:tc>
                  <a:txBody>
                    <a:bodyPr/>
                    <a:lstStyle/>
                    <a:p>
                      <a:r>
                        <a:rPr lang="en-US"/>
                        <a:t>Opcode</a:t>
                      </a:r>
                    </a:p>
                  </a:txBody>
                  <a:tcPr anchor="ctr"/>
                </a:tc>
                <a:tc>
                  <a:txBody>
                    <a:bodyPr/>
                    <a:lstStyle/>
                    <a:p>
                      <a:r>
                        <a:rPr lang="en-US" dirty="0"/>
                        <a:t>Description</a:t>
                      </a:r>
                    </a:p>
                  </a:txBody>
                  <a:tcPr anchor="ctr"/>
                </a:tc>
                <a:extLst>
                  <a:ext uri="{0D108BD9-81ED-4DB2-BD59-A6C34878D82A}">
                    <a16:rowId xmlns:a16="http://schemas.microsoft.com/office/drawing/2014/main" val="51346449"/>
                  </a:ext>
                </a:extLst>
              </a:tr>
              <a:tr h="0">
                <a:tc>
                  <a:txBody>
                    <a:bodyPr/>
                    <a:lstStyle/>
                    <a:p>
                      <a:r>
                        <a:rPr lang="en-US"/>
                        <a:t>CLX</a:t>
                      </a:r>
                    </a:p>
                  </a:txBody>
                  <a:tcPr anchor="ctr"/>
                </a:tc>
                <a:tc>
                  <a:txBody>
                    <a:bodyPr/>
                    <a:lstStyle/>
                    <a:p>
                      <a:r>
                        <a:rPr lang="en-US"/>
                        <a:t>11100010</a:t>
                      </a:r>
                    </a:p>
                  </a:txBody>
                  <a:tcPr anchor="ctr"/>
                </a:tc>
                <a:tc>
                  <a:txBody>
                    <a:bodyPr/>
                    <a:lstStyle/>
                    <a:p>
                      <a:r>
                        <a:rPr lang="en-US" dirty="0"/>
                        <a:t>Clear X register (X = 0). Sets Z flag to 1, N flag to 0.</a:t>
                      </a:r>
                    </a:p>
                  </a:txBody>
                  <a:tcPr anchor="ctr"/>
                </a:tc>
                <a:extLst>
                  <a:ext uri="{0D108BD9-81ED-4DB2-BD59-A6C34878D82A}">
                    <a16:rowId xmlns:a16="http://schemas.microsoft.com/office/drawing/2014/main" val="3653634238"/>
                  </a:ext>
                </a:extLst>
              </a:tr>
              <a:tr h="0">
                <a:tc>
                  <a:txBody>
                    <a:bodyPr/>
                    <a:lstStyle/>
                    <a:p>
                      <a:r>
                        <a:rPr lang="en-US"/>
                        <a:t>CLY</a:t>
                      </a:r>
                    </a:p>
                  </a:txBody>
                  <a:tcPr anchor="ctr"/>
                </a:tc>
                <a:tc>
                  <a:txBody>
                    <a:bodyPr/>
                    <a:lstStyle/>
                    <a:p>
                      <a:r>
                        <a:rPr lang="en-US"/>
                        <a:t>11000010</a:t>
                      </a:r>
                    </a:p>
                  </a:txBody>
                  <a:tcPr anchor="ctr"/>
                </a:tc>
                <a:tc>
                  <a:txBody>
                    <a:bodyPr/>
                    <a:lstStyle/>
                    <a:p>
                      <a:r>
                        <a:rPr lang="en-US" dirty="0"/>
                        <a:t>Clear Y register (Y = 0). Sets Z flag to 1, N flag to 0s.</a:t>
                      </a:r>
                    </a:p>
                  </a:txBody>
                  <a:tcPr anchor="ctr"/>
                </a:tc>
                <a:extLst>
                  <a:ext uri="{0D108BD9-81ED-4DB2-BD59-A6C34878D82A}">
                    <a16:rowId xmlns:a16="http://schemas.microsoft.com/office/drawing/2014/main" val="1859479590"/>
                  </a:ext>
                </a:extLst>
              </a:tr>
              <a:tr h="0">
                <a:tc>
                  <a:txBody>
                    <a:bodyPr/>
                    <a:lstStyle/>
                    <a:p>
                      <a:r>
                        <a:rPr lang="en-US"/>
                        <a:t>INX</a:t>
                      </a:r>
                    </a:p>
                  </a:txBody>
                  <a:tcPr anchor="ctr"/>
                </a:tc>
                <a:tc>
                  <a:txBody>
                    <a:bodyPr/>
                    <a:lstStyle/>
                    <a:p>
                      <a:r>
                        <a:rPr lang="en-US"/>
                        <a:t>11101000</a:t>
                      </a:r>
                    </a:p>
                  </a:txBody>
                  <a:tcPr anchor="ctr"/>
                </a:tc>
                <a:tc>
                  <a:txBody>
                    <a:bodyPr/>
                    <a:lstStyle/>
                    <a:p>
                      <a:r>
                        <a:rPr lang="en-US"/>
                        <a:t>Increment X register by 1</a:t>
                      </a:r>
                    </a:p>
                  </a:txBody>
                  <a:tcPr anchor="ctr"/>
                </a:tc>
                <a:extLst>
                  <a:ext uri="{0D108BD9-81ED-4DB2-BD59-A6C34878D82A}">
                    <a16:rowId xmlns:a16="http://schemas.microsoft.com/office/drawing/2014/main" val="2800919992"/>
                  </a:ext>
                </a:extLst>
              </a:tr>
              <a:tr h="0">
                <a:tc>
                  <a:txBody>
                    <a:bodyPr/>
                    <a:lstStyle/>
                    <a:p>
                      <a:r>
                        <a:rPr lang="en-US"/>
                        <a:t>INY</a:t>
                      </a:r>
                    </a:p>
                  </a:txBody>
                  <a:tcPr anchor="ctr"/>
                </a:tc>
                <a:tc>
                  <a:txBody>
                    <a:bodyPr/>
                    <a:lstStyle/>
                    <a:p>
                      <a:r>
                        <a:rPr lang="en-US"/>
                        <a:t>11001000</a:t>
                      </a:r>
                    </a:p>
                  </a:txBody>
                  <a:tcPr anchor="ctr"/>
                </a:tc>
                <a:tc>
                  <a:txBody>
                    <a:bodyPr/>
                    <a:lstStyle/>
                    <a:p>
                      <a:r>
                        <a:rPr lang="en-US"/>
                        <a:t>Increment Y register by 1</a:t>
                      </a:r>
                    </a:p>
                  </a:txBody>
                  <a:tcPr anchor="ctr"/>
                </a:tc>
                <a:extLst>
                  <a:ext uri="{0D108BD9-81ED-4DB2-BD59-A6C34878D82A}">
                    <a16:rowId xmlns:a16="http://schemas.microsoft.com/office/drawing/2014/main" val="1020142465"/>
                  </a:ext>
                </a:extLst>
              </a:tr>
              <a:tr h="0">
                <a:tc>
                  <a:txBody>
                    <a:bodyPr/>
                    <a:lstStyle/>
                    <a:p>
                      <a:r>
                        <a:rPr lang="en-US"/>
                        <a:t>DEX</a:t>
                      </a:r>
                    </a:p>
                  </a:txBody>
                  <a:tcPr anchor="ctr"/>
                </a:tc>
                <a:tc>
                  <a:txBody>
                    <a:bodyPr/>
                    <a:lstStyle/>
                    <a:p>
                      <a:r>
                        <a:rPr lang="en-US"/>
                        <a:t>11001010</a:t>
                      </a:r>
                    </a:p>
                  </a:txBody>
                  <a:tcPr anchor="ctr"/>
                </a:tc>
                <a:tc>
                  <a:txBody>
                    <a:bodyPr/>
                    <a:lstStyle/>
                    <a:p>
                      <a:r>
                        <a:rPr lang="en-US"/>
                        <a:t>Decrement X register by 1</a:t>
                      </a:r>
                    </a:p>
                  </a:txBody>
                  <a:tcPr anchor="ctr"/>
                </a:tc>
                <a:extLst>
                  <a:ext uri="{0D108BD9-81ED-4DB2-BD59-A6C34878D82A}">
                    <a16:rowId xmlns:a16="http://schemas.microsoft.com/office/drawing/2014/main" val="877338361"/>
                  </a:ext>
                </a:extLst>
              </a:tr>
              <a:tr h="0">
                <a:tc>
                  <a:txBody>
                    <a:bodyPr/>
                    <a:lstStyle/>
                    <a:p>
                      <a:r>
                        <a:rPr lang="en-US"/>
                        <a:t>DEY</a:t>
                      </a:r>
                    </a:p>
                  </a:txBody>
                  <a:tcPr anchor="ctr"/>
                </a:tc>
                <a:tc>
                  <a:txBody>
                    <a:bodyPr/>
                    <a:lstStyle/>
                    <a:p>
                      <a:r>
                        <a:rPr lang="en-US"/>
                        <a:t>10001000</a:t>
                      </a:r>
                    </a:p>
                  </a:txBody>
                  <a:tcPr anchor="ctr"/>
                </a:tc>
                <a:tc>
                  <a:txBody>
                    <a:bodyPr/>
                    <a:lstStyle/>
                    <a:p>
                      <a:r>
                        <a:rPr lang="en-US" dirty="0"/>
                        <a:t>Decrement Y register by 1</a:t>
                      </a:r>
                    </a:p>
                  </a:txBody>
                  <a:tcPr anchor="ctr"/>
                </a:tc>
                <a:extLst>
                  <a:ext uri="{0D108BD9-81ED-4DB2-BD59-A6C34878D82A}">
                    <a16:rowId xmlns:a16="http://schemas.microsoft.com/office/drawing/2014/main" val="1276179894"/>
                  </a:ext>
                </a:extLst>
              </a:tr>
            </a:tbl>
          </a:graphicData>
        </a:graphic>
      </p:graphicFrame>
    </p:spTree>
    <p:extLst>
      <p:ext uri="{BB962C8B-B14F-4D97-AF65-F5344CB8AC3E}">
        <p14:creationId xmlns:p14="http://schemas.microsoft.com/office/powerpoint/2010/main" val="159180584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A049CA-567E-3989-B6F7-7C184B2C79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1DDA26-372B-428A-335F-559E56501120}"/>
              </a:ext>
            </a:extLst>
          </p:cNvPr>
          <p:cNvSpPr>
            <a:spLocks noGrp="1"/>
          </p:cNvSpPr>
          <p:nvPr>
            <p:ph type="title"/>
          </p:nvPr>
        </p:nvSpPr>
        <p:spPr/>
        <p:txBody>
          <a:bodyPr/>
          <a:lstStyle/>
          <a:p>
            <a:r>
              <a:rPr lang="en-US" dirty="0"/>
              <a:t>16-Bit Instructions</a:t>
            </a:r>
          </a:p>
        </p:txBody>
      </p:sp>
      <p:sp>
        <p:nvSpPr>
          <p:cNvPr id="7" name="Content Placeholder 6">
            <a:extLst>
              <a:ext uri="{FF2B5EF4-FFF2-40B4-BE49-F238E27FC236}">
                <a16:creationId xmlns:a16="http://schemas.microsoft.com/office/drawing/2014/main" id="{A39F4E83-1275-9958-3C5D-938983D35DDD}"/>
              </a:ext>
            </a:extLst>
          </p:cNvPr>
          <p:cNvSpPr>
            <a:spLocks noGrp="1"/>
          </p:cNvSpPr>
          <p:nvPr>
            <p:ph idx="1"/>
          </p:nvPr>
        </p:nvSpPr>
        <p:spPr>
          <a:xfrm>
            <a:off x="838200" y="1507958"/>
            <a:ext cx="10515600" cy="1064847"/>
          </a:xfrm>
        </p:spPr>
        <p:txBody>
          <a:bodyPr>
            <a:normAutofit/>
          </a:bodyPr>
          <a:lstStyle/>
          <a:p>
            <a:r>
              <a:rPr lang="en-US" dirty="0"/>
              <a:t>The byte immediately following the instruction can be a constant value or data memory address</a:t>
            </a:r>
          </a:p>
        </p:txBody>
      </p:sp>
      <p:sp>
        <p:nvSpPr>
          <p:cNvPr id="4" name="TextBox 3">
            <a:extLst>
              <a:ext uri="{FF2B5EF4-FFF2-40B4-BE49-F238E27FC236}">
                <a16:creationId xmlns:a16="http://schemas.microsoft.com/office/drawing/2014/main" id="{9906B4A1-46EE-0B56-8F9A-EC58180A207F}"/>
              </a:ext>
            </a:extLst>
          </p:cNvPr>
          <p:cNvSpPr txBox="1"/>
          <p:nvPr/>
        </p:nvSpPr>
        <p:spPr>
          <a:xfrm>
            <a:off x="6296628" y="112991"/>
            <a:ext cx="5788316" cy="369332"/>
          </a:xfrm>
          <a:prstGeom prst="rect">
            <a:avLst/>
          </a:prstGeom>
          <a:noFill/>
        </p:spPr>
        <p:txBody>
          <a:bodyPr wrap="none" rtlCol="0">
            <a:spAutoFit/>
          </a:bodyPr>
          <a:lstStyle/>
          <a:p>
            <a:r>
              <a:rPr lang="en-US" dirty="0"/>
              <a:t>https://www.ca4e.com/tools/cdc6504/</a:t>
            </a:r>
            <a:r>
              <a:rPr lang="en-US" dirty="0" err="1"/>
              <a:t>documentation.html</a:t>
            </a:r>
            <a:endParaRPr lang="en-US" dirty="0"/>
          </a:p>
        </p:txBody>
      </p:sp>
      <p:sp>
        <p:nvSpPr>
          <p:cNvPr id="6" name="Rectangle 5">
            <a:extLst>
              <a:ext uri="{FF2B5EF4-FFF2-40B4-BE49-F238E27FC236}">
                <a16:creationId xmlns:a16="http://schemas.microsoft.com/office/drawing/2014/main" id="{368D4BFF-4475-CA7F-6863-CF1C3B8D9280}"/>
              </a:ext>
            </a:extLst>
          </p:cNvPr>
          <p:cNvSpPr/>
          <p:nvPr/>
        </p:nvSpPr>
        <p:spPr>
          <a:xfrm>
            <a:off x="2307623" y="4538526"/>
            <a:ext cx="1787691" cy="5067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ourier New" panose="02070309020205020404" pitchFamily="49" charset="0"/>
                <a:cs typeface="Courier New" panose="02070309020205020404" pitchFamily="49" charset="0"/>
              </a:rPr>
              <a:t>10000101</a:t>
            </a:r>
          </a:p>
        </p:txBody>
      </p:sp>
      <p:sp>
        <p:nvSpPr>
          <p:cNvPr id="9" name="TextBox 8">
            <a:extLst>
              <a:ext uri="{FF2B5EF4-FFF2-40B4-BE49-F238E27FC236}">
                <a16:creationId xmlns:a16="http://schemas.microsoft.com/office/drawing/2014/main" id="{DB842A05-1CC1-CC05-6137-3D181C398AD9}"/>
              </a:ext>
            </a:extLst>
          </p:cNvPr>
          <p:cNvSpPr txBox="1"/>
          <p:nvPr/>
        </p:nvSpPr>
        <p:spPr>
          <a:xfrm>
            <a:off x="1218075" y="4595468"/>
            <a:ext cx="784575" cy="392833"/>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0x00</a:t>
            </a:r>
          </a:p>
        </p:txBody>
      </p:sp>
      <p:sp>
        <p:nvSpPr>
          <p:cNvPr id="10" name="Rectangle 9">
            <a:extLst>
              <a:ext uri="{FF2B5EF4-FFF2-40B4-BE49-F238E27FC236}">
                <a16:creationId xmlns:a16="http://schemas.microsoft.com/office/drawing/2014/main" id="{EFA27771-2972-C748-8804-334B24E60C6E}"/>
              </a:ext>
            </a:extLst>
          </p:cNvPr>
          <p:cNvSpPr/>
          <p:nvPr/>
        </p:nvSpPr>
        <p:spPr>
          <a:xfrm>
            <a:off x="2307621" y="5186701"/>
            <a:ext cx="1787691" cy="5067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ourier New" panose="02070309020205020404" pitchFamily="49" charset="0"/>
                <a:cs typeface="Courier New" panose="02070309020205020404" pitchFamily="49" charset="0"/>
              </a:rPr>
              <a:t>00101010</a:t>
            </a:r>
          </a:p>
        </p:txBody>
      </p:sp>
      <p:sp>
        <p:nvSpPr>
          <p:cNvPr id="11" name="TextBox 10">
            <a:extLst>
              <a:ext uri="{FF2B5EF4-FFF2-40B4-BE49-F238E27FC236}">
                <a16:creationId xmlns:a16="http://schemas.microsoft.com/office/drawing/2014/main" id="{C811BE09-C750-18CF-F6FC-96DDB3D6999E}"/>
              </a:ext>
            </a:extLst>
          </p:cNvPr>
          <p:cNvSpPr txBox="1"/>
          <p:nvPr/>
        </p:nvSpPr>
        <p:spPr>
          <a:xfrm>
            <a:off x="1205777" y="5243643"/>
            <a:ext cx="784575" cy="392833"/>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0x01</a:t>
            </a:r>
          </a:p>
        </p:txBody>
      </p:sp>
      <p:sp>
        <p:nvSpPr>
          <p:cNvPr id="12" name="TextBox 11">
            <a:extLst>
              <a:ext uri="{FF2B5EF4-FFF2-40B4-BE49-F238E27FC236}">
                <a16:creationId xmlns:a16="http://schemas.microsoft.com/office/drawing/2014/main" id="{F45D5792-C4EE-4423-1FDF-0A688193E8E0}"/>
              </a:ext>
            </a:extLst>
          </p:cNvPr>
          <p:cNvSpPr txBox="1"/>
          <p:nvPr/>
        </p:nvSpPr>
        <p:spPr>
          <a:xfrm>
            <a:off x="4174947" y="4591829"/>
            <a:ext cx="1415772" cy="400110"/>
          </a:xfrm>
          <a:prstGeom prst="rect">
            <a:avLst/>
          </a:prstGeom>
          <a:noFill/>
        </p:spPr>
        <p:txBody>
          <a:bodyPr wrap="none" rtlCol="0">
            <a:spAutoFit/>
          </a:bodyPr>
          <a:lstStyle/>
          <a:p>
            <a:r>
              <a:rPr lang="en-US" sz="2000" b="1" dirty="0">
                <a:latin typeface="Courier New" panose="02070309020205020404" pitchFamily="49" charset="0"/>
                <a:cs typeface="Courier New" panose="02070309020205020404" pitchFamily="49" charset="0"/>
              </a:rPr>
              <a:t>LDA #'*'</a:t>
            </a:r>
          </a:p>
        </p:txBody>
      </p:sp>
      <p:sp>
        <p:nvSpPr>
          <p:cNvPr id="13" name="TextBox 12">
            <a:extLst>
              <a:ext uri="{FF2B5EF4-FFF2-40B4-BE49-F238E27FC236}">
                <a16:creationId xmlns:a16="http://schemas.microsoft.com/office/drawing/2014/main" id="{ECDCF78F-57C8-626E-0CC8-D62079DE2BB0}"/>
              </a:ext>
            </a:extLst>
          </p:cNvPr>
          <p:cNvSpPr txBox="1"/>
          <p:nvPr/>
        </p:nvSpPr>
        <p:spPr>
          <a:xfrm>
            <a:off x="4174947" y="5240004"/>
            <a:ext cx="1415772" cy="400110"/>
          </a:xfrm>
          <a:prstGeom prst="rect">
            <a:avLst/>
          </a:prstGeom>
          <a:noFill/>
        </p:spPr>
        <p:txBody>
          <a:bodyPr wrap="none" rtlCol="0">
            <a:spAutoFit/>
          </a:bodyPr>
          <a:lstStyle/>
          <a:p>
            <a:r>
              <a:rPr lang="en-US" sz="2000" b="1" dirty="0">
                <a:latin typeface="Courier New" panose="02070309020205020404" pitchFamily="49" charset="0"/>
                <a:cs typeface="Courier New" panose="02070309020205020404" pitchFamily="49" charset="0"/>
              </a:rPr>
              <a:t>(the 42)</a:t>
            </a:r>
          </a:p>
        </p:txBody>
      </p:sp>
      <p:graphicFrame>
        <p:nvGraphicFramePr>
          <p:cNvPr id="3" name="Table 2">
            <a:extLst>
              <a:ext uri="{FF2B5EF4-FFF2-40B4-BE49-F238E27FC236}">
                <a16:creationId xmlns:a16="http://schemas.microsoft.com/office/drawing/2014/main" id="{B596D06C-C563-113F-B625-A2812687A9FE}"/>
              </a:ext>
            </a:extLst>
          </p:cNvPr>
          <p:cNvGraphicFramePr>
            <a:graphicFrameLocks noGrp="1"/>
          </p:cNvGraphicFramePr>
          <p:nvPr>
            <p:extLst>
              <p:ext uri="{D42A27DB-BD31-4B8C-83A1-F6EECF244321}">
                <p14:modId xmlns:p14="http://schemas.microsoft.com/office/powerpoint/2010/main" val="2114923703"/>
              </p:ext>
            </p:extLst>
          </p:nvPr>
        </p:nvGraphicFramePr>
        <p:xfrm>
          <a:off x="838200" y="2714264"/>
          <a:ext cx="10515600" cy="1097280"/>
        </p:xfrm>
        <a:graphic>
          <a:graphicData uri="http://schemas.openxmlformats.org/drawingml/2006/table">
            <a:tbl>
              <a:tblPr firstRow="1">
                <a:tableStyleId>{3C2FFA5D-87B4-456A-9821-1D502468CF0F}</a:tableStyleId>
              </a:tblPr>
              <a:tblGrid>
                <a:gridCol w="2029691">
                  <a:extLst>
                    <a:ext uri="{9D8B030D-6E8A-4147-A177-3AD203B41FA5}">
                      <a16:colId xmlns:a16="http://schemas.microsoft.com/office/drawing/2014/main" val="3185722807"/>
                    </a:ext>
                  </a:extLst>
                </a:gridCol>
                <a:gridCol w="1925782">
                  <a:extLst>
                    <a:ext uri="{9D8B030D-6E8A-4147-A177-3AD203B41FA5}">
                      <a16:colId xmlns:a16="http://schemas.microsoft.com/office/drawing/2014/main" val="3198478196"/>
                    </a:ext>
                  </a:extLst>
                </a:gridCol>
                <a:gridCol w="6560127">
                  <a:extLst>
                    <a:ext uri="{9D8B030D-6E8A-4147-A177-3AD203B41FA5}">
                      <a16:colId xmlns:a16="http://schemas.microsoft.com/office/drawing/2014/main" val="4018753151"/>
                    </a:ext>
                  </a:extLst>
                </a:gridCol>
              </a:tblGrid>
              <a:tr h="0">
                <a:tc>
                  <a:txBody>
                    <a:bodyPr/>
                    <a:lstStyle/>
                    <a:p>
                      <a:r>
                        <a:rPr lang="en-US"/>
                        <a:t>Assembly</a:t>
                      </a:r>
                    </a:p>
                  </a:txBody>
                  <a:tcPr anchor="ctr"/>
                </a:tc>
                <a:tc>
                  <a:txBody>
                    <a:bodyPr/>
                    <a:lstStyle/>
                    <a:p>
                      <a:r>
                        <a:rPr lang="en-US"/>
                        <a:t>Opcode</a:t>
                      </a:r>
                    </a:p>
                  </a:txBody>
                  <a:tcPr anchor="ctr"/>
                </a:tc>
                <a:tc>
                  <a:txBody>
                    <a:bodyPr/>
                    <a:lstStyle/>
                    <a:p>
                      <a:r>
                        <a:rPr lang="en-US"/>
                        <a:t>Description</a:t>
                      </a:r>
                    </a:p>
                  </a:txBody>
                  <a:tcPr anchor="ctr"/>
                </a:tc>
                <a:extLst>
                  <a:ext uri="{0D108BD9-81ED-4DB2-BD59-A6C34878D82A}">
                    <a16:rowId xmlns:a16="http://schemas.microsoft.com/office/drawing/2014/main" val="3646498754"/>
                  </a:ext>
                </a:extLst>
              </a:tr>
              <a:tr h="0">
                <a:tc>
                  <a:txBody>
                    <a:bodyPr/>
                    <a:lstStyle/>
                    <a:p>
                      <a:r>
                        <a:rPr lang="en-US"/>
                        <a:t>LDA #value</a:t>
                      </a:r>
                    </a:p>
                  </a:txBody>
                  <a:tcPr anchor="ctr"/>
                </a:tc>
                <a:tc>
                  <a:txBody>
                    <a:bodyPr/>
                    <a:lstStyle/>
                    <a:p>
                      <a:r>
                        <a:rPr lang="en-US"/>
                        <a:t>10101001</a:t>
                      </a:r>
                    </a:p>
                  </a:txBody>
                  <a:tcPr anchor="ctr"/>
                </a:tc>
                <a:tc>
                  <a:txBody>
                    <a:bodyPr/>
                    <a:lstStyle/>
                    <a:p>
                      <a:r>
                        <a:rPr lang="en-US" dirty="0"/>
                        <a:t>Load accumulator with immediate value (0-255, 0x00-0xFF, or 'A')</a:t>
                      </a:r>
                    </a:p>
                  </a:txBody>
                  <a:tcPr anchor="ctr"/>
                </a:tc>
                <a:extLst>
                  <a:ext uri="{0D108BD9-81ED-4DB2-BD59-A6C34878D82A}">
                    <a16:rowId xmlns:a16="http://schemas.microsoft.com/office/drawing/2014/main" val="543364389"/>
                  </a:ext>
                </a:extLst>
              </a:tr>
              <a:tr h="0">
                <a:tc>
                  <a:txBody>
                    <a:bodyPr/>
                    <a:lstStyle/>
                    <a:p>
                      <a:r>
                        <a:rPr lang="en-US"/>
                        <a:t>LDA $address</a:t>
                      </a:r>
                    </a:p>
                  </a:txBody>
                  <a:tcPr anchor="ctr"/>
                </a:tc>
                <a:tc>
                  <a:txBody>
                    <a:bodyPr/>
                    <a:lstStyle/>
                    <a:p>
                      <a:r>
                        <a:rPr lang="en-US" dirty="0"/>
                        <a:t>10100101</a:t>
                      </a:r>
                    </a:p>
                  </a:txBody>
                  <a:tcPr anchor="ctr"/>
                </a:tc>
                <a:tc>
                  <a:txBody>
                    <a:bodyPr/>
                    <a:lstStyle/>
                    <a:p>
                      <a:r>
                        <a:rPr lang="en-US" dirty="0"/>
                        <a:t>Load accumulator using immediate value as memory address</a:t>
                      </a:r>
                    </a:p>
                  </a:txBody>
                  <a:tcPr anchor="ctr"/>
                </a:tc>
                <a:extLst>
                  <a:ext uri="{0D108BD9-81ED-4DB2-BD59-A6C34878D82A}">
                    <a16:rowId xmlns:a16="http://schemas.microsoft.com/office/drawing/2014/main" val="1719044832"/>
                  </a:ext>
                </a:extLst>
              </a:tr>
            </a:tbl>
          </a:graphicData>
        </a:graphic>
      </p:graphicFrame>
      <p:sp>
        <p:nvSpPr>
          <p:cNvPr id="8" name="Rectangle 7">
            <a:extLst>
              <a:ext uri="{FF2B5EF4-FFF2-40B4-BE49-F238E27FC236}">
                <a16:creationId xmlns:a16="http://schemas.microsoft.com/office/drawing/2014/main" id="{A579EFCB-49FB-E78D-C4B7-CFC217D2FF47}"/>
              </a:ext>
            </a:extLst>
          </p:cNvPr>
          <p:cNvSpPr/>
          <p:nvPr/>
        </p:nvSpPr>
        <p:spPr>
          <a:xfrm>
            <a:off x="7261485" y="4481585"/>
            <a:ext cx="1787691" cy="5067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ourier New" panose="02070309020205020404" pitchFamily="49" charset="0"/>
                <a:cs typeface="Courier New" panose="02070309020205020404" pitchFamily="49" charset="0"/>
              </a:rPr>
              <a:t>10100101</a:t>
            </a:r>
          </a:p>
        </p:txBody>
      </p:sp>
      <p:sp>
        <p:nvSpPr>
          <p:cNvPr id="14" name="TextBox 13">
            <a:extLst>
              <a:ext uri="{FF2B5EF4-FFF2-40B4-BE49-F238E27FC236}">
                <a16:creationId xmlns:a16="http://schemas.microsoft.com/office/drawing/2014/main" id="{30C59609-C3E6-358D-F22F-19D7AD0291BC}"/>
              </a:ext>
            </a:extLst>
          </p:cNvPr>
          <p:cNvSpPr txBox="1"/>
          <p:nvPr/>
        </p:nvSpPr>
        <p:spPr>
          <a:xfrm>
            <a:off x="6171937" y="4538527"/>
            <a:ext cx="922047"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0x02</a:t>
            </a:r>
          </a:p>
        </p:txBody>
      </p:sp>
      <p:sp>
        <p:nvSpPr>
          <p:cNvPr id="15" name="Rectangle 14">
            <a:extLst>
              <a:ext uri="{FF2B5EF4-FFF2-40B4-BE49-F238E27FC236}">
                <a16:creationId xmlns:a16="http://schemas.microsoft.com/office/drawing/2014/main" id="{A9429E44-73B2-9E5D-4C22-53158A9FD3EE}"/>
              </a:ext>
            </a:extLst>
          </p:cNvPr>
          <p:cNvSpPr/>
          <p:nvPr/>
        </p:nvSpPr>
        <p:spPr>
          <a:xfrm>
            <a:off x="7261483" y="5129760"/>
            <a:ext cx="1787691" cy="5067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ourier New" panose="02070309020205020404" pitchFamily="49" charset="0"/>
                <a:cs typeface="Courier New" panose="02070309020205020404" pitchFamily="49" charset="0"/>
              </a:rPr>
              <a:t>00000010</a:t>
            </a:r>
          </a:p>
        </p:txBody>
      </p:sp>
      <p:sp>
        <p:nvSpPr>
          <p:cNvPr id="16" name="TextBox 15">
            <a:extLst>
              <a:ext uri="{FF2B5EF4-FFF2-40B4-BE49-F238E27FC236}">
                <a16:creationId xmlns:a16="http://schemas.microsoft.com/office/drawing/2014/main" id="{0AD1EF63-71D0-FA70-AB23-4A50A203B2E1}"/>
              </a:ext>
            </a:extLst>
          </p:cNvPr>
          <p:cNvSpPr txBox="1"/>
          <p:nvPr/>
        </p:nvSpPr>
        <p:spPr>
          <a:xfrm>
            <a:off x="6159639" y="5186702"/>
            <a:ext cx="922047" cy="461665"/>
          </a:xfrm>
          <a:prstGeom prst="rect">
            <a:avLst/>
          </a:prstGeom>
          <a:noFill/>
        </p:spPr>
        <p:txBody>
          <a:bodyPr wrap="none" rtlCol="0">
            <a:spAutoFit/>
          </a:bodyPr>
          <a:lstStyle/>
          <a:p>
            <a:r>
              <a:rPr lang="en-US" sz="2400" dirty="0">
                <a:latin typeface="Courier New" panose="02070309020205020404" pitchFamily="49" charset="0"/>
                <a:cs typeface="Courier New" panose="02070309020205020404" pitchFamily="49" charset="0"/>
              </a:rPr>
              <a:t>0x03</a:t>
            </a:r>
          </a:p>
        </p:txBody>
      </p:sp>
      <p:sp>
        <p:nvSpPr>
          <p:cNvPr id="17" name="TextBox 16">
            <a:extLst>
              <a:ext uri="{FF2B5EF4-FFF2-40B4-BE49-F238E27FC236}">
                <a16:creationId xmlns:a16="http://schemas.microsoft.com/office/drawing/2014/main" id="{2C7747B1-04A8-74C9-B164-414DED8405E5}"/>
              </a:ext>
            </a:extLst>
          </p:cNvPr>
          <p:cNvSpPr txBox="1"/>
          <p:nvPr/>
        </p:nvSpPr>
        <p:spPr>
          <a:xfrm>
            <a:off x="9128809" y="4534888"/>
            <a:ext cx="1261884" cy="400110"/>
          </a:xfrm>
          <a:prstGeom prst="rect">
            <a:avLst/>
          </a:prstGeom>
          <a:noFill/>
        </p:spPr>
        <p:txBody>
          <a:bodyPr wrap="none" rtlCol="0">
            <a:spAutoFit/>
          </a:bodyPr>
          <a:lstStyle/>
          <a:p>
            <a:r>
              <a:rPr lang="en-US" sz="2000" b="1" dirty="0">
                <a:latin typeface="Courier New" panose="02070309020205020404" pitchFamily="49" charset="0"/>
                <a:cs typeface="Courier New" panose="02070309020205020404" pitchFamily="49" charset="0"/>
              </a:rPr>
              <a:t>LDA $02</a:t>
            </a:r>
          </a:p>
        </p:txBody>
      </p:sp>
      <p:sp>
        <p:nvSpPr>
          <p:cNvPr id="18" name="TextBox 17">
            <a:extLst>
              <a:ext uri="{FF2B5EF4-FFF2-40B4-BE49-F238E27FC236}">
                <a16:creationId xmlns:a16="http://schemas.microsoft.com/office/drawing/2014/main" id="{CB2A3C0E-BBAB-774D-A822-25E7936D3894}"/>
              </a:ext>
            </a:extLst>
          </p:cNvPr>
          <p:cNvSpPr txBox="1"/>
          <p:nvPr/>
        </p:nvSpPr>
        <p:spPr>
          <a:xfrm>
            <a:off x="9128809" y="5183063"/>
            <a:ext cx="2492990" cy="400110"/>
          </a:xfrm>
          <a:prstGeom prst="rect">
            <a:avLst/>
          </a:prstGeom>
          <a:noFill/>
        </p:spPr>
        <p:txBody>
          <a:bodyPr wrap="none" rtlCol="0">
            <a:spAutoFit/>
          </a:bodyPr>
          <a:lstStyle/>
          <a:p>
            <a:r>
              <a:rPr lang="en-US" sz="2000" b="1" dirty="0">
                <a:latin typeface="Courier New" panose="02070309020205020404" pitchFamily="49" charset="0"/>
                <a:cs typeface="Courier New" panose="02070309020205020404" pitchFamily="49" charset="0"/>
              </a:rPr>
              <a:t>(the address 2)</a:t>
            </a:r>
          </a:p>
        </p:txBody>
      </p:sp>
    </p:spTree>
    <p:extLst>
      <p:ext uri="{BB962C8B-B14F-4D97-AF65-F5344CB8AC3E}">
        <p14:creationId xmlns:p14="http://schemas.microsoft.com/office/powerpoint/2010/main" val="15724853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7CE955-A411-B406-DBF4-511FB52DA7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E2F007-CFCE-2D67-52D4-F594F1BF4742}"/>
              </a:ext>
            </a:extLst>
          </p:cNvPr>
          <p:cNvSpPr>
            <a:spLocks noGrp="1"/>
          </p:cNvSpPr>
          <p:nvPr>
            <p:ph type="title"/>
          </p:nvPr>
        </p:nvSpPr>
        <p:spPr/>
        <p:txBody>
          <a:bodyPr/>
          <a:lstStyle/>
          <a:p>
            <a:r>
              <a:rPr lang="en-US" dirty="0"/>
              <a:t>Load / Store Instructions</a:t>
            </a:r>
          </a:p>
        </p:txBody>
      </p:sp>
      <p:sp>
        <p:nvSpPr>
          <p:cNvPr id="4" name="TextBox 3">
            <a:extLst>
              <a:ext uri="{FF2B5EF4-FFF2-40B4-BE49-F238E27FC236}">
                <a16:creationId xmlns:a16="http://schemas.microsoft.com/office/drawing/2014/main" id="{88DA30A5-EF77-03F2-302E-65A45810969F}"/>
              </a:ext>
            </a:extLst>
          </p:cNvPr>
          <p:cNvSpPr txBox="1"/>
          <p:nvPr/>
        </p:nvSpPr>
        <p:spPr>
          <a:xfrm>
            <a:off x="6296628" y="112991"/>
            <a:ext cx="5788316" cy="369332"/>
          </a:xfrm>
          <a:prstGeom prst="rect">
            <a:avLst/>
          </a:prstGeom>
          <a:noFill/>
        </p:spPr>
        <p:txBody>
          <a:bodyPr wrap="none" rtlCol="0">
            <a:spAutoFit/>
          </a:bodyPr>
          <a:lstStyle/>
          <a:p>
            <a:r>
              <a:rPr lang="en-US" dirty="0"/>
              <a:t>https://www.ca4e.com/tools/cdc6504/</a:t>
            </a:r>
            <a:r>
              <a:rPr lang="en-US" dirty="0" err="1"/>
              <a:t>documentation.html</a:t>
            </a:r>
            <a:endParaRPr lang="en-US" dirty="0"/>
          </a:p>
        </p:txBody>
      </p:sp>
      <p:graphicFrame>
        <p:nvGraphicFramePr>
          <p:cNvPr id="5" name="Table 4">
            <a:extLst>
              <a:ext uri="{FF2B5EF4-FFF2-40B4-BE49-F238E27FC236}">
                <a16:creationId xmlns:a16="http://schemas.microsoft.com/office/drawing/2014/main" id="{8D0B5D3C-C8E3-0C98-6449-A509CF0D6EE8}"/>
              </a:ext>
            </a:extLst>
          </p:cNvPr>
          <p:cNvGraphicFramePr>
            <a:graphicFrameLocks noGrp="1"/>
          </p:cNvGraphicFramePr>
          <p:nvPr>
            <p:extLst>
              <p:ext uri="{D42A27DB-BD31-4B8C-83A1-F6EECF244321}">
                <p14:modId xmlns:p14="http://schemas.microsoft.com/office/powerpoint/2010/main" val="3363694011"/>
              </p:ext>
            </p:extLst>
          </p:nvPr>
        </p:nvGraphicFramePr>
        <p:xfrm>
          <a:off x="1038828" y="1690688"/>
          <a:ext cx="10515600" cy="4015519"/>
        </p:xfrm>
        <a:graphic>
          <a:graphicData uri="http://schemas.openxmlformats.org/drawingml/2006/table">
            <a:tbl>
              <a:tblPr firstRow="1">
                <a:tableStyleId>{3C2FFA5D-87B4-456A-9821-1D502468CF0F}</a:tableStyleId>
              </a:tblPr>
              <a:tblGrid>
                <a:gridCol w="2064656">
                  <a:extLst>
                    <a:ext uri="{9D8B030D-6E8A-4147-A177-3AD203B41FA5}">
                      <a16:colId xmlns:a16="http://schemas.microsoft.com/office/drawing/2014/main" val="364160577"/>
                    </a:ext>
                  </a:extLst>
                </a:gridCol>
                <a:gridCol w="1524000">
                  <a:extLst>
                    <a:ext uri="{9D8B030D-6E8A-4147-A177-3AD203B41FA5}">
                      <a16:colId xmlns:a16="http://schemas.microsoft.com/office/drawing/2014/main" val="2666483286"/>
                    </a:ext>
                  </a:extLst>
                </a:gridCol>
                <a:gridCol w="6926944">
                  <a:extLst>
                    <a:ext uri="{9D8B030D-6E8A-4147-A177-3AD203B41FA5}">
                      <a16:colId xmlns:a16="http://schemas.microsoft.com/office/drawing/2014/main" val="4128639488"/>
                    </a:ext>
                  </a:extLst>
                </a:gridCol>
              </a:tblGrid>
              <a:tr h="396981">
                <a:tc>
                  <a:txBody>
                    <a:bodyPr/>
                    <a:lstStyle/>
                    <a:p>
                      <a:r>
                        <a:rPr lang="en-US" sz="1600"/>
                        <a:t>Assembly</a:t>
                      </a:r>
                    </a:p>
                  </a:txBody>
                  <a:tcPr marL="79115" marR="79115" marT="39558" marB="39558" anchor="ctr"/>
                </a:tc>
                <a:tc>
                  <a:txBody>
                    <a:bodyPr/>
                    <a:lstStyle/>
                    <a:p>
                      <a:r>
                        <a:rPr lang="en-US" sz="1600"/>
                        <a:t>Opcode</a:t>
                      </a:r>
                    </a:p>
                  </a:txBody>
                  <a:tcPr marL="79115" marR="79115" marT="39558" marB="39558" anchor="ctr"/>
                </a:tc>
                <a:tc>
                  <a:txBody>
                    <a:bodyPr/>
                    <a:lstStyle/>
                    <a:p>
                      <a:r>
                        <a:rPr lang="en-US" sz="1600" dirty="0"/>
                        <a:t>Description</a:t>
                      </a:r>
                    </a:p>
                  </a:txBody>
                  <a:tcPr marL="79115" marR="79115" marT="39558" marB="39558" anchor="ctr"/>
                </a:tc>
                <a:extLst>
                  <a:ext uri="{0D108BD9-81ED-4DB2-BD59-A6C34878D82A}">
                    <a16:rowId xmlns:a16="http://schemas.microsoft.com/office/drawing/2014/main" val="3126014064"/>
                  </a:ext>
                </a:extLst>
              </a:tr>
              <a:tr h="396981">
                <a:tc>
                  <a:txBody>
                    <a:bodyPr/>
                    <a:lstStyle/>
                    <a:p>
                      <a:r>
                        <a:rPr lang="en-US" sz="1600"/>
                        <a:t>LDA #value</a:t>
                      </a:r>
                    </a:p>
                  </a:txBody>
                  <a:tcPr marL="79115" marR="79115" marT="39558" marB="39558" anchor="ctr"/>
                </a:tc>
                <a:tc>
                  <a:txBody>
                    <a:bodyPr/>
                    <a:lstStyle/>
                    <a:p>
                      <a:r>
                        <a:rPr lang="en-US" sz="1600"/>
                        <a:t>10101001</a:t>
                      </a:r>
                    </a:p>
                  </a:txBody>
                  <a:tcPr marL="79115" marR="79115" marT="39558" marB="39558" anchor="ctr"/>
                </a:tc>
                <a:tc>
                  <a:txBody>
                    <a:bodyPr/>
                    <a:lstStyle/>
                    <a:p>
                      <a:r>
                        <a:rPr lang="en-US" sz="1600"/>
                        <a:t>Load accumulator with immediate value (ACC = value)</a:t>
                      </a:r>
                    </a:p>
                  </a:txBody>
                  <a:tcPr marL="79115" marR="79115" marT="39558" marB="39558" anchor="ctr"/>
                </a:tc>
                <a:extLst>
                  <a:ext uri="{0D108BD9-81ED-4DB2-BD59-A6C34878D82A}">
                    <a16:rowId xmlns:a16="http://schemas.microsoft.com/office/drawing/2014/main" val="1467815829"/>
                  </a:ext>
                </a:extLst>
              </a:tr>
              <a:tr h="485519">
                <a:tc>
                  <a:txBody>
                    <a:bodyPr/>
                    <a:lstStyle/>
                    <a:p>
                      <a:r>
                        <a:rPr lang="en-US" sz="1600"/>
                        <a:t>LDA $address</a:t>
                      </a:r>
                    </a:p>
                  </a:txBody>
                  <a:tcPr marL="79115" marR="79115" marT="39558" marB="39558" anchor="ctr"/>
                </a:tc>
                <a:tc>
                  <a:txBody>
                    <a:bodyPr/>
                    <a:lstStyle/>
                    <a:p>
                      <a:r>
                        <a:rPr lang="en-US" sz="1600"/>
                        <a:t>10100101</a:t>
                      </a:r>
                    </a:p>
                  </a:txBody>
                  <a:tcPr marL="79115" marR="79115" marT="39558" marB="39558" anchor="ctr"/>
                </a:tc>
                <a:tc>
                  <a:txBody>
                    <a:bodyPr/>
                    <a:lstStyle/>
                    <a:p>
                      <a:r>
                        <a:rPr lang="en-US" sz="1600"/>
                        <a:t>Load accumulator from zero-page memory address (ACC = memory[address])</a:t>
                      </a:r>
                    </a:p>
                  </a:txBody>
                  <a:tcPr marL="79115" marR="79115" marT="39558" marB="39558" anchor="ctr"/>
                </a:tc>
                <a:extLst>
                  <a:ext uri="{0D108BD9-81ED-4DB2-BD59-A6C34878D82A}">
                    <a16:rowId xmlns:a16="http://schemas.microsoft.com/office/drawing/2014/main" val="1359655625"/>
                  </a:ext>
                </a:extLst>
              </a:tr>
              <a:tr h="396981">
                <a:tc>
                  <a:txBody>
                    <a:bodyPr/>
                    <a:lstStyle/>
                    <a:p>
                      <a:r>
                        <a:rPr lang="en-US" sz="1600"/>
                        <a:t>LDX #value</a:t>
                      </a:r>
                    </a:p>
                  </a:txBody>
                  <a:tcPr marL="79115" marR="79115" marT="39558" marB="39558" anchor="ctr"/>
                </a:tc>
                <a:tc>
                  <a:txBody>
                    <a:bodyPr/>
                    <a:lstStyle/>
                    <a:p>
                      <a:r>
                        <a:rPr lang="en-US" sz="1600"/>
                        <a:t>10100010</a:t>
                      </a:r>
                    </a:p>
                  </a:txBody>
                  <a:tcPr marL="79115" marR="79115" marT="39558" marB="39558" anchor="ctr"/>
                </a:tc>
                <a:tc>
                  <a:txBody>
                    <a:bodyPr/>
                    <a:lstStyle/>
                    <a:p>
                      <a:r>
                        <a:rPr lang="en-US" sz="1600"/>
                        <a:t>Load X register with immediate value (X = value)</a:t>
                      </a:r>
                    </a:p>
                  </a:txBody>
                  <a:tcPr marL="79115" marR="79115" marT="39558" marB="39558" anchor="ctr"/>
                </a:tc>
                <a:extLst>
                  <a:ext uri="{0D108BD9-81ED-4DB2-BD59-A6C34878D82A}">
                    <a16:rowId xmlns:a16="http://schemas.microsoft.com/office/drawing/2014/main" val="2543241524"/>
                  </a:ext>
                </a:extLst>
              </a:tr>
              <a:tr h="485519">
                <a:tc>
                  <a:txBody>
                    <a:bodyPr/>
                    <a:lstStyle/>
                    <a:p>
                      <a:r>
                        <a:rPr lang="en-US" sz="1600" dirty="0"/>
                        <a:t>LDX $address</a:t>
                      </a:r>
                    </a:p>
                  </a:txBody>
                  <a:tcPr marL="79115" marR="79115" marT="39558" marB="39558" anchor="ctr"/>
                </a:tc>
                <a:tc>
                  <a:txBody>
                    <a:bodyPr/>
                    <a:lstStyle/>
                    <a:p>
                      <a:r>
                        <a:rPr lang="en-US" sz="1600"/>
                        <a:t>10100110</a:t>
                      </a:r>
                    </a:p>
                  </a:txBody>
                  <a:tcPr marL="79115" marR="79115" marT="39558" marB="39558" anchor="ctr"/>
                </a:tc>
                <a:tc>
                  <a:txBody>
                    <a:bodyPr/>
                    <a:lstStyle/>
                    <a:p>
                      <a:r>
                        <a:rPr lang="en-US" sz="1600" dirty="0"/>
                        <a:t>Load X register from zero-page memory address (X = memory[address])</a:t>
                      </a:r>
                    </a:p>
                  </a:txBody>
                  <a:tcPr marL="79115" marR="79115" marT="39558" marB="39558" anchor="ctr"/>
                </a:tc>
                <a:extLst>
                  <a:ext uri="{0D108BD9-81ED-4DB2-BD59-A6C34878D82A}">
                    <a16:rowId xmlns:a16="http://schemas.microsoft.com/office/drawing/2014/main" val="2757760496"/>
                  </a:ext>
                </a:extLst>
              </a:tr>
              <a:tr h="396981">
                <a:tc>
                  <a:txBody>
                    <a:bodyPr/>
                    <a:lstStyle/>
                    <a:p>
                      <a:r>
                        <a:rPr lang="en-US" sz="1600"/>
                        <a:t>LDY #value</a:t>
                      </a:r>
                    </a:p>
                  </a:txBody>
                  <a:tcPr marL="79115" marR="79115" marT="39558" marB="39558" anchor="ctr"/>
                </a:tc>
                <a:tc>
                  <a:txBody>
                    <a:bodyPr/>
                    <a:lstStyle/>
                    <a:p>
                      <a:r>
                        <a:rPr lang="en-US" sz="1600"/>
                        <a:t>10100000</a:t>
                      </a:r>
                    </a:p>
                  </a:txBody>
                  <a:tcPr marL="79115" marR="79115" marT="39558" marB="39558" anchor="ctr"/>
                </a:tc>
                <a:tc>
                  <a:txBody>
                    <a:bodyPr/>
                    <a:lstStyle/>
                    <a:p>
                      <a:r>
                        <a:rPr lang="en-US" sz="1600"/>
                        <a:t>Load Y register with immediate value (Y = value)</a:t>
                      </a:r>
                    </a:p>
                  </a:txBody>
                  <a:tcPr marL="79115" marR="79115" marT="39558" marB="39558" anchor="ctr"/>
                </a:tc>
                <a:extLst>
                  <a:ext uri="{0D108BD9-81ED-4DB2-BD59-A6C34878D82A}">
                    <a16:rowId xmlns:a16="http://schemas.microsoft.com/office/drawing/2014/main" val="4208655510"/>
                  </a:ext>
                </a:extLst>
              </a:tr>
              <a:tr h="485519">
                <a:tc>
                  <a:txBody>
                    <a:bodyPr/>
                    <a:lstStyle/>
                    <a:p>
                      <a:r>
                        <a:rPr lang="en-US" sz="1600" dirty="0"/>
                        <a:t>STA $address</a:t>
                      </a:r>
                    </a:p>
                  </a:txBody>
                  <a:tcPr anchor="ctr"/>
                </a:tc>
                <a:tc>
                  <a:txBody>
                    <a:bodyPr/>
                    <a:lstStyle/>
                    <a:p>
                      <a:r>
                        <a:rPr lang="en-US" sz="1600"/>
                        <a:t>10000101</a:t>
                      </a:r>
                    </a:p>
                  </a:txBody>
                  <a:tcPr anchor="ctr"/>
                </a:tc>
                <a:tc>
                  <a:txBody>
                    <a:bodyPr/>
                    <a:lstStyle/>
                    <a:p>
                      <a:r>
                        <a:rPr lang="en-US" sz="1600" dirty="0"/>
                        <a:t>Store accumulator to zero-page memory address (memory[address] = ACC)</a:t>
                      </a:r>
                    </a:p>
                  </a:txBody>
                  <a:tcPr anchor="ctr"/>
                </a:tc>
                <a:extLst>
                  <a:ext uri="{0D108BD9-81ED-4DB2-BD59-A6C34878D82A}">
                    <a16:rowId xmlns:a16="http://schemas.microsoft.com/office/drawing/2014/main" val="2222642617"/>
                  </a:ext>
                </a:extLst>
              </a:tr>
              <a:tr h="485519">
                <a:tc>
                  <a:txBody>
                    <a:bodyPr/>
                    <a:lstStyle/>
                    <a:p>
                      <a:r>
                        <a:rPr lang="en-US" sz="1600"/>
                        <a:t>STX $address</a:t>
                      </a:r>
                    </a:p>
                  </a:txBody>
                  <a:tcPr anchor="ctr"/>
                </a:tc>
                <a:tc>
                  <a:txBody>
                    <a:bodyPr/>
                    <a:lstStyle/>
                    <a:p>
                      <a:r>
                        <a:rPr lang="en-US" sz="1600"/>
                        <a:t>10000110</a:t>
                      </a:r>
                    </a:p>
                  </a:txBody>
                  <a:tcPr anchor="ctr"/>
                </a:tc>
                <a:tc>
                  <a:txBody>
                    <a:bodyPr/>
                    <a:lstStyle/>
                    <a:p>
                      <a:r>
                        <a:rPr lang="en-US" sz="1600"/>
                        <a:t>Store X register to zero-page memory address (memory[address] = X)</a:t>
                      </a:r>
                    </a:p>
                  </a:txBody>
                  <a:tcPr anchor="ctr"/>
                </a:tc>
                <a:extLst>
                  <a:ext uri="{0D108BD9-81ED-4DB2-BD59-A6C34878D82A}">
                    <a16:rowId xmlns:a16="http://schemas.microsoft.com/office/drawing/2014/main" val="165464019"/>
                  </a:ext>
                </a:extLst>
              </a:tr>
              <a:tr h="485519">
                <a:tc>
                  <a:txBody>
                    <a:bodyPr/>
                    <a:lstStyle/>
                    <a:p>
                      <a:r>
                        <a:rPr lang="en-US" sz="1600"/>
                        <a:t>STY $address</a:t>
                      </a:r>
                    </a:p>
                  </a:txBody>
                  <a:tcPr anchor="ctr"/>
                </a:tc>
                <a:tc>
                  <a:txBody>
                    <a:bodyPr/>
                    <a:lstStyle/>
                    <a:p>
                      <a:r>
                        <a:rPr lang="en-US" sz="1600"/>
                        <a:t>10000100</a:t>
                      </a:r>
                    </a:p>
                  </a:txBody>
                  <a:tcPr anchor="ctr"/>
                </a:tc>
                <a:tc>
                  <a:txBody>
                    <a:bodyPr/>
                    <a:lstStyle/>
                    <a:p>
                      <a:r>
                        <a:rPr lang="en-US" sz="1600" dirty="0"/>
                        <a:t>Store Y register to zero-page memory address (memory[address] = Y)</a:t>
                      </a:r>
                    </a:p>
                  </a:txBody>
                  <a:tcPr anchor="ctr"/>
                </a:tc>
                <a:extLst>
                  <a:ext uri="{0D108BD9-81ED-4DB2-BD59-A6C34878D82A}">
                    <a16:rowId xmlns:a16="http://schemas.microsoft.com/office/drawing/2014/main" val="2300537748"/>
                  </a:ext>
                </a:extLst>
              </a:tr>
            </a:tbl>
          </a:graphicData>
        </a:graphic>
      </p:graphicFrame>
    </p:spTree>
    <p:extLst>
      <p:ext uri="{BB962C8B-B14F-4D97-AF65-F5344CB8AC3E}">
        <p14:creationId xmlns:p14="http://schemas.microsoft.com/office/powerpoint/2010/main" val="15685396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84252C-011E-DE2A-27C1-E9EEFD7B42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2A2FA7-D3A7-7CDD-DAB6-757DAEDF03D2}"/>
              </a:ext>
            </a:extLst>
          </p:cNvPr>
          <p:cNvSpPr>
            <a:spLocks noGrp="1"/>
          </p:cNvSpPr>
          <p:nvPr>
            <p:ph type="title"/>
          </p:nvPr>
        </p:nvSpPr>
        <p:spPr/>
        <p:txBody>
          <a:bodyPr/>
          <a:lstStyle/>
          <a:p>
            <a:r>
              <a:rPr lang="en-US" dirty="0"/>
              <a:t>Arithmetic Instructions</a:t>
            </a:r>
          </a:p>
        </p:txBody>
      </p:sp>
      <p:sp>
        <p:nvSpPr>
          <p:cNvPr id="19" name="Content Placeholder 18">
            <a:extLst>
              <a:ext uri="{FF2B5EF4-FFF2-40B4-BE49-F238E27FC236}">
                <a16:creationId xmlns:a16="http://schemas.microsoft.com/office/drawing/2014/main" id="{602A621F-25A7-0218-6332-F828A9CA9DC1}"/>
              </a:ext>
            </a:extLst>
          </p:cNvPr>
          <p:cNvSpPr>
            <a:spLocks noGrp="1"/>
          </p:cNvSpPr>
          <p:nvPr>
            <p:ph idx="1"/>
          </p:nvPr>
        </p:nvSpPr>
        <p:spPr>
          <a:xfrm>
            <a:off x="838200" y="1825625"/>
            <a:ext cx="10515600" cy="1603375"/>
          </a:xfrm>
        </p:spPr>
        <p:txBody>
          <a:bodyPr>
            <a:normAutofit/>
          </a:bodyPr>
          <a:lstStyle/>
          <a:p>
            <a:r>
              <a:rPr lang="en-US" dirty="0"/>
              <a:t>Adding and subtraction and getting back a result is ACC only</a:t>
            </a:r>
          </a:p>
        </p:txBody>
      </p:sp>
      <p:sp>
        <p:nvSpPr>
          <p:cNvPr id="4" name="TextBox 3">
            <a:extLst>
              <a:ext uri="{FF2B5EF4-FFF2-40B4-BE49-F238E27FC236}">
                <a16:creationId xmlns:a16="http://schemas.microsoft.com/office/drawing/2014/main" id="{72C16B9D-D260-B72D-6D6E-91FBFBFBE929}"/>
              </a:ext>
            </a:extLst>
          </p:cNvPr>
          <p:cNvSpPr txBox="1"/>
          <p:nvPr/>
        </p:nvSpPr>
        <p:spPr>
          <a:xfrm>
            <a:off x="6296628" y="112991"/>
            <a:ext cx="5788316" cy="369332"/>
          </a:xfrm>
          <a:prstGeom prst="rect">
            <a:avLst/>
          </a:prstGeom>
          <a:noFill/>
        </p:spPr>
        <p:txBody>
          <a:bodyPr wrap="none" rtlCol="0">
            <a:spAutoFit/>
          </a:bodyPr>
          <a:lstStyle/>
          <a:p>
            <a:r>
              <a:rPr lang="en-US" dirty="0"/>
              <a:t>https://www.ca4e.com/tools/cdc6504/</a:t>
            </a:r>
            <a:r>
              <a:rPr lang="en-US" dirty="0" err="1"/>
              <a:t>documentation.html</a:t>
            </a:r>
            <a:endParaRPr lang="en-US" dirty="0"/>
          </a:p>
        </p:txBody>
      </p:sp>
      <p:graphicFrame>
        <p:nvGraphicFramePr>
          <p:cNvPr id="20" name="Table 19">
            <a:extLst>
              <a:ext uri="{FF2B5EF4-FFF2-40B4-BE49-F238E27FC236}">
                <a16:creationId xmlns:a16="http://schemas.microsoft.com/office/drawing/2014/main" id="{F9C84F07-F3A9-A56C-0C25-031665738761}"/>
              </a:ext>
            </a:extLst>
          </p:cNvPr>
          <p:cNvGraphicFramePr>
            <a:graphicFrameLocks noGrp="1"/>
          </p:cNvGraphicFramePr>
          <p:nvPr>
            <p:extLst>
              <p:ext uri="{D42A27DB-BD31-4B8C-83A1-F6EECF244321}">
                <p14:modId xmlns:p14="http://schemas.microsoft.com/office/powerpoint/2010/main" val="3287594375"/>
              </p:ext>
            </p:extLst>
          </p:nvPr>
        </p:nvGraphicFramePr>
        <p:xfrm>
          <a:off x="838200" y="2735635"/>
          <a:ext cx="10515600" cy="1828800"/>
        </p:xfrm>
        <a:graphic>
          <a:graphicData uri="http://schemas.openxmlformats.org/drawingml/2006/table">
            <a:tbl>
              <a:tblPr firstRow="1">
                <a:tableStyleId>{3C2FFA5D-87B4-456A-9821-1D502468CF0F}</a:tableStyleId>
              </a:tblPr>
              <a:tblGrid>
                <a:gridCol w="1846943">
                  <a:extLst>
                    <a:ext uri="{9D8B030D-6E8A-4147-A177-3AD203B41FA5}">
                      <a16:colId xmlns:a16="http://schemas.microsoft.com/office/drawing/2014/main" val="2692570622"/>
                    </a:ext>
                  </a:extLst>
                </a:gridCol>
                <a:gridCol w="1582057">
                  <a:extLst>
                    <a:ext uri="{9D8B030D-6E8A-4147-A177-3AD203B41FA5}">
                      <a16:colId xmlns:a16="http://schemas.microsoft.com/office/drawing/2014/main" val="1351413456"/>
                    </a:ext>
                  </a:extLst>
                </a:gridCol>
                <a:gridCol w="7086600">
                  <a:extLst>
                    <a:ext uri="{9D8B030D-6E8A-4147-A177-3AD203B41FA5}">
                      <a16:colId xmlns:a16="http://schemas.microsoft.com/office/drawing/2014/main" val="2546926241"/>
                    </a:ext>
                  </a:extLst>
                </a:gridCol>
              </a:tblGrid>
              <a:tr h="0">
                <a:tc>
                  <a:txBody>
                    <a:bodyPr/>
                    <a:lstStyle/>
                    <a:p>
                      <a:r>
                        <a:rPr lang="en-US"/>
                        <a:t>Assembly</a:t>
                      </a:r>
                    </a:p>
                  </a:txBody>
                  <a:tcPr anchor="ctr"/>
                </a:tc>
                <a:tc>
                  <a:txBody>
                    <a:bodyPr/>
                    <a:lstStyle/>
                    <a:p>
                      <a:r>
                        <a:rPr lang="en-US"/>
                        <a:t>Opcode</a:t>
                      </a:r>
                    </a:p>
                  </a:txBody>
                  <a:tcPr anchor="ctr"/>
                </a:tc>
                <a:tc>
                  <a:txBody>
                    <a:bodyPr/>
                    <a:lstStyle/>
                    <a:p>
                      <a:r>
                        <a:rPr lang="en-US" dirty="0"/>
                        <a:t>Description</a:t>
                      </a:r>
                    </a:p>
                  </a:txBody>
                  <a:tcPr anchor="ctr"/>
                </a:tc>
                <a:extLst>
                  <a:ext uri="{0D108BD9-81ED-4DB2-BD59-A6C34878D82A}">
                    <a16:rowId xmlns:a16="http://schemas.microsoft.com/office/drawing/2014/main" val="2862686782"/>
                  </a:ext>
                </a:extLst>
              </a:tr>
              <a:tr h="0">
                <a:tc>
                  <a:txBody>
                    <a:bodyPr/>
                    <a:lstStyle/>
                    <a:p>
                      <a:r>
                        <a:rPr lang="en-US"/>
                        <a:t>ADC #value</a:t>
                      </a:r>
                    </a:p>
                  </a:txBody>
                  <a:tcPr anchor="ctr"/>
                </a:tc>
                <a:tc>
                  <a:txBody>
                    <a:bodyPr/>
                    <a:lstStyle/>
                    <a:p>
                      <a:r>
                        <a:rPr lang="en-US"/>
                        <a:t>01101001</a:t>
                      </a:r>
                    </a:p>
                  </a:txBody>
                  <a:tcPr anchor="ctr"/>
                </a:tc>
                <a:tc>
                  <a:txBody>
                    <a:bodyPr/>
                    <a:lstStyle/>
                    <a:p>
                      <a:r>
                        <a:rPr lang="en-US"/>
                        <a:t>Add (immediate): ACC = ACC + value</a:t>
                      </a:r>
                    </a:p>
                  </a:txBody>
                  <a:tcPr anchor="ctr"/>
                </a:tc>
                <a:extLst>
                  <a:ext uri="{0D108BD9-81ED-4DB2-BD59-A6C34878D82A}">
                    <a16:rowId xmlns:a16="http://schemas.microsoft.com/office/drawing/2014/main" val="1205684259"/>
                  </a:ext>
                </a:extLst>
              </a:tr>
              <a:tr h="0">
                <a:tc>
                  <a:txBody>
                    <a:bodyPr/>
                    <a:lstStyle/>
                    <a:p>
                      <a:r>
                        <a:rPr lang="en-US"/>
                        <a:t>ADC $address</a:t>
                      </a:r>
                    </a:p>
                  </a:txBody>
                  <a:tcPr anchor="ctr"/>
                </a:tc>
                <a:tc>
                  <a:txBody>
                    <a:bodyPr/>
                    <a:lstStyle/>
                    <a:p>
                      <a:r>
                        <a:rPr lang="en-US"/>
                        <a:t>01100101</a:t>
                      </a:r>
                    </a:p>
                  </a:txBody>
                  <a:tcPr anchor="ctr"/>
                </a:tc>
                <a:tc>
                  <a:txBody>
                    <a:bodyPr/>
                    <a:lstStyle/>
                    <a:p>
                      <a:r>
                        <a:rPr lang="en-US"/>
                        <a:t>Add (from memory): ACC = ACC + memory[address]</a:t>
                      </a:r>
                    </a:p>
                  </a:txBody>
                  <a:tcPr anchor="ctr"/>
                </a:tc>
                <a:extLst>
                  <a:ext uri="{0D108BD9-81ED-4DB2-BD59-A6C34878D82A}">
                    <a16:rowId xmlns:a16="http://schemas.microsoft.com/office/drawing/2014/main" val="3347413487"/>
                  </a:ext>
                </a:extLst>
              </a:tr>
              <a:tr h="0">
                <a:tc>
                  <a:txBody>
                    <a:bodyPr/>
                    <a:lstStyle/>
                    <a:p>
                      <a:r>
                        <a:rPr lang="en-US"/>
                        <a:t>SBC #value</a:t>
                      </a:r>
                    </a:p>
                  </a:txBody>
                  <a:tcPr anchor="ctr"/>
                </a:tc>
                <a:tc>
                  <a:txBody>
                    <a:bodyPr/>
                    <a:lstStyle/>
                    <a:p>
                      <a:r>
                        <a:rPr lang="en-US"/>
                        <a:t>11101001</a:t>
                      </a:r>
                    </a:p>
                  </a:txBody>
                  <a:tcPr anchor="ctr"/>
                </a:tc>
                <a:tc>
                  <a:txBody>
                    <a:bodyPr/>
                    <a:lstStyle/>
                    <a:p>
                      <a:r>
                        <a:rPr lang="en-US"/>
                        <a:t>Subtract (immediate): ACC = ACC - value</a:t>
                      </a:r>
                    </a:p>
                  </a:txBody>
                  <a:tcPr anchor="ctr"/>
                </a:tc>
                <a:extLst>
                  <a:ext uri="{0D108BD9-81ED-4DB2-BD59-A6C34878D82A}">
                    <a16:rowId xmlns:a16="http://schemas.microsoft.com/office/drawing/2014/main" val="2853347055"/>
                  </a:ext>
                </a:extLst>
              </a:tr>
              <a:tr h="0">
                <a:tc>
                  <a:txBody>
                    <a:bodyPr/>
                    <a:lstStyle/>
                    <a:p>
                      <a:r>
                        <a:rPr lang="en-US"/>
                        <a:t>SBC $address</a:t>
                      </a:r>
                    </a:p>
                  </a:txBody>
                  <a:tcPr anchor="ctr"/>
                </a:tc>
                <a:tc>
                  <a:txBody>
                    <a:bodyPr/>
                    <a:lstStyle/>
                    <a:p>
                      <a:r>
                        <a:rPr lang="en-US"/>
                        <a:t>11100101</a:t>
                      </a:r>
                    </a:p>
                  </a:txBody>
                  <a:tcPr anchor="ctr"/>
                </a:tc>
                <a:tc>
                  <a:txBody>
                    <a:bodyPr/>
                    <a:lstStyle/>
                    <a:p>
                      <a:r>
                        <a:rPr lang="en-US" dirty="0"/>
                        <a:t>Subtract (from memory): ACC = ACC - memory[address]</a:t>
                      </a:r>
                    </a:p>
                  </a:txBody>
                  <a:tcPr anchor="ctr"/>
                </a:tc>
                <a:extLst>
                  <a:ext uri="{0D108BD9-81ED-4DB2-BD59-A6C34878D82A}">
                    <a16:rowId xmlns:a16="http://schemas.microsoft.com/office/drawing/2014/main" val="928733459"/>
                  </a:ext>
                </a:extLst>
              </a:tr>
            </a:tbl>
          </a:graphicData>
        </a:graphic>
      </p:graphicFrame>
    </p:spTree>
    <p:extLst>
      <p:ext uri="{BB962C8B-B14F-4D97-AF65-F5344CB8AC3E}">
        <p14:creationId xmlns:p14="http://schemas.microsoft.com/office/powerpoint/2010/main" val="2940505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8C1BB1-4706-8BEC-1C2A-24D1CA08FA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0B0BEC-4046-260F-B7A6-DD7D5E3BD06B}"/>
              </a:ext>
            </a:extLst>
          </p:cNvPr>
          <p:cNvSpPr>
            <a:spLocks noGrp="1"/>
          </p:cNvSpPr>
          <p:nvPr>
            <p:ph type="title"/>
          </p:nvPr>
        </p:nvSpPr>
        <p:spPr/>
        <p:txBody>
          <a:bodyPr/>
          <a:lstStyle/>
          <a:p>
            <a:r>
              <a:rPr lang="en-US" dirty="0"/>
              <a:t>Comparison Instructions</a:t>
            </a:r>
          </a:p>
        </p:txBody>
      </p:sp>
      <p:sp>
        <p:nvSpPr>
          <p:cNvPr id="19" name="Content Placeholder 18">
            <a:extLst>
              <a:ext uri="{FF2B5EF4-FFF2-40B4-BE49-F238E27FC236}">
                <a16:creationId xmlns:a16="http://schemas.microsoft.com/office/drawing/2014/main" id="{4E284450-B7E5-25C6-E2B7-BB9B85D8D79A}"/>
              </a:ext>
            </a:extLst>
          </p:cNvPr>
          <p:cNvSpPr>
            <a:spLocks noGrp="1"/>
          </p:cNvSpPr>
          <p:nvPr>
            <p:ph idx="1"/>
          </p:nvPr>
        </p:nvSpPr>
        <p:spPr>
          <a:xfrm>
            <a:off x="838200" y="1585746"/>
            <a:ext cx="10515600" cy="822571"/>
          </a:xfrm>
        </p:spPr>
        <p:txBody>
          <a:bodyPr>
            <a:normAutofit lnSpcReduction="10000"/>
          </a:bodyPr>
          <a:lstStyle/>
          <a:p>
            <a:r>
              <a:rPr lang="en-US" dirty="0"/>
              <a:t>Comparison is like doing a subtraction, setting Z and N and then discarding the result of the subtraction.</a:t>
            </a:r>
          </a:p>
        </p:txBody>
      </p:sp>
      <p:sp>
        <p:nvSpPr>
          <p:cNvPr id="4" name="TextBox 3">
            <a:extLst>
              <a:ext uri="{FF2B5EF4-FFF2-40B4-BE49-F238E27FC236}">
                <a16:creationId xmlns:a16="http://schemas.microsoft.com/office/drawing/2014/main" id="{67CC99C2-DCCF-08FE-2177-DA1B8BEC4CB9}"/>
              </a:ext>
            </a:extLst>
          </p:cNvPr>
          <p:cNvSpPr txBox="1"/>
          <p:nvPr/>
        </p:nvSpPr>
        <p:spPr>
          <a:xfrm>
            <a:off x="6296628" y="112991"/>
            <a:ext cx="5788316" cy="369332"/>
          </a:xfrm>
          <a:prstGeom prst="rect">
            <a:avLst/>
          </a:prstGeom>
          <a:noFill/>
        </p:spPr>
        <p:txBody>
          <a:bodyPr wrap="none" rtlCol="0">
            <a:spAutoFit/>
          </a:bodyPr>
          <a:lstStyle/>
          <a:p>
            <a:r>
              <a:rPr lang="en-US" dirty="0"/>
              <a:t>https://www.ca4e.com/tools/cdc6504/</a:t>
            </a:r>
            <a:r>
              <a:rPr lang="en-US" dirty="0" err="1"/>
              <a:t>documentation.html</a:t>
            </a:r>
            <a:endParaRPr lang="en-US" dirty="0"/>
          </a:p>
        </p:txBody>
      </p:sp>
      <p:graphicFrame>
        <p:nvGraphicFramePr>
          <p:cNvPr id="3" name="Table 2">
            <a:extLst>
              <a:ext uri="{FF2B5EF4-FFF2-40B4-BE49-F238E27FC236}">
                <a16:creationId xmlns:a16="http://schemas.microsoft.com/office/drawing/2014/main" id="{2B4C3EC7-A647-1B62-FFC6-6FAF1721C2D6}"/>
              </a:ext>
            </a:extLst>
          </p:cNvPr>
          <p:cNvGraphicFramePr>
            <a:graphicFrameLocks noGrp="1"/>
          </p:cNvGraphicFramePr>
          <p:nvPr>
            <p:extLst>
              <p:ext uri="{D42A27DB-BD31-4B8C-83A1-F6EECF244321}">
                <p14:modId xmlns:p14="http://schemas.microsoft.com/office/powerpoint/2010/main" val="1654981737"/>
              </p:ext>
            </p:extLst>
          </p:nvPr>
        </p:nvGraphicFramePr>
        <p:xfrm>
          <a:off x="1075706" y="2711934"/>
          <a:ext cx="9600209" cy="2560320"/>
        </p:xfrm>
        <a:graphic>
          <a:graphicData uri="http://schemas.openxmlformats.org/drawingml/2006/table">
            <a:tbl>
              <a:tblPr firstRow="1">
                <a:tableStyleId>{3C2FFA5D-87B4-456A-9821-1D502468CF0F}</a:tableStyleId>
              </a:tblPr>
              <a:tblGrid>
                <a:gridCol w="1513114">
                  <a:extLst>
                    <a:ext uri="{9D8B030D-6E8A-4147-A177-3AD203B41FA5}">
                      <a16:colId xmlns:a16="http://schemas.microsoft.com/office/drawing/2014/main" val="2692570622"/>
                    </a:ext>
                  </a:extLst>
                </a:gridCol>
                <a:gridCol w="1330037">
                  <a:extLst>
                    <a:ext uri="{9D8B030D-6E8A-4147-A177-3AD203B41FA5}">
                      <a16:colId xmlns:a16="http://schemas.microsoft.com/office/drawing/2014/main" val="1351413456"/>
                    </a:ext>
                  </a:extLst>
                </a:gridCol>
                <a:gridCol w="6757058">
                  <a:extLst>
                    <a:ext uri="{9D8B030D-6E8A-4147-A177-3AD203B41FA5}">
                      <a16:colId xmlns:a16="http://schemas.microsoft.com/office/drawing/2014/main" val="2546926241"/>
                    </a:ext>
                  </a:extLst>
                </a:gridCol>
              </a:tblGrid>
              <a:tr h="277442">
                <a:tc>
                  <a:txBody>
                    <a:bodyPr/>
                    <a:lstStyle/>
                    <a:p>
                      <a:r>
                        <a:rPr lang="en-US" sz="1800"/>
                        <a:t>Assembly</a:t>
                      </a:r>
                    </a:p>
                  </a:txBody>
                  <a:tcPr anchor="ctr"/>
                </a:tc>
                <a:tc>
                  <a:txBody>
                    <a:bodyPr/>
                    <a:lstStyle/>
                    <a:p>
                      <a:r>
                        <a:rPr lang="en-US" sz="1800"/>
                        <a:t>Opcode</a:t>
                      </a:r>
                    </a:p>
                  </a:txBody>
                  <a:tcPr anchor="ctr"/>
                </a:tc>
                <a:tc>
                  <a:txBody>
                    <a:bodyPr/>
                    <a:lstStyle/>
                    <a:p>
                      <a:r>
                        <a:rPr lang="en-US" sz="1800" dirty="0"/>
                        <a:t>Description</a:t>
                      </a:r>
                    </a:p>
                  </a:txBody>
                  <a:tcPr anchor="ctr"/>
                </a:tc>
                <a:extLst>
                  <a:ext uri="{0D108BD9-81ED-4DB2-BD59-A6C34878D82A}">
                    <a16:rowId xmlns:a16="http://schemas.microsoft.com/office/drawing/2014/main" val="2862686782"/>
                  </a:ext>
                </a:extLst>
              </a:tr>
              <a:tr h="0">
                <a:tc>
                  <a:txBody>
                    <a:bodyPr/>
                    <a:lstStyle/>
                    <a:p>
                      <a:r>
                        <a:rPr lang="en-US" sz="1800" dirty="0"/>
                        <a:t>CMP #value</a:t>
                      </a:r>
                    </a:p>
                  </a:txBody>
                  <a:tcPr anchor="ctr"/>
                </a:tc>
                <a:tc>
                  <a:txBody>
                    <a:bodyPr/>
                    <a:lstStyle/>
                    <a:p>
                      <a:r>
                        <a:rPr lang="en-US" sz="1800"/>
                        <a:t>11001001</a:t>
                      </a:r>
                    </a:p>
                  </a:txBody>
                  <a:tcPr anchor="ctr"/>
                </a:tc>
                <a:tc>
                  <a:txBody>
                    <a:bodyPr/>
                    <a:lstStyle/>
                    <a:p>
                      <a:r>
                        <a:rPr lang="en-US" sz="1800" dirty="0"/>
                        <a:t>Compare accumulator with immediate value, sets Z, N flags</a:t>
                      </a:r>
                    </a:p>
                  </a:txBody>
                  <a:tcPr anchor="ctr"/>
                </a:tc>
                <a:extLst>
                  <a:ext uri="{0D108BD9-81ED-4DB2-BD59-A6C34878D82A}">
                    <a16:rowId xmlns:a16="http://schemas.microsoft.com/office/drawing/2014/main" val="1205684259"/>
                  </a:ext>
                </a:extLst>
              </a:tr>
              <a:tr h="0">
                <a:tc>
                  <a:txBody>
                    <a:bodyPr/>
                    <a:lstStyle/>
                    <a:p>
                      <a:r>
                        <a:rPr lang="en-US" sz="1800"/>
                        <a:t>CMP $address</a:t>
                      </a:r>
                    </a:p>
                  </a:txBody>
                  <a:tcPr anchor="ctr"/>
                </a:tc>
                <a:tc>
                  <a:txBody>
                    <a:bodyPr/>
                    <a:lstStyle/>
                    <a:p>
                      <a:r>
                        <a:rPr lang="en-US" sz="1800"/>
                        <a:t>11000101</a:t>
                      </a:r>
                    </a:p>
                  </a:txBody>
                  <a:tcPr anchor="ctr"/>
                </a:tc>
                <a:tc>
                  <a:txBody>
                    <a:bodyPr/>
                    <a:lstStyle/>
                    <a:p>
                      <a:r>
                        <a:rPr lang="en-US" sz="1800" dirty="0"/>
                        <a:t>Compare accumulator with memory[address], sets Z, N flags</a:t>
                      </a:r>
                    </a:p>
                  </a:txBody>
                  <a:tcPr anchor="ctr"/>
                </a:tc>
                <a:extLst>
                  <a:ext uri="{0D108BD9-81ED-4DB2-BD59-A6C34878D82A}">
                    <a16:rowId xmlns:a16="http://schemas.microsoft.com/office/drawing/2014/main" val="3347413487"/>
                  </a:ext>
                </a:extLst>
              </a:tr>
              <a:tr h="0">
                <a:tc>
                  <a:txBody>
                    <a:bodyPr/>
                    <a:lstStyle/>
                    <a:p>
                      <a:r>
                        <a:rPr lang="en-US" sz="1800"/>
                        <a:t>CPX #value</a:t>
                      </a:r>
                    </a:p>
                  </a:txBody>
                  <a:tcPr anchor="ctr"/>
                </a:tc>
                <a:tc>
                  <a:txBody>
                    <a:bodyPr/>
                    <a:lstStyle/>
                    <a:p>
                      <a:r>
                        <a:rPr lang="en-US" sz="1800"/>
                        <a:t>11100000</a:t>
                      </a:r>
                    </a:p>
                  </a:txBody>
                  <a:tcPr anchor="ctr"/>
                </a:tc>
                <a:tc>
                  <a:txBody>
                    <a:bodyPr/>
                    <a:lstStyle/>
                    <a:p>
                      <a:r>
                        <a:rPr lang="en-US" sz="1800"/>
                        <a:t>Compare X register with immediate value, sets Z, N flags</a:t>
                      </a:r>
                    </a:p>
                  </a:txBody>
                  <a:tcPr anchor="ctr"/>
                </a:tc>
                <a:extLst>
                  <a:ext uri="{0D108BD9-81ED-4DB2-BD59-A6C34878D82A}">
                    <a16:rowId xmlns:a16="http://schemas.microsoft.com/office/drawing/2014/main" val="2853347055"/>
                  </a:ext>
                </a:extLst>
              </a:tr>
              <a:tr h="0">
                <a:tc>
                  <a:txBody>
                    <a:bodyPr/>
                    <a:lstStyle/>
                    <a:p>
                      <a:r>
                        <a:rPr lang="en-US" sz="1800"/>
                        <a:t>CPX $address</a:t>
                      </a:r>
                    </a:p>
                  </a:txBody>
                  <a:tcPr anchor="ctr"/>
                </a:tc>
                <a:tc>
                  <a:txBody>
                    <a:bodyPr/>
                    <a:lstStyle/>
                    <a:p>
                      <a:r>
                        <a:rPr lang="en-US" sz="1800"/>
                        <a:t>11100100</a:t>
                      </a:r>
                    </a:p>
                  </a:txBody>
                  <a:tcPr anchor="ctr"/>
                </a:tc>
                <a:tc>
                  <a:txBody>
                    <a:bodyPr/>
                    <a:lstStyle/>
                    <a:p>
                      <a:r>
                        <a:rPr lang="en-US" sz="1800" dirty="0"/>
                        <a:t>Compare X register with memory[address], sets Z, N flags</a:t>
                      </a:r>
                    </a:p>
                  </a:txBody>
                  <a:tcPr anchor="ctr"/>
                </a:tc>
                <a:extLst>
                  <a:ext uri="{0D108BD9-81ED-4DB2-BD59-A6C34878D82A}">
                    <a16:rowId xmlns:a16="http://schemas.microsoft.com/office/drawing/2014/main" val="928733459"/>
                  </a:ext>
                </a:extLst>
              </a:tr>
              <a:tr h="0">
                <a:tc>
                  <a:txBody>
                    <a:bodyPr/>
                    <a:lstStyle/>
                    <a:p>
                      <a:r>
                        <a:rPr lang="en-US" sz="1800"/>
                        <a:t>CPY #value</a:t>
                      </a:r>
                    </a:p>
                  </a:txBody>
                  <a:tcPr anchor="ctr"/>
                </a:tc>
                <a:tc>
                  <a:txBody>
                    <a:bodyPr/>
                    <a:lstStyle/>
                    <a:p>
                      <a:r>
                        <a:rPr lang="en-US" sz="1800"/>
                        <a:t>11000000</a:t>
                      </a:r>
                    </a:p>
                  </a:txBody>
                  <a:tcPr anchor="ctr"/>
                </a:tc>
                <a:tc>
                  <a:txBody>
                    <a:bodyPr/>
                    <a:lstStyle/>
                    <a:p>
                      <a:r>
                        <a:rPr lang="en-US" sz="1800"/>
                        <a:t>Compare Y register with immediate value, sets Z, N flags</a:t>
                      </a:r>
                    </a:p>
                  </a:txBody>
                  <a:tcPr anchor="ctr"/>
                </a:tc>
                <a:extLst>
                  <a:ext uri="{0D108BD9-81ED-4DB2-BD59-A6C34878D82A}">
                    <a16:rowId xmlns:a16="http://schemas.microsoft.com/office/drawing/2014/main" val="669694705"/>
                  </a:ext>
                </a:extLst>
              </a:tr>
              <a:tr h="0">
                <a:tc>
                  <a:txBody>
                    <a:bodyPr/>
                    <a:lstStyle/>
                    <a:p>
                      <a:r>
                        <a:rPr lang="en-US" sz="1800"/>
                        <a:t>CPY $address</a:t>
                      </a:r>
                    </a:p>
                  </a:txBody>
                  <a:tcPr anchor="ctr"/>
                </a:tc>
                <a:tc>
                  <a:txBody>
                    <a:bodyPr/>
                    <a:lstStyle/>
                    <a:p>
                      <a:r>
                        <a:rPr lang="en-US" sz="1800"/>
                        <a:t>11000100</a:t>
                      </a:r>
                    </a:p>
                  </a:txBody>
                  <a:tcPr anchor="ctr"/>
                </a:tc>
                <a:tc>
                  <a:txBody>
                    <a:bodyPr/>
                    <a:lstStyle/>
                    <a:p>
                      <a:r>
                        <a:rPr lang="en-US" sz="1800" dirty="0"/>
                        <a:t>Compare Y register with memory[address], sets Z, N flags</a:t>
                      </a:r>
                    </a:p>
                  </a:txBody>
                  <a:tcPr anchor="ctr"/>
                </a:tc>
                <a:extLst>
                  <a:ext uri="{0D108BD9-81ED-4DB2-BD59-A6C34878D82A}">
                    <a16:rowId xmlns:a16="http://schemas.microsoft.com/office/drawing/2014/main" val="1842231757"/>
                  </a:ext>
                </a:extLst>
              </a:tr>
            </a:tbl>
          </a:graphicData>
        </a:graphic>
      </p:graphicFrame>
    </p:spTree>
    <p:extLst>
      <p:ext uri="{BB962C8B-B14F-4D97-AF65-F5344CB8AC3E}">
        <p14:creationId xmlns:p14="http://schemas.microsoft.com/office/powerpoint/2010/main" val="294382827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F5F91-0B18-A1B7-8B37-FEC8E153EAAE}"/>
              </a:ext>
            </a:extLst>
          </p:cNvPr>
          <p:cNvSpPr>
            <a:spLocks noGrp="1"/>
          </p:cNvSpPr>
          <p:nvPr>
            <p:ph type="title"/>
          </p:nvPr>
        </p:nvSpPr>
        <p:spPr/>
        <p:txBody>
          <a:bodyPr/>
          <a:lstStyle/>
          <a:p>
            <a:r>
              <a:rPr lang="en-US" dirty="0"/>
              <a:t>There is no IF statement in Machine Code</a:t>
            </a:r>
          </a:p>
        </p:txBody>
      </p:sp>
      <p:sp>
        <p:nvSpPr>
          <p:cNvPr id="3" name="Content Placeholder 2">
            <a:extLst>
              <a:ext uri="{FF2B5EF4-FFF2-40B4-BE49-F238E27FC236}">
                <a16:creationId xmlns:a16="http://schemas.microsoft.com/office/drawing/2014/main" id="{5474ACCD-2AE2-DFD6-7943-BA9733CEE8ED}"/>
              </a:ext>
            </a:extLst>
          </p:cNvPr>
          <p:cNvSpPr>
            <a:spLocks noGrp="1"/>
          </p:cNvSpPr>
          <p:nvPr>
            <p:ph idx="1"/>
          </p:nvPr>
        </p:nvSpPr>
        <p:spPr>
          <a:xfrm>
            <a:off x="838200" y="1596981"/>
            <a:ext cx="10515600" cy="2292848"/>
          </a:xfrm>
        </p:spPr>
        <p:txBody>
          <a:bodyPr>
            <a:normAutofit fontScale="92500" lnSpcReduction="10000"/>
          </a:bodyPr>
          <a:lstStyle/>
          <a:p>
            <a:r>
              <a:rPr lang="en-US" dirty="0"/>
              <a:t>Every instruction that changes a register (and the compare instructions) sets the result flags</a:t>
            </a:r>
          </a:p>
          <a:p>
            <a:pPr lvl="1"/>
            <a:r>
              <a:rPr lang="en-US" dirty="0"/>
              <a:t>Z = 1 if the result is zero, 0 if the result is no zero</a:t>
            </a:r>
          </a:p>
          <a:p>
            <a:pPr lvl="1"/>
            <a:r>
              <a:rPr lang="en-US" dirty="0"/>
              <a:t>N = 1 if the result is negative and 0 if the result is positive</a:t>
            </a:r>
          </a:p>
          <a:p>
            <a:r>
              <a:rPr lang="en-US" dirty="0"/>
              <a:t>The CMP instruction is like subtraction – it sets Z and N but ignores the result value of the subtraction</a:t>
            </a:r>
          </a:p>
        </p:txBody>
      </p:sp>
      <p:sp>
        <p:nvSpPr>
          <p:cNvPr id="4" name="TextBox 3">
            <a:extLst>
              <a:ext uri="{FF2B5EF4-FFF2-40B4-BE49-F238E27FC236}">
                <a16:creationId xmlns:a16="http://schemas.microsoft.com/office/drawing/2014/main" id="{F67DA561-9239-CBFD-9356-2454B81CA358}"/>
              </a:ext>
            </a:extLst>
          </p:cNvPr>
          <p:cNvSpPr txBox="1"/>
          <p:nvPr/>
        </p:nvSpPr>
        <p:spPr>
          <a:xfrm>
            <a:off x="6296628" y="112991"/>
            <a:ext cx="5788316" cy="369332"/>
          </a:xfrm>
          <a:prstGeom prst="rect">
            <a:avLst/>
          </a:prstGeom>
          <a:noFill/>
        </p:spPr>
        <p:txBody>
          <a:bodyPr wrap="none" rtlCol="0">
            <a:spAutoFit/>
          </a:bodyPr>
          <a:lstStyle/>
          <a:p>
            <a:r>
              <a:rPr lang="en-US" dirty="0"/>
              <a:t>https://www.ca4e.com/tools/cdc6504/</a:t>
            </a:r>
            <a:r>
              <a:rPr lang="en-US" dirty="0" err="1"/>
              <a:t>documentation.html</a:t>
            </a:r>
            <a:endParaRPr lang="en-US" dirty="0"/>
          </a:p>
        </p:txBody>
      </p:sp>
      <p:graphicFrame>
        <p:nvGraphicFramePr>
          <p:cNvPr id="6" name="Table 5">
            <a:extLst>
              <a:ext uri="{FF2B5EF4-FFF2-40B4-BE49-F238E27FC236}">
                <a16:creationId xmlns:a16="http://schemas.microsoft.com/office/drawing/2014/main" id="{1A0D60FA-30E1-2E5E-4D82-7157AF6334B3}"/>
              </a:ext>
            </a:extLst>
          </p:cNvPr>
          <p:cNvGraphicFramePr>
            <a:graphicFrameLocks noGrp="1"/>
          </p:cNvGraphicFramePr>
          <p:nvPr>
            <p:extLst>
              <p:ext uri="{D42A27DB-BD31-4B8C-83A1-F6EECF244321}">
                <p14:modId xmlns:p14="http://schemas.microsoft.com/office/powerpoint/2010/main" val="758318500"/>
              </p:ext>
            </p:extLst>
          </p:nvPr>
        </p:nvGraphicFramePr>
        <p:xfrm>
          <a:off x="4015345" y="4097476"/>
          <a:ext cx="3733800" cy="1463040"/>
        </p:xfrm>
        <a:graphic>
          <a:graphicData uri="http://schemas.openxmlformats.org/drawingml/2006/table">
            <a:tbl>
              <a:tblPr firstRow="1">
                <a:tableStyleId>{3C2FFA5D-87B4-456A-9821-1D502468CF0F}</a:tableStyleId>
              </a:tblPr>
              <a:tblGrid>
                <a:gridCol w="1629228">
                  <a:extLst>
                    <a:ext uri="{9D8B030D-6E8A-4147-A177-3AD203B41FA5}">
                      <a16:colId xmlns:a16="http://schemas.microsoft.com/office/drawing/2014/main" val="2692570622"/>
                    </a:ext>
                  </a:extLst>
                </a:gridCol>
                <a:gridCol w="1103086">
                  <a:extLst>
                    <a:ext uri="{9D8B030D-6E8A-4147-A177-3AD203B41FA5}">
                      <a16:colId xmlns:a16="http://schemas.microsoft.com/office/drawing/2014/main" val="1351413456"/>
                    </a:ext>
                  </a:extLst>
                </a:gridCol>
                <a:gridCol w="1001486">
                  <a:extLst>
                    <a:ext uri="{9D8B030D-6E8A-4147-A177-3AD203B41FA5}">
                      <a16:colId xmlns:a16="http://schemas.microsoft.com/office/drawing/2014/main" val="2546926241"/>
                    </a:ext>
                  </a:extLst>
                </a:gridCol>
              </a:tblGrid>
              <a:tr h="0">
                <a:tc>
                  <a:txBody>
                    <a:bodyPr/>
                    <a:lstStyle/>
                    <a:p>
                      <a:r>
                        <a:rPr lang="en-US" dirty="0"/>
                        <a:t>Result</a:t>
                      </a:r>
                    </a:p>
                  </a:txBody>
                  <a:tcPr anchor="ctr"/>
                </a:tc>
                <a:tc>
                  <a:txBody>
                    <a:bodyPr/>
                    <a:lstStyle/>
                    <a:p>
                      <a:pPr algn="ctr"/>
                      <a:r>
                        <a:rPr lang="en-US" dirty="0"/>
                        <a:t>Z</a:t>
                      </a:r>
                    </a:p>
                  </a:txBody>
                  <a:tcPr anchor="ctr"/>
                </a:tc>
                <a:tc>
                  <a:txBody>
                    <a:bodyPr/>
                    <a:lstStyle/>
                    <a:p>
                      <a:pPr algn="ctr"/>
                      <a:r>
                        <a:rPr lang="en-US" dirty="0"/>
                        <a:t>N</a:t>
                      </a:r>
                    </a:p>
                  </a:txBody>
                  <a:tcPr anchor="ctr"/>
                </a:tc>
                <a:extLst>
                  <a:ext uri="{0D108BD9-81ED-4DB2-BD59-A6C34878D82A}">
                    <a16:rowId xmlns:a16="http://schemas.microsoft.com/office/drawing/2014/main" val="2862686782"/>
                  </a:ext>
                </a:extLst>
              </a:tr>
              <a:tr h="0">
                <a:tc>
                  <a:txBody>
                    <a:bodyPr/>
                    <a:lstStyle/>
                    <a:p>
                      <a:r>
                        <a:rPr lang="en-US" dirty="0"/>
                        <a:t>0</a:t>
                      </a:r>
                    </a:p>
                  </a:txBody>
                  <a:tcPr anchor="ctr"/>
                </a:tc>
                <a:tc>
                  <a:txBody>
                    <a:bodyPr/>
                    <a:lstStyle/>
                    <a:p>
                      <a:pPr algn="ctr"/>
                      <a:r>
                        <a:rPr lang="en-US" dirty="0"/>
                        <a:t>1</a:t>
                      </a:r>
                    </a:p>
                  </a:txBody>
                  <a:tcPr anchor="ctr"/>
                </a:tc>
                <a:tc>
                  <a:txBody>
                    <a:bodyPr/>
                    <a:lstStyle/>
                    <a:p>
                      <a:pPr algn="ctr"/>
                      <a:r>
                        <a:rPr lang="en-US" dirty="0"/>
                        <a:t>0</a:t>
                      </a:r>
                    </a:p>
                  </a:txBody>
                  <a:tcPr anchor="ctr"/>
                </a:tc>
                <a:extLst>
                  <a:ext uri="{0D108BD9-81ED-4DB2-BD59-A6C34878D82A}">
                    <a16:rowId xmlns:a16="http://schemas.microsoft.com/office/drawing/2014/main" val="1205684259"/>
                  </a:ext>
                </a:extLst>
              </a:tr>
              <a:tr h="0">
                <a:tc>
                  <a:txBody>
                    <a:bodyPr/>
                    <a:lstStyle/>
                    <a:p>
                      <a:r>
                        <a:rPr lang="en-US" dirty="0"/>
                        <a:t>positive</a:t>
                      </a:r>
                    </a:p>
                  </a:txBody>
                  <a:tcPr anchor="ctr"/>
                </a:tc>
                <a:tc>
                  <a:txBody>
                    <a:bodyPr/>
                    <a:lstStyle/>
                    <a:p>
                      <a:pPr algn="ctr"/>
                      <a:r>
                        <a:rPr lang="en-US" dirty="0"/>
                        <a:t>0</a:t>
                      </a:r>
                    </a:p>
                  </a:txBody>
                  <a:tcPr anchor="ctr"/>
                </a:tc>
                <a:tc>
                  <a:txBody>
                    <a:bodyPr/>
                    <a:lstStyle/>
                    <a:p>
                      <a:pPr algn="ctr"/>
                      <a:r>
                        <a:rPr lang="en-US" dirty="0"/>
                        <a:t>1</a:t>
                      </a:r>
                    </a:p>
                  </a:txBody>
                  <a:tcPr anchor="ctr"/>
                </a:tc>
                <a:extLst>
                  <a:ext uri="{0D108BD9-81ED-4DB2-BD59-A6C34878D82A}">
                    <a16:rowId xmlns:a16="http://schemas.microsoft.com/office/drawing/2014/main" val="3347413487"/>
                  </a:ext>
                </a:extLst>
              </a:tr>
              <a:tr h="0">
                <a:tc>
                  <a:txBody>
                    <a:bodyPr/>
                    <a:lstStyle/>
                    <a:p>
                      <a:r>
                        <a:rPr lang="en-US" dirty="0"/>
                        <a:t>negative</a:t>
                      </a:r>
                    </a:p>
                  </a:txBody>
                  <a:tcPr anchor="ctr"/>
                </a:tc>
                <a:tc>
                  <a:txBody>
                    <a:bodyPr/>
                    <a:lstStyle/>
                    <a:p>
                      <a:pPr algn="ctr"/>
                      <a:r>
                        <a:rPr lang="en-US" dirty="0"/>
                        <a:t>0</a:t>
                      </a:r>
                    </a:p>
                  </a:txBody>
                  <a:tcPr anchor="ctr"/>
                </a:tc>
                <a:tc>
                  <a:txBody>
                    <a:bodyPr/>
                    <a:lstStyle/>
                    <a:p>
                      <a:pPr algn="ctr"/>
                      <a:r>
                        <a:rPr lang="en-US" dirty="0"/>
                        <a:t>0</a:t>
                      </a:r>
                    </a:p>
                  </a:txBody>
                  <a:tcPr anchor="ctr"/>
                </a:tc>
                <a:extLst>
                  <a:ext uri="{0D108BD9-81ED-4DB2-BD59-A6C34878D82A}">
                    <a16:rowId xmlns:a16="http://schemas.microsoft.com/office/drawing/2014/main" val="2853347055"/>
                  </a:ext>
                </a:extLst>
              </a:tr>
            </a:tbl>
          </a:graphicData>
        </a:graphic>
      </p:graphicFrame>
    </p:spTree>
    <p:extLst>
      <p:ext uri="{BB962C8B-B14F-4D97-AF65-F5344CB8AC3E}">
        <p14:creationId xmlns:p14="http://schemas.microsoft.com/office/powerpoint/2010/main" val="29466305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21A56-2E99-BC5A-BF62-A7922A6A3F2A}"/>
              </a:ext>
            </a:extLst>
          </p:cNvPr>
          <p:cNvSpPr>
            <a:spLocks noGrp="1"/>
          </p:cNvSpPr>
          <p:nvPr>
            <p:ph type="title"/>
          </p:nvPr>
        </p:nvSpPr>
        <p:spPr/>
        <p:txBody>
          <a:bodyPr/>
          <a:lstStyle/>
          <a:p>
            <a:r>
              <a:rPr lang="en-US" dirty="0"/>
              <a:t>Machine Language Instructions</a:t>
            </a:r>
          </a:p>
        </p:txBody>
      </p:sp>
      <p:sp>
        <p:nvSpPr>
          <p:cNvPr id="3" name="Content Placeholder 2">
            <a:extLst>
              <a:ext uri="{FF2B5EF4-FFF2-40B4-BE49-F238E27FC236}">
                <a16:creationId xmlns:a16="http://schemas.microsoft.com/office/drawing/2014/main" id="{2FEB680D-EC8D-674D-842F-17273F10F654}"/>
              </a:ext>
            </a:extLst>
          </p:cNvPr>
          <p:cNvSpPr>
            <a:spLocks noGrp="1"/>
          </p:cNvSpPr>
          <p:nvPr>
            <p:ph idx="1"/>
          </p:nvPr>
        </p:nvSpPr>
        <p:spPr>
          <a:xfrm>
            <a:off x="838200" y="1825625"/>
            <a:ext cx="10515600" cy="1701625"/>
          </a:xfrm>
        </p:spPr>
        <p:txBody>
          <a:bodyPr>
            <a:normAutofit lnSpcReduction="10000"/>
          </a:bodyPr>
          <a:lstStyle/>
          <a:p>
            <a:r>
              <a:rPr lang="en-US"/>
              <a:t>As part of the documentation for a CPU, we are given the bit patterns of the machine code for each of its instructions</a:t>
            </a:r>
          </a:p>
          <a:p>
            <a:r>
              <a:rPr lang="en-US"/>
              <a:t>There </a:t>
            </a:r>
            <a:r>
              <a:rPr lang="en-US" dirty="0"/>
              <a:t>is usually a symbolic language that translates to machine language (assembler)</a:t>
            </a:r>
          </a:p>
        </p:txBody>
      </p:sp>
      <p:graphicFrame>
        <p:nvGraphicFramePr>
          <p:cNvPr id="6" name="Table 5">
            <a:extLst>
              <a:ext uri="{FF2B5EF4-FFF2-40B4-BE49-F238E27FC236}">
                <a16:creationId xmlns:a16="http://schemas.microsoft.com/office/drawing/2014/main" id="{6EB9F976-3616-32E4-7D3F-5A80A115B531}"/>
              </a:ext>
            </a:extLst>
          </p:cNvPr>
          <p:cNvGraphicFramePr>
            <a:graphicFrameLocks noGrp="1"/>
          </p:cNvGraphicFramePr>
          <p:nvPr>
            <p:extLst>
              <p:ext uri="{D42A27DB-BD31-4B8C-83A1-F6EECF244321}">
                <p14:modId xmlns:p14="http://schemas.microsoft.com/office/powerpoint/2010/main" val="3535403134"/>
              </p:ext>
            </p:extLst>
          </p:nvPr>
        </p:nvGraphicFramePr>
        <p:xfrm>
          <a:off x="2013934" y="3662187"/>
          <a:ext cx="8164132" cy="2194560"/>
        </p:xfrm>
        <a:graphic>
          <a:graphicData uri="http://schemas.openxmlformats.org/drawingml/2006/table">
            <a:tbl>
              <a:tblPr firstRow="1">
                <a:tableStyleId>{3C2FFA5D-87B4-456A-9821-1D502468CF0F}</a:tableStyleId>
              </a:tblPr>
              <a:tblGrid>
                <a:gridCol w="1625298">
                  <a:extLst>
                    <a:ext uri="{9D8B030D-6E8A-4147-A177-3AD203B41FA5}">
                      <a16:colId xmlns:a16="http://schemas.microsoft.com/office/drawing/2014/main" val="1597560535"/>
                    </a:ext>
                  </a:extLst>
                </a:gridCol>
                <a:gridCol w="1863398">
                  <a:extLst>
                    <a:ext uri="{9D8B030D-6E8A-4147-A177-3AD203B41FA5}">
                      <a16:colId xmlns:a16="http://schemas.microsoft.com/office/drawing/2014/main" val="2109736"/>
                    </a:ext>
                  </a:extLst>
                </a:gridCol>
                <a:gridCol w="4675436">
                  <a:extLst>
                    <a:ext uri="{9D8B030D-6E8A-4147-A177-3AD203B41FA5}">
                      <a16:colId xmlns:a16="http://schemas.microsoft.com/office/drawing/2014/main" val="1964294137"/>
                    </a:ext>
                  </a:extLst>
                </a:gridCol>
              </a:tblGrid>
              <a:tr h="0">
                <a:tc>
                  <a:txBody>
                    <a:bodyPr/>
                    <a:lstStyle/>
                    <a:p>
                      <a:r>
                        <a:rPr lang="en-US"/>
                        <a:t>Assembly</a:t>
                      </a:r>
                    </a:p>
                  </a:txBody>
                  <a:tcPr anchor="ctr"/>
                </a:tc>
                <a:tc>
                  <a:txBody>
                    <a:bodyPr/>
                    <a:lstStyle/>
                    <a:p>
                      <a:r>
                        <a:rPr lang="en-US" dirty="0"/>
                        <a:t>Opcode</a:t>
                      </a:r>
                    </a:p>
                  </a:txBody>
                  <a:tcPr anchor="ctr"/>
                </a:tc>
                <a:tc>
                  <a:txBody>
                    <a:bodyPr/>
                    <a:lstStyle/>
                    <a:p>
                      <a:r>
                        <a:rPr lang="en-US" dirty="0"/>
                        <a:t>Description</a:t>
                      </a:r>
                    </a:p>
                  </a:txBody>
                  <a:tcPr anchor="ctr"/>
                </a:tc>
                <a:extLst>
                  <a:ext uri="{0D108BD9-81ED-4DB2-BD59-A6C34878D82A}">
                    <a16:rowId xmlns:a16="http://schemas.microsoft.com/office/drawing/2014/main" val="440337182"/>
                  </a:ext>
                </a:extLst>
              </a:tr>
              <a:tr h="0">
                <a:tc>
                  <a:txBody>
                    <a:bodyPr/>
                    <a:lstStyle/>
                    <a:p>
                      <a:r>
                        <a:rPr lang="en-US" dirty="0"/>
                        <a:t>CLX</a:t>
                      </a:r>
                    </a:p>
                  </a:txBody>
                  <a:tcPr anchor="ctr"/>
                </a:tc>
                <a:tc>
                  <a:txBody>
                    <a:bodyPr/>
                    <a:lstStyle/>
                    <a:p>
                      <a:r>
                        <a:rPr lang="en-US" dirty="0"/>
                        <a:t>11100010</a:t>
                      </a:r>
                    </a:p>
                  </a:txBody>
                  <a:tcPr anchor="ctr"/>
                </a:tc>
                <a:tc>
                  <a:txBody>
                    <a:bodyPr/>
                    <a:lstStyle/>
                    <a:p>
                      <a:r>
                        <a:rPr lang="en-US" dirty="0"/>
                        <a:t>Clear X register (X = 0).</a:t>
                      </a:r>
                    </a:p>
                  </a:txBody>
                  <a:tcPr anchor="ctr"/>
                </a:tc>
                <a:extLst>
                  <a:ext uri="{0D108BD9-81ED-4DB2-BD59-A6C34878D82A}">
                    <a16:rowId xmlns:a16="http://schemas.microsoft.com/office/drawing/2014/main" val="843210360"/>
                  </a:ext>
                </a:extLst>
              </a:tr>
              <a:tr h="0">
                <a:tc>
                  <a:txBody>
                    <a:bodyPr/>
                    <a:lstStyle/>
                    <a:p>
                      <a:r>
                        <a:rPr lang="en-US" dirty="0"/>
                        <a:t>INX</a:t>
                      </a:r>
                    </a:p>
                  </a:txBody>
                  <a:tcPr anchor="ctr"/>
                </a:tc>
                <a:tc>
                  <a:txBody>
                    <a:bodyPr/>
                    <a:lstStyle/>
                    <a:p>
                      <a:r>
                        <a:rPr lang="en-US" dirty="0"/>
                        <a:t>11101000</a:t>
                      </a:r>
                    </a:p>
                  </a:txBody>
                  <a:tcPr anchor="ctr"/>
                </a:tc>
                <a:tc>
                  <a:txBody>
                    <a:bodyPr/>
                    <a:lstStyle/>
                    <a:p>
                      <a:r>
                        <a:rPr lang="en-US"/>
                        <a:t>Increment X register by 1</a:t>
                      </a:r>
                    </a:p>
                  </a:txBody>
                  <a:tcPr anchor="ctr"/>
                </a:tc>
                <a:extLst>
                  <a:ext uri="{0D108BD9-81ED-4DB2-BD59-A6C34878D82A}">
                    <a16:rowId xmlns:a16="http://schemas.microsoft.com/office/drawing/2014/main" val="2594360870"/>
                  </a:ext>
                </a:extLst>
              </a:tr>
              <a:tr h="0">
                <a:tc>
                  <a:txBody>
                    <a:bodyPr/>
                    <a:lstStyle/>
                    <a:p>
                      <a:r>
                        <a:rPr lang="en-US" dirty="0"/>
                        <a:t>LDX #value</a:t>
                      </a:r>
                    </a:p>
                  </a:txBody>
                  <a:tcPr anchor="ctr"/>
                </a:tc>
                <a:tc>
                  <a:txBody>
                    <a:bodyPr/>
                    <a:lstStyle/>
                    <a:p>
                      <a:r>
                        <a:rPr lang="en-US"/>
                        <a:t>10100010</a:t>
                      </a:r>
                    </a:p>
                  </a:txBody>
                  <a:tcPr anchor="ctr"/>
                </a:tc>
                <a:tc>
                  <a:txBody>
                    <a:bodyPr/>
                    <a:lstStyle/>
                    <a:p>
                      <a:r>
                        <a:rPr lang="en-US" dirty="0"/>
                        <a:t>Load X register with immediate (constant) value</a:t>
                      </a:r>
                    </a:p>
                  </a:txBody>
                  <a:tcPr anchor="ctr"/>
                </a:tc>
                <a:extLst>
                  <a:ext uri="{0D108BD9-81ED-4DB2-BD59-A6C34878D82A}">
                    <a16:rowId xmlns:a16="http://schemas.microsoft.com/office/drawing/2014/main" val="2046312321"/>
                  </a:ext>
                </a:extLst>
              </a:tr>
              <a:tr h="0">
                <a:tc>
                  <a:txBody>
                    <a:bodyPr/>
                    <a:lstStyle/>
                    <a:p>
                      <a:r>
                        <a:rPr lang="en-US" dirty="0"/>
                        <a:t>LDX $address</a:t>
                      </a:r>
                    </a:p>
                  </a:txBody>
                  <a:tcPr anchor="ctr"/>
                </a:tc>
                <a:tc>
                  <a:txBody>
                    <a:bodyPr/>
                    <a:lstStyle/>
                    <a:p>
                      <a:r>
                        <a:rPr lang="en-US" dirty="0"/>
                        <a:t>10100110</a:t>
                      </a:r>
                    </a:p>
                  </a:txBody>
                  <a:tcPr anchor="ctr"/>
                </a:tc>
                <a:tc>
                  <a:txBody>
                    <a:bodyPr/>
                    <a:lstStyle/>
                    <a:p>
                      <a:r>
                        <a:rPr lang="en-US" dirty="0"/>
                        <a:t>Load X register from zero-page memory address</a:t>
                      </a:r>
                    </a:p>
                  </a:txBody>
                  <a:tcPr anchor="ctr"/>
                </a:tc>
                <a:extLst>
                  <a:ext uri="{0D108BD9-81ED-4DB2-BD59-A6C34878D82A}">
                    <a16:rowId xmlns:a16="http://schemas.microsoft.com/office/drawing/2014/main" val="3769396706"/>
                  </a:ext>
                </a:extLst>
              </a:tr>
              <a:tr h="0">
                <a:tc>
                  <a:txBody>
                    <a:bodyPr/>
                    <a:lstStyle/>
                    <a:p>
                      <a:r>
                        <a:rPr lang="en-US" dirty="0"/>
                        <a:t>STX $address</a:t>
                      </a:r>
                    </a:p>
                  </a:txBody>
                  <a:tcPr anchor="ctr"/>
                </a:tc>
                <a:tc>
                  <a:txBody>
                    <a:bodyPr/>
                    <a:lstStyle/>
                    <a:p>
                      <a:r>
                        <a:rPr lang="en-US"/>
                        <a:t>10000110</a:t>
                      </a:r>
                    </a:p>
                  </a:txBody>
                  <a:tcPr anchor="ctr"/>
                </a:tc>
                <a:tc>
                  <a:txBody>
                    <a:bodyPr/>
                    <a:lstStyle/>
                    <a:p>
                      <a:r>
                        <a:rPr lang="en-US" dirty="0"/>
                        <a:t>Store X register to zero-page memory address</a:t>
                      </a:r>
                    </a:p>
                  </a:txBody>
                  <a:tcPr anchor="ctr"/>
                </a:tc>
                <a:extLst>
                  <a:ext uri="{0D108BD9-81ED-4DB2-BD59-A6C34878D82A}">
                    <a16:rowId xmlns:a16="http://schemas.microsoft.com/office/drawing/2014/main" val="1573990391"/>
                  </a:ext>
                </a:extLst>
              </a:tr>
            </a:tbl>
          </a:graphicData>
        </a:graphic>
      </p:graphicFrame>
    </p:spTree>
    <p:extLst>
      <p:ext uri="{BB962C8B-B14F-4D97-AF65-F5344CB8AC3E}">
        <p14:creationId xmlns:p14="http://schemas.microsoft.com/office/powerpoint/2010/main" val="3477090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197BE8-6A0B-9F6D-B109-644EB0DD52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6FBF61-D453-8A74-718A-95E453C8E057}"/>
              </a:ext>
            </a:extLst>
          </p:cNvPr>
          <p:cNvSpPr>
            <a:spLocks noGrp="1"/>
          </p:cNvSpPr>
          <p:nvPr>
            <p:ph type="title"/>
          </p:nvPr>
        </p:nvSpPr>
        <p:spPr/>
        <p:txBody>
          <a:bodyPr/>
          <a:lstStyle/>
          <a:p>
            <a:r>
              <a:rPr lang="en-US" dirty="0"/>
              <a:t>There is no IF statement in Machine Code</a:t>
            </a:r>
          </a:p>
        </p:txBody>
      </p:sp>
      <p:sp>
        <p:nvSpPr>
          <p:cNvPr id="3" name="Content Placeholder 2">
            <a:extLst>
              <a:ext uri="{FF2B5EF4-FFF2-40B4-BE49-F238E27FC236}">
                <a16:creationId xmlns:a16="http://schemas.microsoft.com/office/drawing/2014/main" id="{555D9A55-04B7-6270-B481-9FD816DA2172}"/>
              </a:ext>
            </a:extLst>
          </p:cNvPr>
          <p:cNvSpPr>
            <a:spLocks noGrp="1"/>
          </p:cNvSpPr>
          <p:nvPr>
            <p:ph idx="1"/>
          </p:nvPr>
        </p:nvSpPr>
        <p:spPr>
          <a:xfrm>
            <a:off x="838200" y="1596981"/>
            <a:ext cx="10515600" cy="783362"/>
          </a:xfrm>
        </p:spPr>
        <p:txBody>
          <a:bodyPr>
            <a:normAutofit/>
          </a:bodyPr>
          <a:lstStyle/>
          <a:p>
            <a:r>
              <a:rPr lang="en-US" dirty="0"/>
              <a:t>The closest we have to an IF is a CMP + conditional jump</a:t>
            </a:r>
          </a:p>
        </p:txBody>
      </p:sp>
      <p:sp>
        <p:nvSpPr>
          <p:cNvPr id="4" name="TextBox 3">
            <a:extLst>
              <a:ext uri="{FF2B5EF4-FFF2-40B4-BE49-F238E27FC236}">
                <a16:creationId xmlns:a16="http://schemas.microsoft.com/office/drawing/2014/main" id="{1441A3C2-DA17-50F8-8CD8-A3C2596BE877}"/>
              </a:ext>
            </a:extLst>
          </p:cNvPr>
          <p:cNvSpPr txBox="1"/>
          <p:nvPr/>
        </p:nvSpPr>
        <p:spPr>
          <a:xfrm>
            <a:off x="6296628" y="112991"/>
            <a:ext cx="5788316" cy="369332"/>
          </a:xfrm>
          <a:prstGeom prst="rect">
            <a:avLst/>
          </a:prstGeom>
          <a:noFill/>
        </p:spPr>
        <p:txBody>
          <a:bodyPr wrap="none" rtlCol="0">
            <a:spAutoFit/>
          </a:bodyPr>
          <a:lstStyle/>
          <a:p>
            <a:r>
              <a:rPr lang="en-US" dirty="0"/>
              <a:t>https://www.ca4e.com/tools/cdc6504/</a:t>
            </a:r>
            <a:r>
              <a:rPr lang="en-US" dirty="0" err="1"/>
              <a:t>documentation.html</a:t>
            </a:r>
            <a:endParaRPr lang="en-US" dirty="0"/>
          </a:p>
        </p:txBody>
      </p:sp>
      <p:graphicFrame>
        <p:nvGraphicFramePr>
          <p:cNvPr id="5" name="Table 4">
            <a:extLst>
              <a:ext uri="{FF2B5EF4-FFF2-40B4-BE49-F238E27FC236}">
                <a16:creationId xmlns:a16="http://schemas.microsoft.com/office/drawing/2014/main" id="{F26E6CF7-D594-2FDD-4001-FEBEA3A08729}"/>
              </a:ext>
            </a:extLst>
          </p:cNvPr>
          <p:cNvGraphicFramePr>
            <a:graphicFrameLocks noGrp="1"/>
          </p:cNvGraphicFramePr>
          <p:nvPr>
            <p:extLst>
              <p:ext uri="{D42A27DB-BD31-4B8C-83A1-F6EECF244321}">
                <p14:modId xmlns:p14="http://schemas.microsoft.com/office/powerpoint/2010/main" val="548696246"/>
              </p:ext>
            </p:extLst>
          </p:nvPr>
        </p:nvGraphicFramePr>
        <p:xfrm>
          <a:off x="1943099" y="2264638"/>
          <a:ext cx="8305801" cy="1828800"/>
        </p:xfrm>
        <a:graphic>
          <a:graphicData uri="http://schemas.openxmlformats.org/drawingml/2006/table">
            <a:tbl>
              <a:tblPr firstRow="1">
                <a:tableStyleId>{3C2FFA5D-87B4-456A-9821-1D502468CF0F}</a:tableStyleId>
              </a:tblPr>
              <a:tblGrid>
                <a:gridCol w="1642244">
                  <a:extLst>
                    <a:ext uri="{9D8B030D-6E8A-4147-A177-3AD203B41FA5}">
                      <a16:colId xmlns:a16="http://schemas.microsoft.com/office/drawing/2014/main" val="1788739770"/>
                    </a:ext>
                  </a:extLst>
                </a:gridCol>
                <a:gridCol w="1604986">
                  <a:extLst>
                    <a:ext uri="{9D8B030D-6E8A-4147-A177-3AD203B41FA5}">
                      <a16:colId xmlns:a16="http://schemas.microsoft.com/office/drawing/2014/main" val="1082718568"/>
                    </a:ext>
                  </a:extLst>
                </a:gridCol>
                <a:gridCol w="5058571">
                  <a:extLst>
                    <a:ext uri="{9D8B030D-6E8A-4147-A177-3AD203B41FA5}">
                      <a16:colId xmlns:a16="http://schemas.microsoft.com/office/drawing/2014/main" val="242548057"/>
                    </a:ext>
                  </a:extLst>
                </a:gridCol>
              </a:tblGrid>
              <a:tr h="0">
                <a:tc>
                  <a:txBody>
                    <a:bodyPr/>
                    <a:lstStyle/>
                    <a:p>
                      <a:r>
                        <a:rPr lang="en-US"/>
                        <a:t>Assembly</a:t>
                      </a:r>
                    </a:p>
                  </a:txBody>
                  <a:tcPr anchor="ctr"/>
                </a:tc>
                <a:tc>
                  <a:txBody>
                    <a:bodyPr/>
                    <a:lstStyle/>
                    <a:p>
                      <a:r>
                        <a:rPr lang="en-US"/>
                        <a:t>Opcode</a:t>
                      </a:r>
                    </a:p>
                  </a:txBody>
                  <a:tcPr anchor="ctr"/>
                </a:tc>
                <a:tc>
                  <a:txBody>
                    <a:bodyPr/>
                    <a:lstStyle/>
                    <a:p>
                      <a:r>
                        <a:rPr lang="en-US" dirty="0"/>
                        <a:t>Description</a:t>
                      </a:r>
                    </a:p>
                  </a:txBody>
                  <a:tcPr anchor="ctr"/>
                </a:tc>
                <a:extLst>
                  <a:ext uri="{0D108BD9-81ED-4DB2-BD59-A6C34878D82A}">
                    <a16:rowId xmlns:a16="http://schemas.microsoft.com/office/drawing/2014/main" val="3507161656"/>
                  </a:ext>
                </a:extLst>
              </a:tr>
              <a:tr h="0">
                <a:tc>
                  <a:txBody>
                    <a:bodyPr/>
                    <a:lstStyle/>
                    <a:p>
                      <a:r>
                        <a:rPr lang="en-US" dirty="0"/>
                        <a:t>BEQ $address</a:t>
                      </a:r>
                    </a:p>
                  </a:txBody>
                  <a:tcPr anchor="ctr"/>
                </a:tc>
                <a:tc>
                  <a:txBody>
                    <a:bodyPr/>
                    <a:lstStyle/>
                    <a:p>
                      <a:r>
                        <a:rPr lang="en-US"/>
                        <a:t>11110000</a:t>
                      </a:r>
                    </a:p>
                  </a:txBody>
                  <a:tcPr anchor="ctr"/>
                </a:tc>
                <a:tc>
                  <a:txBody>
                    <a:bodyPr/>
                    <a:lstStyle/>
                    <a:p>
                      <a:r>
                        <a:rPr lang="en-US"/>
                        <a:t>Branch if equal (Z flag set)</a:t>
                      </a:r>
                    </a:p>
                  </a:txBody>
                  <a:tcPr anchor="ctr"/>
                </a:tc>
                <a:extLst>
                  <a:ext uri="{0D108BD9-81ED-4DB2-BD59-A6C34878D82A}">
                    <a16:rowId xmlns:a16="http://schemas.microsoft.com/office/drawing/2014/main" val="2251597344"/>
                  </a:ext>
                </a:extLst>
              </a:tr>
              <a:tr h="0">
                <a:tc>
                  <a:txBody>
                    <a:bodyPr/>
                    <a:lstStyle/>
                    <a:p>
                      <a:r>
                        <a:rPr lang="en-US" dirty="0"/>
                        <a:t>BNE $address</a:t>
                      </a:r>
                    </a:p>
                  </a:txBody>
                  <a:tcPr anchor="ctr"/>
                </a:tc>
                <a:tc>
                  <a:txBody>
                    <a:bodyPr/>
                    <a:lstStyle/>
                    <a:p>
                      <a:r>
                        <a:rPr lang="en-US"/>
                        <a:t>11010000</a:t>
                      </a:r>
                    </a:p>
                  </a:txBody>
                  <a:tcPr anchor="ctr"/>
                </a:tc>
                <a:tc>
                  <a:txBody>
                    <a:bodyPr/>
                    <a:lstStyle/>
                    <a:p>
                      <a:r>
                        <a:rPr lang="en-US"/>
                        <a:t>Branch if not equal (Z flag clear)</a:t>
                      </a:r>
                    </a:p>
                  </a:txBody>
                  <a:tcPr anchor="ctr"/>
                </a:tc>
                <a:extLst>
                  <a:ext uri="{0D108BD9-81ED-4DB2-BD59-A6C34878D82A}">
                    <a16:rowId xmlns:a16="http://schemas.microsoft.com/office/drawing/2014/main" val="4082520503"/>
                  </a:ext>
                </a:extLst>
              </a:tr>
              <a:tr h="0">
                <a:tc>
                  <a:txBody>
                    <a:bodyPr/>
                    <a:lstStyle/>
                    <a:p>
                      <a:r>
                        <a:rPr lang="en-US" dirty="0"/>
                        <a:t>BMI $address</a:t>
                      </a:r>
                    </a:p>
                  </a:txBody>
                  <a:tcPr anchor="ctr"/>
                </a:tc>
                <a:tc>
                  <a:txBody>
                    <a:bodyPr/>
                    <a:lstStyle/>
                    <a:p>
                      <a:r>
                        <a:rPr lang="en-US"/>
                        <a:t>00110000</a:t>
                      </a:r>
                    </a:p>
                  </a:txBody>
                  <a:tcPr anchor="ctr"/>
                </a:tc>
                <a:tc>
                  <a:txBody>
                    <a:bodyPr/>
                    <a:lstStyle/>
                    <a:p>
                      <a:r>
                        <a:rPr lang="en-US"/>
                        <a:t>Branch if minus (N flag set)</a:t>
                      </a:r>
                    </a:p>
                  </a:txBody>
                  <a:tcPr anchor="ctr"/>
                </a:tc>
                <a:extLst>
                  <a:ext uri="{0D108BD9-81ED-4DB2-BD59-A6C34878D82A}">
                    <a16:rowId xmlns:a16="http://schemas.microsoft.com/office/drawing/2014/main" val="1708860656"/>
                  </a:ext>
                </a:extLst>
              </a:tr>
              <a:tr h="0">
                <a:tc>
                  <a:txBody>
                    <a:bodyPr/>
                    <a:lstStyle/>
                    <a:p>
                      <a:r>
                        <a:rPr lang="en-US" dirty="0"/>
                        <a:t>BPL $address</a:t>
                      </a:r>
                    </a:p>
                  </a:txBody>
                  <a:tcPr anchor="ctr"/>
                </a:tc>
                <a:tc>
                  <a:txBody>
                    <a:bodyPr/>
                    <a:lstStyle/>
                    <a:p>
                      <a:r>
                        <a:rPr lang="en-US"/>
                        <a:t>00010000</a:t>
                      </a:r>
                    </a:p>
                  </a:txBody>
                  <a:tcPr anchor="ctr"/>
                </a:tc>
                <a:tc>
                  <a:txBody>
                    <a:bodyPr/>
                    <a:lstStyle/>
                    <a:p>
                      <a:r>
                        <a:rPr lang="en-US" dirty="0"/>
                        <a:t>Branch if plus (N flag clear)</a:t>
                      </a:r>
                    </a:p>
                  </a:txBody>
                  <a:tcPr anchor="ctr"/>
                </a:tc>
                <a:extLst>
                  <a:ext uri="{0D108BD9-81ED-4DB2-BD59-A6C34878D82A}">
                    <a16:rowId xmlns:a16="http://schemas.microsoft.com/office/drawing/2014/main" val="3494792443"/>
                  </a:ext>
                </a:extLst>
              </a:tr>
            </a:tbl>
          </a:graphicData>
        </a:graphic>
      </p:graphicFrame>
      <p:sp>
        <p:nvSpPr>
          <p:cNvPr id="8" name="TextBox 7">
            <a:extLst>
              <a:ext uri="{FF2B5EF4-FFF2-40B4-BE49-F238E27FC236}">
                <a16:creationId xmlns:a16="http://schemas.microsoft.com/office/drawing/2014/main" id="{09A4095A-AE09-F7A3-13E4-DE4593F2F7C1}"/>
              </a:ext>
            </a:extLst>
          </p:cNvPr>
          <p:cNvSpPr txBox="1"/>
          <p:nvPr/>
        </p:nvSpPr>
        <p:spPr>
          <a:xfrm>
            <a:off x="1074663" y="4522355"/>
            <a:ext cx="5976644" cy="1477328"/>
          </a:xfrm>
          <a:prstGeom prst="rect">
            <a:avLst/>
          </a:prstGeom>
          <a:noFill/>
        </p:spPr>
        <p:txBody>
          <a:bodyPr wrap="square">
            <a:spAutoFit/>
          </a:bodyPr>
          <a:lstStyle/>
          <a:p>
            <a:r>
              <a:rPr lang="en-US" b="1" dirty="0">
                <a:latin typeface="Courier New" panose="02070309020205020404" pitchFamily="49" charset="0"/>
                <a:cs typeface="Courier New" panose="02070309020205020404" pitchFamily="49" charset="0"/>
              </a:rPr>
              <a:t>LDA #'p'   ; ASCII value for 'p'</a:t>
            </a:r>
          </a:p>
          <a:p>
            <a:r>
              <a:rPr lang="en-US" b="1" dirty="0">
                <a:latin typeface="Courier New" panose="02070309020205020404" pitchFamily="49" charset="0"/>
                <a:cs typeface="Courier New" panose="02070309020205020404" pitchFamily="49" charset="0"/>
              </a:rPr>
              <a:t>CMP #'a'   ; ASCII value for 'a'</a:t>
            </a:r>
          </a:p>
          <a:p>
            <a:r>
              <a:rPr lang="en-US" b="1" dirty="0">
                <a:latin typeface="Courier New" panose="02070309020205020404" pitchFamily="49" charset="0"/>
                <a:cs typeface="Courier New" panose="02070309020205020404" pitchFamily="49" charset="0"/>
              </a:rPr>
              <a:t>BMI $08    ; Branch if minus (less than)</a:t>
            </a:r>
          </a:p>
          <a:p>
            <a:r>
              <a:rPr lang="en-US" b="1" dirty="0">
                <a:latin typeface="Courier New" panose="02070309020205020404" pitchFamily="49" charset="0"/>
                <a:cs typeface="Courier New" panose="02070309020205020404" pitchFamily="49" charset="0"/>
              </a:rPr>
              <a:t>SBC #0x20  ; convert to uppercase</a:t>
            </a:r>
          </a:p>
          <a:p>
            <a:r>
              <a:rPr lang="en-US" b="1" dirty="0">
                <a:latin typeface="Courier New" panose="02070309020205020404" pitchFamily="49" charset="0"/>
                <a:cs typeface="Courier New" panose="02070309020205020404" pitchFamily="49" charset="0"/>
              </a:rPr>
              <a:t>BRK        ; This is at 0x08</a:t>
            </a:r>
          </a:p>
        </p:txBody>
      </p:sp>
      <p:sp>
        <p:nvSpPr>
          <p:cNvPr id="9" name="TextBox 8">
            <a:extLst>
              <a:ext uri="{FF2B5EF4-FFF2-40B4-BE49-F238E27FC236}">
                <a16:creationId xmlns:a16="http://schemas.microsoft.com/office/drawing/2014/main" id="{6B26167E-D9C0-851F-2C53-8311B964A7FB}"/>
              </a:ext>
            </a:extLst>
          </p:cNvPr>
          <p:cNvSpPr txBox="1"/>
          <p:nvPr/>
        </p:nvSpPr>
        <p:spPr>
          <a:xfrm>
            <a:off x="7614447" y="4799354"/>
            <a:ext cx="4201502" cy="923330"/>
          </a:xfrm>
          <a:prstGeom prst="rect">
            <a:avLst/>
          </a:prstGeom>
          <a:noFill/>
        </p:spPr>
        <p:txBody>
          <a:bodyPr wrap="square">
            <a:spAutoFit/>
          </a:bodyPr>
          <a:lstStyle/>
          <a:p>
            <a:r>
              <a:rPr lang="en-US" b="1" dirty="0">
                <a:latin typeface="Courier New" panose="02070309020205020404" pitchFamily="49" charset="0"/>
                <a:cs typeface="Courier New" panose="02070309020205020404" pitchFamily="49" charset="0"/>
              </a:rPr>
              <a:t>if acc &lt; 'a' : </a:t>
            </a:r>
            <a:r>
              <a:rPr lang="en-US" b="1" dirty="0" err="1">
                <a:latin typeface="Courier New" panose="02070309020205020404" pitchFamily="49" charset="0"/>
                <a:cs typeface="Courier New" panose="02070309020205020404" pitchFamily="49" charset="0"/>
              </a:rPr>
              <a:t>goto</a:t>
            </a:r>
            <a:r>
              <a:rPr lang="en-US" b="1" dirty="0">
                <a:latin typeface="Courier New" panose="02070309020205020404" pitchFamily="49" charset="0"/>
                <a:cs typeface="Courier New" panose="02070309020205020404" pitchFamily="49" charset="0"/>
              </a:rPr>
              <a:t> skip</a:t>
            </a:r>
          </a:p>
          <a:p>
            <a:r>
              <a:rPr lang="en-US" b="1" dirty="0">
                <a:latin typeface="Courier New" panose="02070309020205020404" pitchFamily="49" charset="0"/>
                <a:cs typeface="Courier New" panose="02070309020205020404" pitchFamily="49" charset="0"/>
              </a:rPr>
              <a:t>acc = acc – 0x20</a:t>
            </a:r>
          </a:p>
          <a:p>
            <a:r>
              <a:rPr lang="en-US" b="1" dirty="0">
                <a:latin typeface="Courier New" panose="02070309020205020404" pitchFamily="49" charset="0"/>
                <a:cs typeface="Courier New" panose="02070309020205020404" pitchFamily="49" charset="0"/>
              </a:rPr>
              <a:t>skip: BRK</a:t>
            </a:r>
          </a:p>
        </p:txBody>
      </p:sp>
    </p:spTree>
    <p:extLst>
      <p:ext uri="{BB962C8B-B14F-4D97-AF65-F5344CB8AC3E}">
        <p14:creationId xmlns:p14="http://schemas.microsoft.com/office/powerpoint/2010/main" val="36268030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2E198-B2E1-E206-D050-49A7528C803E}"/>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132466CB-5C9E-0D90-F4CA-1310DA413D43}"/>
              </a:ext>
            </a:extLst>
          </p:cNvPr>
          <p:cNvSpPr/>
          <p:nvPr/>
        </p:nvSpPr>
        <p:spPr>
          <a:xfrm>
            <a:off x="2218976" y="528054"/>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10000110</a:t>
            </a:r>
          </a:p>
        </p:txBody>
      </p:sp>
      <p:sp>
        <p:nvSpPr>
          <p:cNvPr id="6" name="TextBox 5">
            <a:extLst>
              <a:ext uri="{FF2B5EF4-FFF2-40B4-BE49-F238E27FC236}">
                <a16:creationId xmlns:a16="http://schemas.microsoft.com/office/drawing/2014/main" id="{87DCD981-322E-39C1-4A41-FC9158867064}"/>
              </a:ext>
            </a:extLst>
          </p:cNvPr>
          <p:cNvSpPr txBox="1"/>
          <p:nvPr/>
        </p:nvSpPr>
        <p:spPr>
          <a:xfrm>
            <a:off x="1294645" y="576361"/>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0x00</a:t>
            </a:r>
          </a:p>
        </p:txBody>
      </p:sp>
      <p:sp>
        <p:nvSpPr>
          <p:cNvPr id="8" name="Rectangle 7">
            <a:extLst>
              <a:ext uri="{FF2B5EF4-FFF2-40B4-BE49-F238E27FC236}">
                <a16:creationId xmlns:a16="http://schemas.microsoft.com/office/drawing/2014/main" id="{F7F57A16-7924-B978-164B-892505918FED}"/>
              </a:ext>
            </a:extLst>
          </p:cNvPr>
          <p:cNvSpPr/>
          <p:nvPr/>
        </p:nvSpPr>
        <p:spPr>
          <a:xfrm>
            <a:off x="2218974" y="1077941"/>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01110000</a:t>
            </a:r>
          </a:p>
        </p:txBody>
      </p:sp>
      <p:sp>
        <p:nvSpPr>
          <p:cNvPr id="9" name="TextBox 8">
            <a:extLst>
              <a:ext uri="{FF2B5EF4-FFF2-40B4-BE49-F238E27FC236}">
                <a16:creationId xmlns:a16="http://schemas.microsoft.com/office/drawing/2014/main" id="{D57548F3-0D41-965F-1648-A67BE572D884}"/>
              </a:ext>
            </a:extLst>
          </p:cNvPr>
          <p:cNvSpPr txBox="1"/>
          <p:nvPr/>
        </p:nvSpPr>
        <p:spPr>
          <a:xfrm>
            <a:off x="1284212" y="1126248"/>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0x01</a:t>
            </a:r>
          </a:p>
        </p:txBody>
      </p:sp>
      <p:sp>
        <p:nvSpPr>
          <p:cNvPr id="10" name="TextBox 9">
            <a:extLst>
              <a:ext uri="{FF2B5EF4-FFF2-40B4-BE49-F238E27FC236}">
                <a16:creationId xmlns:a16="http://schemas.microsoft.com/office/drawing/2014/main" id="{331F0869-D168-17F0-A8C8-A257A0E0E020}"/>
              </a:ext>
            </a:extLst>
          </p:cNvPr>
          <p:cNvSpPr txBox="1"/>
          <p:nvPr/>
        </p:nvSpPr>
        <p:spPr>
          <a:xfrm>
            <a:off x="3803142" y="573274"/>
            <a:ext cx="1287532"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LDA #'p'</a:t>
            </a:r>
          </a:p>
        </p:txBody>
      </p:sp>
      <p:sp>
        <p:nvSpPr>
          <p:cNvPr id="11" name="TextBox 10">
            <a:extLst>
              <a:ext uri="{FF2B5EF4-FFF2-40B4-BE49-F238E27FC236}">
                <a16:creationId xmlns:a16="http://schemas.microsoft.com/office/drawing/2014/main" id="{582667F7-329E-FCEE-7901-8848A9DCE5CD}"/>
              </a:ext>
            </a:extLst>
          </p:cNvPr>
          <p:cNvSpPr txBox="1"/>
          <p:nvPr/>
        </p:nvSpPr>
        <p:spPr>
          <a:xfrm>
            <a:off x="3803142" y="1123161"/>
            <a:ext cx="1425390"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(the 'p')</a:t>
            </a:r>
          </a:p>
        </p:txBody>
      </p:sp>
      <p:sp>
        <p:nvSpPr>
          <p:cNvPr id="12" name="Rectangle 11">
            <a:extLst>
              <a:ext uri="{FF2B5EF4-FFF2-40B4-BE49-F238E27FC236}">
                <a16:creationId xmlns:a16="http://schemas.microsoft.com/office/drawing/2014/main" id="{A4B7733D-B791-239D-5210-5C561FF126BA}"/>
              </a:ext>
            </a:extLst>
          </p:cNvPr>
          <p:cNvSpPr/>
          <p:nvPr/>
        </p:nvSpPr>
        <p:spPr>
          <a:xfrm>
            <a:off x="2247601" y="1657451"/>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10001110</a:t>
            </a:r>
          </a:p>
        </p:txBody>
      </p:sp>
      <p:sp>
        <p:nvSpPr>
          <p:cNvPr id="13" name="TextBox 12">
            <a:extLst>
              <a:ext uri="{FF2B5EF4-FFF2-40B4-BE49-F238E27FC236}">
                <a16:creationId xmlns:a16="http://schemas.microsoft.com/office/drawing/2014/main" id="{70C19CC3-5695-BA87-C8A2-7E70249B9E9C}"/>
              </a:ext>
            </a:extLst>
          </p:cNvPr>
          <p:cNvSpPr txBox="1"/>
          <p:nvPr/>
        </p:nvSpPr>
        <p:spPr>
          <a:xfrm>
            <a:off x="1323271" y="1705758"/>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0x02</a:t>
            </a:r>
          </a:p>
        </p:txBody>
      </p:sp>
      <p:sp>
        <p:nvSpPr>
          <p:cNvPr id="14" name="Rectangle 13">
            <a:extLst>
              <a:ext uri="{FF2B5EF4-FFF2-40B4-BE49-F238E27FC236}">
                <a16:creationId xmlns:a16="http://schemas.microsoft.com/office/drawing/2014/main" id="{31694199-AD63-AAA0-A3B2-D3ABB7DBA721}"/>
              </a:ext>
            </a:extLst>
          </p:cNvPr>
          <p:cNvSpPr/>
          <p:nvPr/>
        </p:nvSpPr>
        <p:spPr>
          <a:xfrm>
            <a:off x="2247600" y="2207338"/>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01100001</a:t>
            </a:r>
          </a:p>
        </p:txBody>
      </p:sp>
      <p:sp>
        <p:nvSpPr>
          <p:cNvPr id="15" name="TextBox 14">
            <a:extLst>
              <a:ext uri="{FF2B5EF4-FFF2-40B4-BE49-F238E27FC236}">
                <a16:creationId xmlns:a16="http://schemas.microsoft.com/office/drawing/2014/main" id="{3F2844A3-E463-AE4B-8E2F-13F87B1BBCE2}"/>
              </a:ext>
            </a:extLst>
          </p:cNvPr>
          <p:cNvSpPr txBox="1"/>
          <p:nvPr/>
        </p:nvSpPr>
        <p:spPr>
          <a:xfrm>
            <a:off x="1312837" y="2255645"/>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0x03</a:t>
            </a:r>
          </a:p>
        </p:txBody>
      </p:sp>
      <p:sp>
        <p:nvSpPr>
          <p:cNvPr id="16" name="TextBox 15">
            <a:extLst>
              <a:ext uri="{FF2B5EF4-FFF2-40B4-BE49-F238E27FC236}">
                <a16:creationId xmlns:a16="http://schemas.microsoft.com/office/drawing/2014/main" id="{7560828B-6DAE-7AD7-84CD-9C6CC8CBCBDB}"/>
              </a:ext>
            </a:extLst>
          </p:cNvPr>
          <p:cNvSpPr txBox="1"/>
          <p:nvPr/>
        </p:nvSpPr>
        <p:spPr>
          <a:xfrm>
            <a:off x="3831768" y="1702671"/>
            <a:ext cx="1287532"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CMP #'a'</a:t>
            </a:r>
          </a:p>
        </p:txBody>
      </p:sp>
      <p:sp>
        <p:nvSpPr>
          <p:cNvPr id="17" name="TextBox 16">
            <a:extLst>
              <a:ext uri="{FF2B5EF4-FFF2-40B4-BE49-F238E27FC236}">
                <a16:creationId xmlns:a16="http://schemas.microsoft.com/office/drawing/2014/main" id="{47E9E51F-8164-00E1-6CD2-F1CD4966848C}"/>
              </a:ext>
            </a:extLst>
          </p:cNvPr>
          <p:cNvSpPr txBox="1"/>
          <p:nvPr/>
        </p:nvSpPr>
        <p:spPr>
          <a:xfrm>
            <a:off x="3831768" y="2252558"/>
            <a:ext cx="1425390"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(the 'a')</a:t>
            </a:r>
          </a:p>
        </p:txBody>
      </p:sp>
      <p:sp>
        <p:nvSpPr>
          <p:cNvPr id="18" name="Rectangle 17">
            <a:extLst>
              <a:ext uri="{FF2B5EF4-FFF2-40B4-BE49-F238E27FC236}">
                <a16:creationId xmlns:a16="http://schemas.microsoft.com/office/drawing/2014/main" id="{E84AFFCF-B60D-6190-31B5-8A3CFB9F117A}"/>
              </a:ext>
            </a:extLst>
          </p:cNvPr>
          <p:cNvSpPr/>
          <p:nvPr/>
        </p:nvSpPr>
        <p:spPr>
          <a:xfrm>
            <a:off x="2229409" y="2822194"/>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10100001</a:t>
            </a:r>
          </a:p>
        </p:txBody>
      </p:sp>
      <p:sp>
        <p:nvSpPr>
          <p:cNvPr id="19" name="TextBox 18">
            <a:extLst>
              <a:ext uri="{FF2B5EF4-FFF2-40B4-BE49-F238E27FC236}">
                <a16:creationId xmlns:a16="http://schemas.microsoft.com/office/drawing/2014/main" id="{777E4866-834B-1212-EF7F-CAC0641A74F5}"/>
              </a:ext>
            </a:extLst>
          </p:cNvPr>
          <p:cNvSpPr txBox="1"/>
          <p:nvPr/>
        </p:nvSpPr>
        <p:spPr>
          <a:xfrm>
            <a:off x="1305078" y="2870501"/>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0x04</a:t>
            </a:r>
          </a:p>
        </p:txBody>
      </p:sp>
      <p:sp>
        <p:nvSpPr>
          <p:cNvPr id="20" name="Rectangle 19">
            <a:extLst>
              <a:ext uri="{FF2B5EF4-FFF2-40B4-BE49-F238E27FC236}">
                <a16:creationId xmlns:a16="http://schemas.microsoft.com/office/drawing/2014/main" id="{B1906DE2-9366-000F-D944-DB576726F51A}"/>
              </a:ext>
            </a:extLst>
          </p:cNvPr>
          <p:cNvSpPr/>
          <p:nvPr/>
        </p:nvSpPr>
        <p:spPr>
          <a:xfrm>
            <a:off x="2229407" y="3372081"/>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latin typeface="Courier New" panose="02070309020205020404" pitchFamily="49" charset="0"/>
                <a:cs typeface="Courier New" panose="02070309020205020404" pitchFamily="49" charset="0"/>
              </a:rPr>
              <a:t>00001000</a:t>
            </a:r>
          </a:p>
        </p:txBody>
      </p:sp>
      <p:sp>
        <p:nvSpPr>
          <p:cNvPr id="21" name="TextBox 20">
            <a:extLst>
              <a:ext uri="{FF2B5EF4-FFF2-40B4-BE49-F238E27FC236}">
                <a16:creationId xmlns:a16="http://schemas.microsoft.com/office/drawing/2014/main" id="{1C630354-56CE-9A0F-1AD6-A3EFCD718E41}"/>
              </a:ext>
            </a:extLst>
          </p:cNvPr>
          <p:cNvSpPr txBox="1"/>
          <p:nvPr/>
        </p:nvSpPr>
        <p:spPr>
          <a:xfrm>
            <a:off x="1294645" y="3420388"/>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0x05</a:t>
            </a:r>
          </a:p>
        </p:txBody>
      </p:sp>
      <p:sp>
        <p:nvSpPr>
          <p:cNvPr id="22" name="TextBox 21">
            <a:extLst>
              <a:ext uri="{FF2B5EF4-FFF2-40B4-BE49-F238E27FC236}">
                <a16:creationId xmlns:a16="http://schemas.microsoft.com/office/drawing/2014/main" id="{FFFF9769-3530-CE4A-1BA4-FD3B23864FB5}"/>
              </a:ext>
            </a:extLst>
          </p:cNvPr>
          <p:cNvSpPr txBox="1"/>
          <p:nvPr/>
        </p:nvSpPr>
        <p:spPr>
          <a:xfrm>
            <a:off x="3813575" y="2867414"/>
            <a:ext cx="1149674"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BMI </a:t>
            </a:r>
            <a:r>
              <a:rPr lang="en-US" b="1" dirty="0">
                <a:solidFill>
                  <a:srgbClr val="FF0000"/>
                </a:solidFill>
                <a:latin typeface="Courier New" panose="02070309020205020404" pitchFamily="49" charset="0"/>
                <a:cs typeface="Courier New" panose="02070309020205020404" pitchFamily="49" charset="0"/>
              </a:rPr>
              <a:t>$08</a:t>
            </a:r>
          </a:p>
        </p:txBody>
      </p:sp>
      <p:sp>
        <p:nvSpPr>
          <p:cNvPr id="23" name="TextBox 22">
            <a:extLst>
              <a:ext uri="{FF2B5EF4-FFF2-40B4-BE49-F238E27FC236}">
                <a16:creationId xmlns:a16="http://schemas.microsoft.com/office/drawing/2014/main" id="{40F61AE9-3975-B162-E03B-470181BE8F3F}"/>
              </a:ext>
            </a:extLst>
          </p:cNvPr>
          <p:cNvSpPr txBox="1"/>
          <p:nvPr/>
        </p:nvSpPr>
        <p:spPr>
          <a:xfrm>
            <a:off x="3813575" y="3417301"/>
            <a:ext cx="1563248"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(the 0x08)</a:t>
            </a:r>
          </a:p>
        </p:txBody>
      </p:sp>
      <p:sp>
        <p:nvSpPr>
          <p:cNvPr id="24" name="Rectangle 23">
            <a:extLst>
              <a:ext uri="{FF2B5EF4-FFF2-40B4-BE49-F238E27FC236}">
                <a16:creationId xmlns:a16="http://schemas.microsoft.com/office/drawing/2014/main" id="{F8284546-8794-5F83-E058-1A640C859B45}"/>
              </a:ext>
            </a:extLst>
          </p:cNvPr>
          <p:cNvSpPr/>
          <p:nvPr/>
        </p:nvSpPr>
        <p:spPr>
          <a:xfrm>
            <a:off x="2258035" y="3951591"/>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10000101</a:t>
            </a:r>
          </a:p>
        </p:txBody>
      </p:sp>
      <p:sp>
        <p:nvSpPr>
          <p:cNvPr id="25" name="TextBox 24">
            <a:extLst>
              <a:ext uri="{FF2B5EF4-FFF2-40B4-BE49-F238E27FC236}">
                <a16:creationId xmlns:a16="http://schemas.microsoft.com/office/drawing/2014/main" id="{6A18BF61-A08F-B49A-302E-D56B5BBBA31E}"/>
              </a:ext>
            </a:extLst>
          </p:cNvPr>
          <p:cNvSpPr txBox="1"/>
          <p:nvPr/>
        </p:nvSpPr>
        <p:spPr>
          <a:xfrm>
            <a:off x="1333704" y="3999898"/>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0x06</a:t>
            </a:r>
          </a:p>
        </p:txBody>
      </p:sp>
      <p:sp>
        <p:nvSpPr>
          <p:cNvPr id="26" name="Rectangle 25">
            <a:extLst>
              <a:ext uri="{FF2B5EF4-FFF2-40B4-BE49-F238E27FC236}">
                <a16:creationId xmlns:a16="http://schemas.microsoft.com/office/drawing/2014/main" id="{6352F262-BFEE-AEF4-3FFE-E94F609CE649}"/>
              </a:ext>
            </a:extLst>
          </p:cNvPr>
          <p:cNvSpPr/>
          <p:nvPr/>
        </p:nvSpPr>
        <p:spPr>
          <a:xfrm>
            <a:off x="2258033" y="4501478"/>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00101010</a:t>
            </a:r>
          </a:p>
        </p:txBody>
      </p:sp>
      <p:sp>
        <p:nvSpPr>
          <p:cNvPr id="27" name="TextBox 26">
            <a:extLst>
              <a:ext uri="{FF2B5EF4-FFF2-40B4-BE49-F238E27FC236}">
                <a16:creationId xmlns:a16="http://schemas.microsoft.com/office/drawing/2014/main" id="{0619D491-E3D1-26DB-2493-3DB61B524141}"/>
              </a:ext>
            </a:extLst>
          </p:cNvPr>
          <p:cNvSpPr txBox="1"/>
          <p:nvPr/>
        </p:nvSpPr>
        <p:spPr>
          <a:xfrm>
            <a:off x="1323271" y="4549785"/>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0x07</a:t>
            </a:r>
          </a:p>
        </p:txBody>
      </p:sp>
      <p:sp>
        <p:nvSpPr>
          <p:cNvPr id="28" name="TextBox 27">
            <a:extLst>
              <a:ext uri="{FF2B5EF4-FFF2-40B4-BE49-F238E27FC236}">
                <a16:creationId xmlns:a16="http://schemas.microsoft.com/office/drawing/2014/main" id="{5B366DD1-9153-B638-317B-BD0FC31E39E7}"/>
              </a:ext>
            </a:extLst>
          </p:cNvPr>
          <p:cNvSpPr txBox="1"/>
          <p:nvPr/>
        </p:nvSpPr>
        <p:spPr>
          <a:xfrm>
            <a:off x="3842201" y="3996811"/>
            <a:ext cx="1425390"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SBC #0x20</a:t>
            </a:r>
          </a:p>
        </p:txBody>
      </p:sp>
      <p:sp>
        <p:nvSpPr>
          <p:cNvPr id="29" name="TextBox 28">
            <a:extLst>
              <a:ext uri="{FF2B5EF4-FFF2-40B4-BE49-F238E27FC236}">
                <a16:creationId xmlns:a16="http://schemas.microsoft.com/office/drawing/2014/main" id="{E43BD02E-0818-4D1F-F210-E059E7D563EA}"/>
              </a:ext>
            </a:extLst>
          </p:cNvPr>
          <p:cNvSpPr txBox="1"/>
          <p:nvPr/>
        </p:nvSpPr>
        <p:spPr>
          <a:xfrm>
            <a:off x="3842201" y="4546698"/>
            <a:ext cx="1563248"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(the 0x20)</a:t>
            </a:r>
          </a:p>
        </p:txBody>
      </p:sp>
      <p:sp>
        <p:nvSpPr>
          <p:cNvPr id="30" name="Rectangle 29">
            <a:extLst>
              <a:ext uri="{FF2B5EF4-FFF2-40B4-BE49-F238E27FC236}">
                <a16:creationId xmlns:a16="http://schemas.microsoft.com/office/drawing/2014/main" id="{BBB536C0-F6D6-E3B0-8A88-2857BAC3D0C1}"/>
              </a:ext>
            </a:extLst>
          </p:cNvPr>
          <p:cNvSpPr/>
          <p:nvPr/>
        </p:nvSpPr>
        <p:spPr>
          <a:xfrm>
            <a:off x="2268466" y="5035767"/>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00000000</a:t>
            </a:r>
          </a:p>
        </p:txBody>
      </p:sp>
      <p:sp>
        <p:nvSpPr>
          <p:cNvPr id="31" name="TextBox 30">
            <a:extLst>
              <a:ext uri="{FF2B5EF4-FFF2-40B4-BE49-F238E27FC236}">
                <a16:creationId xmlns:a16="http://schemas.microsoft.com/office/drawing/2014/main" id="{AEAA5C08-AB1C-7182-B9DD-2D524181CE1A}"/>
              </a:ext>
            </a:extLst>
          </p:cNvPr>
          <p:cNvSpPr txBox="1"/>
          <p:nvPr/>
        </p:nvSpPr>
        <p:spPr>
          <a:xfrm>
            <a:off x="1333704" y="5084075"/>
            <a:ext cx="800219" cy="400110"/>
          </a:xfrm>
          <a:prstGeom prst="rect">
            <a:avLst/>
          </a:prstGeom>
          <a:noFill/>
        </p:spPr>
        <p:txBody>
          <a:bodyPr wrap="none" rtlCol="0">
            <a:spAutoFit/>
          </a:bodyPr>
          <a:lstStyle/>
          <a:p>
            <a:r>
              <a:rPr lang="en-US" sz="2000" dirty="0">
                <a:solidFill>
                  <a:srgbClr val="FF0000"/>
                </a:solidFill>
                <a:latin typeface="Courier New" panose="02070309020205020404" pitchFamily="49" charset="0"/>
                <a:cs typeface="Courier New" panose="02070309020205020404" pitchFamily="49" charset="0"/>
              </a:rPr>
              <a:t>0x08</a:t>
            </a:r>
          </a:p>
        </p:txBody>
      </p:sp>
      <p:sp>
        <p:nvSpPr>
          <p:cNvPr id="32" name="TextBox 31">
            <a:extLst>
              <a:ext uri="{FF2B5EF4-FFF2-40B4-BE49-F238E27FC236}">
                <a16:creationId xmlns:a16="http://schemas.microsoft.com/office/drawing/2014/main" id="{92220D52-50F3-AAEB-A9E7-8811D5FF76F9}"/>
              </a:ext>
            </a:extLst>
          </p:cNvPr>
          <p:cNvSpPr txBox="1"/>
          <p:nvPr/>
        </p:nvSpPr>
        <p:spPr>
          <a:xfrm>
            <a:off x="3852634" y="5080988"/>
            <a:ext cx="598241"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BRK</a:t>
            </a:r>
          </a:p>
        </p:txBody>
      </p:sp>
      <p:sp>
        <p:nvSpPr>
          <p:cNvPr id="4" name="Shape 570">
            <a:extLst>
              <a:ext uri="{FF2B5EF4-FFF2-40B4-BE49-F238E27FC236}">
                <a16:creationId xmlns:a16="http://schemas.microsoft.com/office/drawing/2014/main" id="{07C63424-97CA-6492-99CF-FFB870987563}"/>
              </a:ext>
            </a:extLst>
          </p:cNvPr>
          <p:cNvSpPr txBox="1"/>
          <p:nvPr/>
        </p:nvSpPr>
        <p:spPr>
          <a:xfrm>
            <a:off x="7097871" y="528054"/>
            <a:ext cx="2796959" cy="561974"/>
          </a:xfrm>
          <a:prstGeom prst="rect">
            <a:avLst/>
          </a:prstGeom>
          <a:noFill/>
          <a:ln w="57150"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ACC = 'p'</a:t>
            </a:r>
          </a:p>
        </p:txBody>
      </p:sp>
      <p:cxnSp>
        <p:nvCxnSpPr>
          <p:cNvPr id="7" name="Shape 571">
            <a:extLst>
              <a:ext uri="{FF2B5EF4-FFF2-40B4-BE49-F238E27FC236}">
                <a16:creationId xmlns:a16="http://schemas.microsoft.com/office/drawing/2014/main" id="{5BC9ACFF-42A5-3450-B0A0-6F47FE47B572}"/>
              </a:ext>
            </a:extLst>
          </p:cNvPr>
          <p:cNvCxnSpPr>
            <a:cxnSpLocks/>
          </p:cNvCxnSpPr>
          <p:nvPr/>
        </p:nvCxnSpPr>
        <p:spPr>
          <a:xfrm flipV="1">
            <a:off x="8490715" y="1090028"/>
            <a:ext cx="11271" cy="588088"/>
          </a:xfrm>
          <a:prstGeom prst="straightConnector1">
            <a:avLst/>
          </a:prstGeom>
          <a:noFill/>
          <a:ln w="76200" cap="rnd" cmpd="sng">
            <a:solidFill>
              <a:srgbClr val="7030A0"/>
            </a:solidFill>
            <a:prstDash val="solid"/>
            <a:miter/>
            <a:headEnd type="stealth" w="med" len="med"/>
            <a:tailEnd type="none" w="med" len="med"/>
          </a:ln>
        </p:spPr>
      </p:cxnSp>
      <p:sp>
        <p:nvSpPr>
          <p:cNvPr id="48" name="Shape 589">
            <a:extLst>
              <a:ext uri="{FF2B5EF4-FFF2-40B4-BE49-F238E27FC236}">
                <a16:creationId xmlns:a16="http://schemas.microsoft.com/office/drawing/2014/main" id="{1BEAB0CF-17DD-C353-6090-26F6AB23047E}"/>
              </a:ext>
            </a:extLst>
          </p:cNvPr>
          <p:cNvSpPr txBox="1"/>
          <p:nvPr/>
        </p:nvSpPr>
        <p:spPr>
          <a:xfrm>
            <a:off x="9835162" y="2407521"/>
            <a:ext cx="544115" cy="472229"/>
          </a:xfrm>
          <a:prstGeom prst="rect">
            <a:avLst/>
          </a:prstGeom>
          <a:noFill/>
          <a:ln w="9525"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dirty="0">
                <a:latin typeface="Arial" charset="0"/>
                <a:ea typeface="Arial" charset="0"/>
                <a:cs typeface="Arial" charset="0"/>
                <a:sym typeface="Cabin"/>
              </a:rPr>
              <a:t>Yes</a:t>
            </a:r>
          </a:p>
        </p:txBody>
      </p:sp>
      <p:sp>
        <p:nvSpPr>
          <p:cNvPr id="52" name="Shape 570">
            <a:extLst>
              <a:ext uri="{FF2B5EF4-FFF2-40B4-BE49-F238E27FC236}">
                <a16:creationId xmlns:a16="http://schemas.microsoft.com/office/drawing/2014/main" id="{BC3A2200-DD4C-7EB7-415B-933DA80A7910}"/>
              </a:ext>
            </a:extLst>
          </p:cNvPr>
          <p:cNvSpPr txBox="1"/>
          <p:nvPr/>
        </p:nvSpPr>
        <p:spPr>
          <a:xfrm>
            <a:off x="7097871" y="1620966"/>
            <a:ext cx="2796959" cy="561974"/>
          </a:xfrm>
          <a:prstGeom prst="rect">
            <a:avLst/>
          </a:prstGeom>
          <a:noFill/>
          <a:ln w="57150"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ACC ? 'a'</a:t>
            </a:r>
          </a:p>
        </p:txBody>
      </p:sp>
      <p:sp>
        <p:nvSpPr>
          <p:cNvPr id="53" name="Shape 573">
            <a:extLst>
              <a:ext uri="{FF2B5EF4-FFF2-40B4-BE49-F238E27FC236}">
                <a16:creationId xmlns:a16="http://schemas.microsoft.com/office/drawing/2014/main" id="{11B7564E-8B94-7E8F-F99D-077180555464}"/>
              </a:ext>
            </a:extLst>
          </p:cNvPr>
          <p:cNvSpPr/>
          <p:nvPr/>
        </p:nvSpPr>
        <p:spPr>
          <a:xfrm>
            <a:off x="7130242" y="2736807"/>
            <a:ext cx="2732216" cy="680494"/>
          </a:xfrm>
          <a:prstGeom prst="diamond">
            <a:avLst/>
          </a:prstGeom>
          <a:noFill/>
          <a:ln w="57150"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N?</a:t>
            </a:r>
          </a:p>
        </p:txBody>
      </p:sp>
      <p:cxnSp>
        <p:nvCxnSpPr>
          <p:cNvPr id="54" name="Shape 574">
            <a:extLst>
              <a:ext uri="{FF2B5EF4-FFF2-40B4-BE49-F238E27FC236}">
                <a16:creationId xmlns:a16="http://schemas.microsoft.com/office/drawing/2014/main" id="{D5F193A2-93A1-6C1E-25AA-7A366DCC624E}"/>
              </a:ext>
            </a:extLst>
          </p:cNvPr>
          <p:cNvCxnSpPr>
            <a:cxnSpLocks/>
          </p:cNvCxnSpPr>
          <p:nvPr/>
        </p:nvCxnSpPr>
        <p:spPr>
          <a:xfrm flipV="1">
            <a:off x="8483350" y="3417301"/>
            <a:ext cx="14729" cy="667529"/>
          </a:xfrm>
          <a:prstGeom prst="straightConnector1">
            <a:avLst/>
          </a:prstGeom>
          <a:noFill/>
          <a:ln w="57150" cap="rnd" cmpd="sng">
            <a:solidFill>
              <a:srgbClr val="7030A0"/>
            </a:solidFill>
            <a:prstDash val="solid"/>
            <a:miter/>
            <a:headEnd type="stealth" w="med" len="med"/>
            <a:tailEnd type="none" w="med" len="med"/>
          </a:ln>
        </p:spPr>
      </p:cxnSp>
      <p:sp>
        <p:nvSpPr>
          <p:cNvPr id="56" name="Shape 570">
            <a:extLst>
              <a:ext uri="{FF2B5EF4-FFF2-40B4-BE49-F238E27FC236}">
                <a16:creationId xmlns:a16="http://schemas.microsoft.com/office/drawing/2014/main" id="{85C7BE54-F1EE-2E16-7EAE-3905D994617C}"/>
              </a:ext>
            </a:extLst>
          </p:cNvPr>
          <p:cNvSpPr txBox="1"/>
          <p:nvPr/>
        </p:nvSpPr>
        <p:spPr>
          <a:xfrm>
            <a:off x="7097871" y="4084830"/>
            <a:ext cx="2796959" cy="561974"/>
          </a:xfrm>
          <a:prstGeom prst="rect">
            <a:avLst/>
          </a:prstGeom>
          <a:noFill/>
          <a:ln w="57150"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ACC = ACC–0x20</a:t>
            </a:r>
          </a:p>
        </p:txBody>
      </p:sp>
      <p:sp>
        <p:nvSpPr>
          <p:cNvPr id="58" name="Shape 582">
            <a:extLst>
              <a:ext uri="{FF2B5EF4-FFF2-40B4-BE49-F238E27FC236}">
                <a16:creationId xmlns:a16="http://schemas.microsoft.com/office/drawing/2014/main" id="{7F53C1FA-5D23-B5F9-91C4-8F3C8F0732B3}"/>
              </a:ext>
            </a:extLst>
          </p:cNvPr>
          <p:cNvSpPr txBox="1"/>
          <p:nvPr/>
        </p:nvSpPr>
        <p:spPr>
          <a:xfrm>
            <a:off x="7097871" y="5024337"/>
            <a:ext cx="2796959" cy="561974"/>
          </a:xfrm>
          <a:prstGeom prst="rect">
            <a:avLst/>
          </a:prstGeom>
          <a:noFill/>
          <a:ln w="57150" cap="flat" cmpd="sng">
            <a:solidFill>
              <a:srgbClr val="7030A0"/>
            </a:solidFill>
            <a:prstDash val="solid"/>
            <a:round/>
            <a:headEnd type="none" w="med" len="med"/>
            <a:tailEnd type="none" w="med" len="med"/>
          </a:ln>
        </p:spPr>
        <p:txBody>
          <a:bodyPr lIns="0" tIns="0" rIns="0" bIns="0" anchor="ctr" anchorCtr="0">
            <a:noAutofit/>
          </a:bodyPr>
          <a:lstStyle/>
          <a:p>
            <a:pPr lvl="0"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Halt</a:t>
            </a:r>
          </a:p>
        </p:txBody>
      </p:sp>
      <p:cxnSp>
        <p:nvCxnSpPr>
          <p:cNvPr id="65" name="Shape 574">
            <a:extLst>
              <a:ext uri="{FF2B5EF4-FFF2-40B4-BE49-F238E27FC236}">
                <a16:creationId xmlns:a16="http://schemas.microsoft.com/office/drawing/2014/main" id="{83004099-79DF-256A-3CDA-BF0E7BC67504}"/>
              </a:ext>
            </a:extLst>
          </p:cNvPr>
          <p:cNvCxnSpPr>
            <a:cxnSpLocks/>
          </p:cNvCxnSpPr>
          <p:nvPr/>
        </p:nvCxnSpPr>
        <p:spPr>
          <a:xfrm flipH="1" flipV="1">
            <a:off x="8488250" y="2240090"/>
            <a:ext cx="4930" cy="496717"/>
          </a:xfrm>
          <a:prstGeom prst="straightConnector1">
            <a:avLst/>
          </a:prstGeom>
          <a:noFill/>
          <a:ln w="57150" cap="rnd" cmpd="sng">
            <a:solidFill>
              <a:srgbClr val="7030A0"/>
            </a:solidFill>
            <a:prstDash val="solid"/>
            <a:miter/>
            <a:headEnd type="stealth" w="med" len="med"/>
            <a:tailEnd type="none" w="med" len="med"/>
          </a:ln>
        </p:spPr>
      </p:cxnSp>
      <p:cxnSp>
        <p:nvCxnSpPr>
          <p:cNvPr id="83" name="Shape 577">
            <a:extLst>
              <a:ext uri="{FF2B5EF4-FFF2-40B4-BE49-F238E27FC236}">
                <a16:creationId xmlns:a16="http://schemas.microsoft.com/office/drawing/2014/main" id="{A8901EFD-F010-A48B-FC84-BF04C6155F87}"/>
              </a:ext>
            </a:extLst>
          </p:cNvPr>
          <p:cNvCxnSpPr>
            <a:cxnSpLocks/>
          </p:cNvCxnSpPr>
          <p:nvPr/>
        </p:nvCxnSpPr>
        <p:spPr>
          <a:xfrm flipV="1">
            <a:off x="8496350" y="4646804"/>
            <a:ext cx="0" cy="377533"/>
          </a:xfrm>
          <a:prstGeom prst="straightConnector1">
            <a:avLst/>
          </a:prstGeom>
          <a:noFill/>
          <a:ln w="57150" cap="rnd" cmpd="sng">
            <a:solidFill>
              <a:srgbClr val="7030A0"/>
            </a:solidFill>
            <a:prstDash val="solid"/>
            <a:miter/>
            <a:headEnd type="stealth" w="med" len="med"/>
            <a:tailEnd type="none" w="med" len="med"/>
          </a:ln>
        </p:spPr>
      </p:cxnSp>
      <p:sp>
        <p:nvSpPr>
          <p:cNvPr id="95" name="Shape 589">
            <a:extLst>
              <a:ext uri="{FF2B5EF4-FFF2-40B4-BE49-F238E27FC236}">
                <a16:creationId xmlns:a16="http://schemas.microsoft.com/office/drawing/2014/main" id="{09E2A1AE-183A-0225-CA01-84170725CEF6}"/>
              </a:ext>
            </a:extLst>
          </p:cNvPr>
          <p:cNvSpPr txBox="1"/>
          <p:nvPr/>
        </p:nvSpPr>
        <p:spPr>
          <a:xfrm>
            <a:off x="7492012" y="3398121"/>
            <a:ext cx="544115" cy="472229"/>
          </a:xfrm>
          <a:prstGeom prst="rect">
            <a:avLst/>
          </a:prstGeom>
          <a:noFill/>
          <a:ln w="9525"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dirty="0">
                <a:latin typeface="Arial" charset="0"/>
                <a:ea typeface="Arial" charset="0"/>
                <a:cs typeface="Arial" charset="0"/>
                <a:sym typeface="Cabin"/>
              </a:rPr>
              <a:t>No</a:t>
            </a:r>
          </a:p>
        </p:txBody>
      </p:sp>
      <p:cxnSp>
        <p:nvCxnSpPr>
          <p:cNvPr id="103" name="Elbow Connector 102">
            <a:extLst>
              <a:ext uri="{FF2B5EF4-FFF2-40B4-BE49-F238E27FC236}">
                <a16:creationId xmlns:a16="http://schemas.microsoft.com/office/drawing/2014/main" id="{353DDD9D-D075-38F4-BC12-C2F872B47D5D}"/>
              </a:ext>
            </a:extLst>
          </p:cNvPr>
          <p:cNvCxnSpPr>
            <a:cxnSpLocks/>
            <a:stCxn id="53" idx="3"/>
            <a:endCxn id="58" idx="3"/>
          </p:cNvCxnSpPr>
          <p:nvPr/>
        </p:nvCxnSpPr>
        <p:spPr>
          <a:xfrm>
            <a:off x="9862458" y="3077054"/>
            <a:ext cx="32372" cy="2228270"/>
          </a:xfrm>
          <a:prstGeom prst="bentConnector3">
            <a:avLst>
              <a:gd name="adj1" fmla="val 806166"/>
            </a:avLst>
          </a:prstGeom>
          <a:ln w="571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703556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8A102-9055-5005-658F-478D069DBD7B}"/>
              </a:ext>
            </a:extLst>
          </p:cNvPr>
          <p:cNvSpPr>
            <a:spLocks noGrp="1"/>
          </p:cNvSpPr>
          <p:nvPr>
            <p:ph type="title"/>
          </p:nvPr>
        </p:nvSpPr>
        <p:spPr>
          <a:xfrm>
            <a:off x="838200" y="365125"/>
            <a:ext cx="4993898" cy="1325563"/>
          </a:xfrm>
        </p:spPr>
        <p:txBody>
          <a:bodyPr/>
          <a:lstStyle/>
          <a:p>
            <a:r>
              <a:rPr lang="en-US" dirty="0"/>
              <a:t>Assembly gives us labels</a:t>
            </a:r>
          </a:p>
        </p:txBody>
      </p:sp>
      <p:sp>
        <p:nvSpPr>
          <p:cNvPr id="3" name="Content Placeholder 2">
            <a:extLst>
              <a:ext uri="{FF2B5EF4-FFF2-40B4-BE49-F238E27FC236}">
                <a16:creationId xmlns:a16="http://schemas.microsoft.com/office/drawing/2014/main" id="{288E8FD5-3E5D-24E8-063F-8C08FD534D47}"/>
              </a:ext>
            </a:extLst>
          </p:cNvPr>
          <p:cNvSpPr>
            <a:spLocks noGrp="1"/>
          </p:cNvSpPr>
          <p:nvPr>
            <p:ph idx="1"/>
          </p:nvPr>
        </p:nvSpPr>
        <p:spPr>
          <a:xfrm>
            <a:off x="838200" y="1825625"/>
            <a:ext cx="4705350" cy="917575"/>
          </a:xfrm>
        </p:spPr>
        <p:txBody>
          <a:bodyPr>
            <a:normAutofit fontScale="92500"/>
          </a:bodyPr>
          <a:lstStyle/>
          <a:p>
            <a:r>
              <a:rPr lang="en-US" dirty="0"/>
              <a:t>No need to compute instruction addresses by hand</a:t>
            </a:r>
          </a:p>
        </p:txBody>
      </p:sp>
      <p:sp>
        <p:nvSpPr>
          <p:cNvPr id="4" name="TextBox 3">
            <a:extLst>
              <a:ext uri="{FF2B5EF4-FFF2-40B4-BE49-F238E27FC236}">
                <a16:creationId xmlns:a16="http://schemas.microsoft.com/office/drawing/2014/main" id="{5E9A92D0-770A-27B9-D1BD-0F38557FA1BD}"/>
              </a:ext>
            </a:extLst>
          </p:cNvPr>
          <p:cNvSpPr txBox="1"/>
          <p:nvPr/>
        </p:nvSpPr>
        <p:spPr>
          <a:xfrm>
            <a:off x="1749919" y="3392780"/>
            <a:ext cx="3373619" cy="1754326"/>
          </a:xfrm>
          <a:prstGeom prst="rect">
            <a:avLst/>
          </a:prstGeom>
          <a:noFill/>
        </p:spPr>
        <p:txBody>
          <a:bodyPr wrap="square">
            <a:spAutoFit/>
          </a:bodyPr>
          <a:lstStyle/>
          <a:p>
            <a:r>
              <a:rPr lang="en-US" b="1" dirty="0">
                <a:latin typeface="Courier New" panose="02070309020205020404" pitchFamily="49" charset="0"/>
                <a:cs typeface="Courier New" panose="02070309020205020404" pitchFamily="49" charset="0"/>
              </a:rPr>
              <a:t>LDA #'p'</a:t>
            </a:r>
          </a:p>
          <a:p>
            <a:r>
              <a:rPr lang="en-US" b="1" dirty="0">
                <a:latin typeface="Courier New" panose="02070309020205020404" pitchFamily="49" charset="0"/>
                <a:cs typeface="Courier New" panose="02070309020205020404" pitchFamily="49" charset="0"/>
              </a:rPr>
              <a:t>CMP #'a'</a:t>
            </a:r>
          </a:p>
          <a:p>
            <a:r>
              <a:rPr lang="en-US" b="1" dirty="0">
                <a:latin typeface="Courier New" panose="02070309020205020404" pitchFamily="49" charset="0"/>
                <a:cs typeface="Courier New" panose="02070309020205020404" pitchFamily="49" charset="0"/>
              </a:rPr>
              <a:t>BMI </a:t>
            </a:r>
            <a:r>
              <a:rPr lang="en-US" b="1" dirty="0">
                <a:solidFill>
                  <a:srgbClr val="FF0000"/>
                </a:solidFill>
                <a:latin typeface="Courier New" panose="02070309020205020404" pitchFamily="49" charset="0"/>
                <a:cs typeface="Courier New" panose="02070309020205020404" pitchFamily="49" charset="0"/>
              </a:rPr>
              <a:t>skip</a:t>
            </a:r>
          </a:p>
          <a:p>
            <a:r>
              <a:rPr lang="en-US" b="1" dirty="0">
                <a:latin typeface="Courier New" panose="02070309020205020404" pitchFamily="49" charset="0"/>
                <a:cs typeface="Courier New" panose="02070309020205020404" pitchFamily="49" charset="0"/>
              </a:rPr>
              <a:t>SBC #0x20</a:t>
            </a:r>
          </a:p>
          <a:p>
            <a:r>
              <a:rPr lang="en-US" b="1" dirty="0">
                <a:solidFill>
                  <a:srgbClr val="FF0000"/>
                </a:solidFill>
                <a:latin typeface="Courier New" panose="02070309020205020404" pitchFamily="49" charset="0"/>
                <a:cs typeface="Courier New" panose="02070309020205020404" pitchFamily="49" charset="0"/>
              </a:rPr>
              <a:t>skip:</a:t>
            </a:r>
          </a:p>
          <a:p>
            <a:r>
              <a:rPr lang="en-US" b="1" dirty="0">
                <a:latin typeface="Courier New" panose="02070309020205020404" pitchFamily="49" charset="0"/>
                <a:cs typeface="Courier New" panose="02070309020205020404" pitchFamily="49" charset="0"/>
              </a:rPr>
              <a:t>BRK</a:t>
            </a:r>
          </a:p>
        </p:txBody>
      </p:sp>
      <p:sp>
        <p:nvSpPr>
          <p:cNvPr id="34" name="Rectangle 33">
            <a:extLst>
              <a:ext uri="{FF2B5EF4-FFF2-40B4-BE49-F238E27FC236}">
                <a16:creationId xmlns:a16="http://schemas.microsoft.com/office/drawing/2014/main" id="{92882F1F-1780-FD3A-524B-BE4C5B6A1541}"/>
              </a:ext>
            </a:extLst>
          </p:cNvPr>
          <p:cNvSpPr/>
          <p:nvPr/>
        </p:nvSpPr>
        <p:spPr>
          <a:xfrm>
            <a:off x="7773324" y="801186"/>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10000110</a:t>
            </a:r>
          </a:p>
        </p:txBody>
      </p:sp>
      <p:sp>
        <p:nvSpPr>
          <p:cNvPr id="35" name="TextBox 34">
            <a:extLst>
              <a:ext uri="{FF2B5EF4-FFF2-40B4-BE49-F238E27FC236}">
                <a16:creationId xmlns:a16="http://schemas.microsoft.com/office/drawing/2014/main" id="{4987D662-6A4C-0BE7-D94A-9BC06FBD8566}"/>
              </a:ext>
            </a:extLst>
          </p:cNvPr>
          <p:cNvSpPr txBox="1"/>
          <p:nvPr/>
        </p:nvSpPr>
        <p:spPr>
          <a:xfrm>
            <a:off x="6848993" y="849493"/>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0x00</a:t>
            </a:r>
          </a:p>
        </p:txBody>
      </p:sp>
      <p:sp>
        <p:nvSpPr>
          <p:cNvPr id="36" name="Rectangle 35">
            <a:extLst>
              <a:ext uri="{FF2B5EF4-FFF2-40B4-BE49-F238E27FC236}">
                <a16:creationId xmlns:a16="http://schemas.microsoft.com/office/drawing/2014/main" id="{9018E604-9885-850C-D965-CD4C8D9686F4}"/>
              </a:ext>
            </a:extLst>
          </p:cNvPr>
          <p:cNvSpPr/>
          <p:nvPr/>
        </p:nvSpPr>
        <p:spPr>
          <a:xfrm>
            <a:off x="7773322" y="1351073"/>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01110000</a:t>
            </a:r>
          </a:p>
        </p:txBody>
      </p:sp>
      <p:sp>
        <p:nvSpPr>
          <p:cNvPr id="37" name="TextBox 36">
            <a:extLst>
              <a:ext uri="{FF2B5EF4-FFF2-40B4-BE49-F238E27FC236}">
                <a16:creationId xmlns:a16="http://schemas.microsoft.com/office/drawing/2014/main" id="{3604213D-4D5E-43C6-FE86-5873E1B63326}"/>
              </a:ext>
            </a:extLst>
          </p:cNvPr>
          <p:cNvSpPr txBox="1"/>
          <p:nvPr/>
        </p:nvSpPr>
        <p:spPr>
          <a:xfrm>
            <a:off x="6838560" y="1399380"/>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0x01</a:t>
            </a:r>
          </a:p>
        </p:txBody>
      </p:sp>
      <p:sp>
        <p:nvSpPr>
          <p:cNvPr id="38" name="TextBox 37">
            <a:extLst>
              <a:ext uri="{FF2B5EF4-FFF2-40B4-BE49-F238E27FC236}">
                <a16:creationId xmlns:a16="http://schemas.microsoft.com/office/drawing/2014/main" id="{A3E31082-47D0-E40E-6D19-64944B98552A}"/>
              </a:ext>
            </a:extLst>
          </p:cNvPr>
          <p:cNvSpPr txBox="1"/>
          <p:nvPr/>
        </p:nvSpPr>
        <p:spPr>
          <a:xfrm>
            <a:off x="9357490" y="846406"/>
            <a:ext cx="1287532"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LDA #'p'</a:t>
            </a:r>
          </a:p>
        </p:txBody>
      </p:sp>
      <p:sp>
        <p:nvSpPr>
          <p:cNvPr id="39" name="TextBox 38">
            <a:extLst>
              <a:ext uri="{FF2B5EF4-FFF2-40B4-BE49-F238E27FC236}">
                <a16:creationId xmlns:a16="http://schemas.microsoft.com/office/drawing/2014/main" id="{E5CB3B22-AD4B-D97C-AD0E-B1BDD58CAABA}"/>
              </a:ext>
            </a:extLst>
          </p:cNvPr>
          <p:cNvSpPr txBox="1"/>
          <p:nvPr/>
        </p:nvSpPr>
        <p:spPr>
          <a:xfrm>
            <a:off x="9357490" y="1396293"/>
            <a:ext cx="1425390"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(the 'p')</a:t>
            </a:r>
          </a:p>
        </p:txBody>
      </p:sp>
      <p:sp>
        <p:nvSpPr>
          <p:cNvPr id="40" name="Rectangle 39">
            <a:extLst>
              <a:ext uri="{FF2B5EF4-FFF2-40B4-BE49-F238E27FC236}">
                <a16:creationId xmlns:a16="http://schemas.microsoft.com/office/drawing/2014/main" id="{FEFFDFFE-1F86-69C8-946E-15C310629720}"/>
              </a:ext>
            </a:extLst>
          </p:cNvPr>
          <p:cNvSpPr/>
          <p:nvPr/>
        </p:nvSpPr>
        <p:spPr>
          <a:xfrm>
            <a:off x="7801949" y="1930583"/>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10001110</a:t>
            </a:r>
          </a:p>
        </p:txBody>
      </p:sp>
      <p:sp>
        <p:nvSpPr>
          <p:cNvPr id="41" name="TextBox 40">
            <a:extLst>
              <a:ext uri="{FF2B5EF4-FFF2-40B4-BE49-F238E27FC236}">
                <a16:creationId xmlns:a16="http://schemas.microsoft.com/office/drawing/2014/main" id="{38E24DF3-E058-9179-2111-BE94A07D0CDD}"/>
              </a:ext>
            </a:extLst>
          </p:cNvPr>
          <p:cNvSpPr txBox="1"/>
          <p:nvPr/>
        </p:nvSpPr>
        <p:spPr>
          <a:xfrm>
            <a:off x="6877619" y="1978890"/>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0x02</a:t>
            </a:r>
          </a:p>
        </p:txBody>
      </p:sp>
      <p:sp>
        <p:nvSpPr>
          <p:cNvPr id="42" name="Rectangle 41">
            <a:extLst>
              <a:ext uri="{FF2B5EF4-FFF2-40B4-BE49-F238E27FC236}">
                <a16:creationId xmlns:a16="http://schemas.microsoft.com/office/drawing/2014/main" id="{3A06F1B2-6F57-6BBA-6111-3849C46BD699}"/>
              </a:ext>
            </a:extLst>
          </p:cNvPr>
          <p:cNvSpPr/>
          <p:nvPr/>
        </p:nvSpPr>
        <p:spPr>
          <a:xfrm>
            <a:off x="7801948" y="2480470"/>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01100001</a:t>
            </a:r>
          </a:p>
        </p:txBody>
      </p:sp>
      <p:sp>
        <p:nvSpPr>
          <p:cNvPr id="43" name="TextBox 42">
            <a:extLst>
              <a:ext uri="{FF2B5EF4-FFF2-40B4-BE49-F238E27FC236}">
                <a16:creationId xmlns:a16="http://schemas.microsoft.com/office/drawing/2014/main" id="{137D4627-DADA-9D42-0BF5-722A83900550}"/>
              </a:ext>
            </a:extLst>
          </p:cNvPr>
          <p:cNvSpPr txBox="1"/>
          <p:nvPr/>
        </p:nvSpPr>
        <p:spPr>
          <a:xfrm>
            <a:off x="6867185" y="2528777"/>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0x03</a:t>
            </a:r>
          </a:p>
        </p:txBody>
      </p:sp>
      <p:sp>
        <p:nvSpPr>
          <p:cNvPr id="44" name="TextBox 43">
            <a:extLst>
              <a:ext uri="{FF2B5EF4-FFF2-40B4-BE49-F238E27FC236}">
                <a16:creationId xmlns:a16="http://schemas.microsoft.com/office/drawing/2014/main" id="{9D9D7233-36FB-9356-C063-FE30AFCD19F0}"/>
              </a:ext>
            </a:extLst>
          </p:cNvPr>
          <p:cNvSpPr txBox="1"/>
          <p:nvPr/>
        </p:nvSpPr>
        <p:spPr>
          <a:xfrm>
            <a:off x="9386116" y="1975803"/>
            <a:ext cx="1287532"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CMP #'a'</a:t>
            </a:r>
          </a:p>
        </p:txBody>
      </p:sp>
      <p:sp>
        <p:nvSpPr>
          <p:cNvPr id="45" name="TextBox 44">
            <a:extLst>
              <a:ext uri="{FF2B5EF4-FFF2-40B4-BE49-F238E27FC236}">
                <a16:creationId xmlns:a16="http://schemas.microsoft.com/office/drawing/2014/main" id="{4A50B864-EB55-2AB5-95FB-CB4CEBDC461C}"/>
              </a:ext>
            </a:extLst>
          </p:cNvPr>
          <p:cNvSpPr txBox="1"/>
          <p:nvPr/>
        </p:nvSpPr>
        <p:spPr>
          <a:xfrm>
            <a:off x="9386116" y="2525690"/>
            <a:ext cx="1425390"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(the 'a')</a:t>
            </a:r>
          </a:p>
        </p:txBody>
      </p:sp>
      <p:sp>
        <p:nvSpPr>
          <p:cNvPr id="46" name="Rectangle 45">
            <a:extLst>
              <a:ext uri="{FF2B5EF4-FFF2-40B4-BE49-F238E27FC236}">
                <a16:creationId xmlns:a16="http://schemas.microsoft.com/office/drawing/2014/main" id="{F93A10BC-F1FC-68FA-AD77-C262FB8A3BB6}"/>
              </a:ext>
            </a:extLst>
          </p:cNvPr>
          <p:cNvSpPr/>
          <p:nvPr/>
        </p:nvSpPr>
        <p:spPr>
          <a:xfrm>
            <a:off x="7783757" y="3095326"/>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10100001</a:t>
            </a:r>
          </a:p>
        </p:txBody>
      </p:sp>
      <p:sp>
        <p:nvSpPr>
          <p:cNvPr id="47" name="TextBox 46">
            <a:extLst>
              <a:ext uri="{FF2B5EF4-FFF2-40B4-BE49-F238E27FC236}">
                <a16:creationId xmlns:a16="http://schemas.microsoft.com/office/drawing/2014/main" id="{290F6793-CAD2-7774-05DF-2702E22B4B89}"/>
              </a:ext>
            </a:extLst>
          </p:cNvPr>
          <p:cNvSpPr txBox="1"/>
          <p:nvPr/>
        </p:nvSpPr>
        <p:spPr>
          <a:xfrm>
            <a:off x="6859426" y="3143633"/>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0x04</a:t>
            </a:r>
          </a:p>
        </p:txBody>
      </p:sp>
      <p:sp>
        <p:nvSpPr>
          <p:cNvPr id="48" name="Rectangle 47">
            <a:extLst>
              <a:ext uri="{FF2B5EF4-FFF2-40B4-BE49-F238E27FC236}">
                <a16:creationId xmlns:a16="http://schemas.microsoft.com/office/drawing/2014/main" id="{D7DAAD82-C326-15D7-2E15-A927C48B41CF}"/>
              </a:ext>
            </a:extLst>
          </p:cNvPr>
          <p:cNvSpPr/>
          <p:nvPr/>
        </p:nvSpPr>
        <p:spPr>
          <a:xfrm>
            <a:off x="7783755" y="3645213"/>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latin typeface="Courier New" panose="02070309020205020404" pitchFamily="49" charset="0"/>
                <a:cs typeface="Courier New" panose="02070309020205020404" pitchFamily="49" charset="0"/>
              </a:rPr>
              <a:t>00001000</a:t>
            </a:r>
          </a:p>
        </p:txBody>
      </p:sp>
      <p:sp>
        <p:nvSpPr>
          <p:cNvPr id="49" name="TextBox 48">
            <a:extLst>
              <a:ext uri="{FF2B5EF4-FFF2-40B4-BE49-F238E27FC236}">
                <a16:creationId xmlns:a16="http://schemas.microsoft.com/office/drawing/2014/main" id="{D912D95E-9388-E17A-DB29-21EDFBB0F183}"/>
              </a:ext>
            </a:extLst>
          </p:cNvPr>
          <p:cNvSpPr txBox="1"/>
          <p:nvPr/>
        </p:nvSpPr>
        <p:spPr>
          <a:xfrm>
            <a:off x="6848993" y="3693520"/>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0x05</a:t>
            </a:r>
          </a:p>
        </p:txBody>
      </p:sp>
      <p:sp>
        <p:nvSpPr>
          <p:cNvPr id="50" name="TextBox 49">
            <a:extLst>
              <a:ext uri="{FF2B5EF4-FFF2-40B4-BE49-F238E27FC236}">
                <a16:creationId xmlns:a16="http://schemas.microsoft.com/office/drawing/2014/main" id="{44F62356-ECA9-5666-7830-0F8D0F1B92FA}"/>
              </a:ext>
            </a:extLst>
          </p:cNvPr>
          <p:cNvSpPr txBox="1"/>
          <p:nvPr/>
        </p:nvSpPr>
        <p:spPr>
          <a:xfrm>
            <a:off x="9367923" y="3140546"/>
            <a:ext cx="1287532"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BMI </a:t>
            </a:r>
            <a:r>
              <a:rPr lang="en-US" b="1" dirty="0">
                <a:solidFill>
                  <a:srgbClr val="FF0000"/>
                </a:solidFill>
                <a:latin typeface="Courier New" panose="02070309020205020404" pitchFamily="49" charset="0"/>
                <a:cs typeface="Courier New" panose="02070309020205020404" pitchFamily="49" charset="0"/>
              </a:rPr>
              <a:t>0x08</a:t>
            </a:r>
          </a:p>
        </p:txBody>
      </p:sp>
      <p:sp>
        <p:nvSpPr>
          <p:cNvPr id="51" name="TextBox 50">
            <a:extLst>
              <a:ext uri="{FF2B5EF4-FFF2-40B4-BE49-F238E27FC236}">
                <a16:creationId xmlns:a16="http://schemas.microsoft.com/office/drawing/2014/main" id="{7C2F3C27-9E6A-C3F1-1C73-E8089E902D83}"/>
              </a:ext>
            </a:extLst>
          </p:cNvPr>
          <p:cNvSpPr txBox="1"/>
          <p:nvPr/>
        </p:nvSpPr>
        <p:spPr>
          <a:xfrm>
            <a:off x="9367923" y="3690433"/>
            <a:ext cx="1563248"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(the 0x08)</a:t>
            </a:r>
          </a:p>
        </p:txBody>
      </p:sp>
      <p:sp>
        <p:nvSpPr>
          <p:cNvPr id="52" name="Rectangle 51">
            <a:extLst>
              <a:ext uri="{FF2B5EF4-FFF2-40B4-BE49-F238E27FC236}">
                <a16:creationId xmlns:a16="http://schemas.microsoft.com/office/drawing/2014/main" id="{3CC17947-0DC1-EB6A-E3DE-0250BD95A0FA}"/>
              </a:ext>
            </a:extLst>
          </p:cNvPr>
          <p:cNvSpPr/>
          <p:nvPr/>
        </p:nvSpPr>
        <p:spPr>
          <a:xfrm>
            <a:off x="7812383" y="4224723"/>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10000101</a:t>
            </a:r>
          </a:p>
        </p:txBody>
      </p:sp>
      <p:sp>
        <p:nvSpPr>
          <p:cNvPr id="53" name="TextBox 52">
            <a:extLst>
              <a:ext uri="{FF2B5EF4-FFF2-40B4-BE49-F238E27FC236}">
                <a16:creationId xmlns:a16="http://schemas.microsoft.com/office/drawing/2014/main" id="{A67BE47C-BF92-3AE2-0500-8E34E04FA0FB}"/>
              </a:ext>
            </a:extLst>
          </p:cNvPr>
          <p:cNvSpPr txBox="1"/>
          <p:nvPr/>
        </p:nvSpPr>
        <p:spPr>
          <a:xfrm>
            <a:off x="6888052" y="4273030"/>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0x06</a:t>
            </a:r>
          </a:p>
        </p:txBody>
      </p:sp>
      <p:sp>
        <p:nvSpPr>
          <p:cNvPr id="54" name="Rectangle 53">
            <a:extLst>
              <a:ext uri="{FF2B5EF4-FFF2-40B4-BE49-F238E27FC236}">
                <a16:creationId xmlns:a16="http://schemas.microsoft.com/office/drawing/2014/main" id="{3D177248-812D-B366-7712-0D90C445835B}"/>
              </a:ext>
            </a:extLst>
          </p:cNvPr>
          <p:cNvSpPr/>
          <p:nvPr/>
        </p:nvSpPr>
        <p:spPr>
          <a:xfrm>
            <a:off x="7812381" y="4774610"/>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00101010</a:t>
            </a:r>
          </a:p>
        </p:txBody>
      </p:sp>
      <p:sp>
        <p:nvSpPr>
          <p:cNvPr id="55" name="TextBox 54">
            <a:extLst>
              <a:ext uri="{FF2B5EF4-FFF2-40B4-BE49-F238E27FC236}">
                <a16:creationId xmlns:a16="http://schemas.microsoft.com/office/drawing/2014/main" id="{20C4D9FE-7C48-D402-F257-45C89B18EA16}"/>
              </a:ext>
            </a:extLst>
          </p:cNvPr>
          <p:cNvSpPr txBox="1"/>
          <p:nvPr/>
        </p:nvSpPr>
        <p:spPr>
          <a:xfrm>
            <a:off x="6877619" y="4822917"/>
            <a:ext cx="800219" cy="400110"/>
          </a:xfrm>
          <a:prstGeom prst="rect">
            <a:avLst/>
          </a:prstGeom>
          <a:noFill/>
        </p:spPr>
        <p:txBody>
          <a:bodyPr wrap="none" rtlCol="0">
            <a:spAutoFit/>
          </a:bodyPr>
          <a:lstStyle/>
          <a:p>
            <a:r>
              <a:rPr lang="en-US" sz="2000" dirty="0">
                <a:latin typeface="Courier New" panose="02070309020205020404" pitchFamily="49" charset="0"/>
                <a:cs typeface="Courier New" panose="02070309020205020404" pitchFamily="49" charset="0"/>
              </a:rPr>
              <a:t>0x07</a:t>
            </a:r>
          </a:p>
        </p:txBody>
      </p:sp>
      <p:sp>
        <p:nvSpPr>
          <p:cNvPr id="56" name="TextBox 55">
            <a:extLst>
              <a:ext uri="{FF2B5EF4-FFF2-40B4-BE49-F238E27FC236}">
                <a16:creationId xmlns:a16="http://schemas.microsoft.com/office/drawing/2014/main" id="{C0E8F531-6E9C-8964-C6B8-39E4CF8E6FAE}"/>
              </a:ext>
            </a:extLst>
          </p:cNvPr>
          <p:cNvSpPr txBox="1"/>
          <p:nvPr/>
        </p:nvSpPr>
        <p:spPr>
          <a:xfrm>
            <a:off x="9396549" y="4269943"/>
            <a:ext cx="1425390"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SBC #0x20</a:t>
            </a:r>
          </a:p>
        </p:txBody>
      </p:sp>
      <p:sp>
        <p:nvSpPr>
          <p:cNvPr id="57" name="TextBox 56">
            <a:extLst>
              <a:ext uri="{FF2B5EF4-FFF2-40B4-BE49-F238E27FC236}">
                <a16:creationId xmlns:a16="http://schemas.microsoft.com/office/drawing/2014/main" id="{1C9CCF9C-271E-9E00-9B1B-66D829FD675B}"/>
              </a:ext>
            </a:extLst>
          </p:cNvPr>
          <p:cNvSpPr txBox="1"/>
          <p:nvPr/>
        </p:nvSpPr>
        <p:spPr>
          <a:xfrm>
            <a:off x="9396549" y="4819830"/>
            <a:ext cx="1563248"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(the 0x20)</a:t>
            </a:r>
          </a:p>
        </p:txBody>
      </p:sp>
      <p:sp>
        <p:nvSpPr>
          <p:cNvPr id="58" name="Rectangle 57">
            <a:extLst>
              <a:ext uri="{FF2B5EF4-FFF2-40B4-BE49-F238E27FC236}">
                <a16:creationId xmlns:a16="http://schemas.microsoft.com/office/drawing/2014/main" id="{E27CE4DA-F93C-1D89-3FC0-FB2CA32A8096}"/>
              </a:ext>
            </a:extLst>
          </p:cNvPr>
          <p:cNvSpPr/>
          <p:nvPr/>
        </p:nvSpPr>
        <p:spPr>
          <a:xfrm>
            <a:off x="7822814" y="5308899"/>
            <a:ext cx="1516609" cy="4298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Courier New" panose="02070309020205020404" pitchFamily="49" charset="0"/>
                <a:cs typeface="Courier New" panose="02070309020205020404" pitchFamily="49" charset="0"/>
              </a:rPr>
              <a:t>00000000</a:t>
            </a:r>
          </a:p>
        </p:txBody>
      </p:sp>
      <p:sp>
        <p:nvSpPr>
          <p:cNvPr id="59" name="TextBox 58">
            <a:extLst>
              <a:ext uri="{FF2B5EF4-FFF2-40B4-BE49-F238E27FC236}">
                <a16:creationId xmlns:a16="http://schemas.microsoft.com/office/drawing/2014/main" id="{5A098725-7A1E-9341-16BA-B35F135DE7EB}"/>
              </a:ext>
            </a:extLst>
          </p:cNvPr>
          <p:cNvSpPr txBox="1"/>
          <p:nvPr/>
        </p:nvSpPr>
        <p:spPr>
          <a:xfrm>
            <a:off x="6888052" y="5357207"/>
            <a:ext cx="800219" cy="400110"/>
          </a:xfrm>
          <a:prstGeom prst="rect">
            <a:avLst/>
          </a:prstGeom>
          <a:noFill/>
        </p:spPr>
        <p:txBody>
          <a:bodyPr wrap="none" rtlCol="0">
            <a:spAutoFit/>
          </a:bodyPr>
          <a:lstStyle/>
          <a:p>
            <a:r>
              <a:rPr lang="en-US" sz="2000" dirty="0">
                <a:solidFill>
                  <a:srgbClr val="FF0000"/>
                </a:solidFill>
                <a:latin typeface="Courier New" panose="02070309020205020404" pitchFamily="49" charset="0"/>
                <a:cs typeface="Courier New" panose="02070309020205020404" pitchFamily="49" charset="0"/>
              </a:rPr>
              <a:t>0x08</a:t>
            </a:r>
          </a:p>
        </p:txBody>
      </p:sp>
      <p:sp>
        <p:nvSpPr>
          <p:cNvPr id="60" name="TextBox 59">
            <a:extLst>
              <a:ext uri="{FF2B5EF4-FFF2-40B4-BE49-F238E27FC236}">
                <a16:creationId xmlns:a16="http://schemas.microsoft.com/office/drawing/2014/main" id="{746B513C-14A8-0C53-D19F-E2E9A34108F8}"/>
              </a:ext>
            </a:extLst>
          </p:cNvPr>
          <p:cNvSpPr txBox="1"/>
          <p:nvPr/>
        </p:nvSpPr>
        <p:spPr>
          <a:xfrm>
            <a:off x="9406982" y="5354120"/>
            <a:ext cx="598241" cy="369332"/>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BRK</a:t>
            </a:r>
          </a:p>
        </p:txBody>
      </p:sp>
    </p:spTree>
    <p:extLst>
      <p:ext uri="{BB962C8B-B14F-4D97-AF65-F5344CB8AC3E}">
        <p14:creationId xmlns:p14="http://schemas.microsoft.com/office/powerpoint/2010/main" val="144215197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C3E1A2-DE03-55D9-1B6B-B7ED552751D8}"/>
              </a:ext>
            </a:extLst>
          </p:cNvPr>
          <p:cNvSpPr>
            <a:spLocks noGrp="1"/>
          </p:cNvSpPr>
          <p:nvPr>
            <p:ph type="title"/>
          </p:nvPr>
        </p:nvSpPr>
        <p:spPr>
          <a:xfrm>
            <a:off x="838200" y="365125"/>
            <a:ext cx="8439150" cy="1325563"/>
          </a:xfrm>
        </p:spPr>
        <p:txBody>
          <a:bodyPr>
            <a:normAutofit/>
          </a:bodyPr>
          <a:lstStyle/>
          <a:p>
            <a:r>
              <a:rPr lang="en-US" dirty="0"/>
              <a:t>Jumps are far simpler than "if logic"</a:t>
            </a:r>
          </a:p>
        </p:txBody>
      </p:sp>
      <p:sp>
        <p:nvSpPr>
          <p:cNvPr id="5" name="Content Placeholder 4">
            <a:extLst>
              <a:ext uri="{FF2B5EF4-FFF2-40B4-BE49-F238E27FC236}">
                <a16:creationId xmlns:a16="http://schemas.microsoft.com/office/drawing/2014/main" id="{16662CB3-CD01-2611-319F-61D8D2122983}"/>
              </a:ext>
            </a:extLst>
          </p:cNvPr>
          <p:cNvSpPr>
            <a:spLocks noGrp="1"/>
          </p:cNvSpPr>
          <p:nvPr>
            <p:ph idx="1"/>
          </p:nvPr>
        </p:nvSpPr>
        <p:spPr/>
        <p:txBody>
          <a:bodyPr/>
          <a:lstStyle/>
          <a:p>
            <a:r>
              <a:rPr lang="en-US" dirty="0"/>
              <a:t>You can think of the unconditional Jump as a SET of the Program Counter (PC) register</a:t>
            </a:r>
          </a:p>
          <a:p>
            <a:r>
              <a:rPr lang="en-US" dirty="0"/>
              <a:t>A conditional jump is a conditional set of the PC register</a:t>
            </a:r>
          </a:p>
        </p:txBody>
      </p:sp>
      <p:graphicFrame>
        <p:nvGraphicFramePr>
          <p:cNvPr id="2" name="Table 1">
            <a:extLst>
              <a:ext uri="{FF2B5EF4-FFF2-40B4-BE49-F238E27FC236}">
                <a16:creationId xmlns:a16="http://schemas.microsoft.com/office/drawing/2014/main" id="{BAA74D57-E58D-922A-1668-1A53B2D592B4}"/>
              </a:ext>
            </a:extLst>
          </p:cNvPr>
          <p:cNvGraphicFramePr>
            <a:graphicFrameLocks noGrp="1"/>
          </p:cNvGraphicFramePr>
          <p:nvPr>
            <p:extLst>
              <p:ext uri="{D42A27DB-BD31-4B8C-83A1-F6EECF244321}">
                <p14:modId xmlns:p14="http://schemas.microsoft.com/office/powerpoint/2010/main" val="2678043028"/>
              </p:ext>
            </p:extLst>
          </p:nvPr>
        </p:nvGraphicFramePr>
        <p:xfrm>
          <a:off x="1278328" y="3429000"/>
          <a:ext cx="9635343" cy="2194560"/>
        </p:xfrm>
        <a:graphic>
          <a:graphicData uri="http://schemas.openxmlformats.org/drawingml/2006/table">
            <a:tbl>
              <a:tblPr firstRow="1">
                <a:tableStyleId>{3C2FFA5D-87B4-456A-9821-1D502468CF0F}</a:tableStyleId>
              </a:tblPr>
              <a:tblGrid>
                <a:gridCol w="1905125">
                  <a:extLst>
                    <a:ext uri="{9D8B030D-6E8A-4147-A177-3AD203B41FA5}">
                      <a16:colId xmlns:a16="http://schemas.microsoft.com/office/drawing/2014/main" val="1788739770"/>
                    </a:ext>
                  </a:extLst>
                </a:gridCol>
                <a:gridCol w="1861902">
                  <a:extLst>
                    <a:ext uri="{9D8B030D-6E8A-4147-A177-3AD203B41FA5}">
                      <a16:colId xmlns:a16="http://schemas.microsoft.com/office/drawing/2014/main" val="1082718568"/>
                    </a:ext>
                  </a:extLst>
                </a:gridCol>
                <a:gridCol w="5868316">
                  <a:extLst>
                    <a:ext uri="{9D8B030D-6E8A-4147-A177-3AD203B41FA5}">
                      <a16:colId xmlns:a16="http://schemas.microsoft.com/office/drawing/2014/main" val="242548057"/>
                    </a:ext>
                  </a:extLst>
                </a:gridCol>
              </a:tblGrid>
              <a:tr h="0">
                <a:tc>
                  <a:txBody>
                    <a:bodyPr/>
                    <a:lstStyle/>
                    <a:p>
                      <a:r>
                        <a:rPr lang="en-US"/>
                        <a:t>Assembly</a:t>
                      </a:r>
                    </a:p>
                  </a:txBody>
                  <a:tcPr anchor="ctr"/>
                </a:tc>
                <a:tc>
                  <a:txBody>
                    <a:bodyPr/>
                    <a:lstStyle/>
                    <a:p>
                      <a:r>
                        <a:rPr lang="en-US"/>
                        <a:t>Opcode</a:t>
                      </a:r>
                    </a:p>
                  </a:txBody>
                  <a:tcPr anchor="ctr"/>
                </a:tc>
                <a:tc>
                  <a:txBody>
                    <a:bodyPr/>
                    <a:lstStyle/>
                    <a:p>
                      <a:r>
                        <a:rPr lang="en-US" dirty="0"/>
                        <a:t>Description</a:t>
                      </a:r>
                    </a:p>
                  </a:txBody>
                  <a:tcPr anchor="ctr"/>
                </a:tc>
                <a:extLst>
                  <a:ext uri="{0D108BD9-81ED-4DB2-BD59-A6C34878D82A}">
                    <a16:rowId xmlns:a16="http://schemas.microsoft.com/office/drawing/2014/main" val="3507161656"/>
                  </a:ext>
                </a:extLst>
              </a:tr>
              <a:tr h="0">
                <a:tc>
                  <a:txBody>
                    <a:bodyPr/>
                    <a:lstStyle/>
                    <a:p>
                      <a:r>
                        <a:rPr lang="en-US" dirty="0"/>
                        <a:t>JMP $address</a:t>
                      </a:r>
                    </a:p>
                  </a:txBody>
                  <a:tcPr anchor="ctr"/>
                </a:tc>
                <a:tc>
                  <a:txBody>
                    <a:bodyPr/>
                    <a:lstStyle/>
                    <a:p>
                      <a:r>
                        <a:rPr lang="en-US"/>
                        <a:t>01001100</a:t>
                      </a:r>
                    </a:p>
                  </a:txBody>
                  <a:tcPr anchor="ctr"/>
                </a:tc>
                <a:tc>
                  <a:txBody>
                    <a:bodyPr/>
                    <a:lstStyle/>
                    <a:p>
                      <a:r>
                        <a:rPr lang="en-US" dirty="0"/>
                        <a:t>Unconditional jump to absolute address (zero-page)</a:t>
                      </a:r>
                    </a:p>
                  </a:txBody>
                  <a:tcPr anchor="ctr"/>
                </a:tc>
                <a:extLst>
                  <a:ext uri="{0D108BD9-81ED-4DB2-BD59-A6C34878D82A}">
                    <a16:rowId xmlns:a16="http://schemas.microsoft.com/office/drawing/2014/main" val="786414628"/>
                  </a:ext>
                </a:extLst>
              </a:tr>
              <a:tr h="0">
                <a:tc>
                  <a:txBody>
                    <a:bodyPr/>
                    <a:lstStyle/>
                    <a:p>
                      <a:r>
                        <a:rPr lang="en-US" dirty="0"/>
                        <a:t>BEQ $address</a:t>
                      </a:r>
                    </a:p>
                  </a:txBody>
                  <a:tcPr anchor="ctr"/>
                </a:tc>
                <a:tc>
                  <a:txBody>
                    <a:bodyPr/>
                    <a:lstStyle/>
                    <a:p>
                      <a:r>
                        <a:rPr lang="en-US" dirty="0"/>
                        <a:t>11110000</a:t>
                      </a:r>
                    </a:p>
                  </a:txBody>
                  <a:tcPr anchor="ctr"/>
                </a:tc>
                <a:tc>
                  <a:txBody>
                    <a:bodyPr/>
                    <a:lstStyle/>
                    <a:p>
                      <a:r>
                        <a:rPr lang="en-US" dirty="0"/>
                        <a:t>Branch if equal (Z flag set)</a:t>
                      </a:r>
                    </a:p>
                  </a:txBody>
                  <a:tcPr anchor="ctr"/>
                </a:tc>
                <a:extLst>
                  <a:ext uri="{0D108BD9-81ED-4DB2-BD59-A6C34878D82A}">
                    <a16:rowId xmlns:a16="http://schemas.microsoft.com/office/drawing/2014/main" val="2251597344"/>
                  </a:ext>
                </a:extLst>
              </a:tr>
              <a:tr h="0">
                <a:tc>
                  <a:txBody>
                    <a:bodyPr/>
                    <a:lstStyle/>
                    <a:p>
                      <a:r>
                        <a:rPr lang="en-US" dirty="0"/>
                        <a:t>BNE $address</a:t>
                      </a:r>
                    </a:p>
                  </a:txBody>
                  <a:tcPr anchor="ctr"/>
                </a:tc>
                <a:tc>
                  <a:txBody>
                    <a:bodyPr/>
                    <a:lstStyle/>
                    <a:p>
                      <a:r>
                        <a:rPr lang="en-US"/>
                        <a:t>11010000</a:t>
                      </a:r>
                    </a:p>
                  </a:txBody>
                  <a:tcPr anchor="ctr"/>
                </a:tc>
                <a:tc>
                  <a:txBody>
                    <a:bodyPr/>
                    <a:lstStyle/>
                    <a:p>
                      <a:r>
                        <a:rPr lang="en-US"/>
                        <a:t>Branch if not equal (Z flag clear)</a:t>
                      </a:r>
                    </a:p>
                  </a:txBody>
                  <a:tcPr anchor="ctr"/>
                </a:tc>
                <a:extLst>
                  <a:ext uri="{0D108BD9-81ED-4DB2-BD59-A6C34878D82A}">
                    <a16:rowId xmlns:a16="http://schemas.microsoft.com/office/drawing/2014/main" val="4082520503"/>
                  </a:ext>
                </a:extLst>
              </a:tr>
              <a:tr h="0">
                <a:tc>
                  <a:txBody>
                    <a:bodyPr/>
                    <a:lstStyle/>
                    <a:p>
                      <a:r>
                        <a:rPr lang="en-US" dirty="0"/>
                        <a:t>BMI $address</a:t>
                      </a:r>
                    </a:p>
                  </a:txBody>
                  <a:tcPr anchor="ctr"/>
                </a:tc>
                <a:tc>
                  <a:txBody>
                    <a:bodyPr/>
                    <a:lstStyle/>
                    <a:p>
                      <a:r>
                        <a:rPr lang="en-US"/>
                        <a:t>00110000</a:t>
                      </a:r>
                    </a:p>
                  </a:txBody>
                  <a:tcPr anchor="ctr"/>
                </a:tc>
                <a:tc>
                  <a:txBody>
                    <a:bodyPr/>
                    <a:lstStyle/>
                    <a:p>
                      <a:r>
                        <a:rPr lang="en-US" dirty="0"/>
                        <a:t>Branch if minus (N flag set)</a:t>
                      </a:r>
                    </a:p>
                  </a:txBody>
                  <a:tcPr anchor="ctr"/>
                </a:tc>
                <a:extLst>
                  <a:ext uri="{0D108BD9-81ED-4DB2-BD59-A6C34878D82A}">
                    <a16:rowId xmlns:a16="http://schemas.microsoft.com/office/drawing/2014/main" val="1708860656"/>
                  </a:ext>
                </a:extLst>
              </a:tr>
              <a:tr h="0">
                <a:tc>
                  <a:txBody>
                    <a:bodyPr/>
                    <a:lstStyle/>
                    <a:p>
                      <a:r>
                        <a:rPr lang="en-US" dirty="0"/>
                        <a:t>BPL $address</a:t>
                      </a:r>
                    </a:p>
                  </a:txBody>
                  <a:tcPr anchor="ctr"/>
                </a:tc>
                <a:tc>
                  <a:txBody>
                    <a:bodyPr/>
                    <a:lstStyle/>
                    <a:p>
                      <a:r>
                        <a:rPr lang="en-US"/>
                        <a:t>00010000</a:t>
                      </a:r>
                    </a:p>
                  </a:txBody>
                  <a:tcPr anchor="ctr"/>
                </a:tc>
                <a:tc>
                  <a:txBody>
                    <a:bodyPr/>
                    <a:lstStyle/>
                    <a:p>
                      <a:r>
                        <a:rPr lang="en-US" dirty="0"/>
                        <a:t>Branch if plus (N flag clear)</a:t>
                      </a:r>
                    </a:p>
                  </a:txBody>
                  <a:tcPr anchor="ctr"/>
                </a:tc>
                <a:extLst>
                  <a:ext uri="{0D108BD9-81ED-4DB2-BD59-A6C34878D82A}">
                    <a16:rowId xmlns:a16="http://schemas.microsoft.com/office/drawing/2014/main" val="3494792443"/>
                  </a:ext>
                </a:extLst>
              </a:tr>
            </a:tbl>
          </a:graphicData>
        </a:graphic>
      </p:graphicFrame>
    </p:spTree>
    <p:extLst>
      <p:ext uri="{BB962C8B-B14F-4D97-AF65-F5344CB8AC3E}">
        <p14:creationId xmlns:p14="http://schemas.microsoft.com/office/powerpoint/2010/main" val="20090233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Shape 571">
            <a:extLst>
              <a:ext uri="{FF2B5EF4-FFF2-40B4-BE49-F238E27FC236}">
                <a16:creationId xmlns:a16="http://schemas.microsoft.com/office/drawing/2014/main" id="{350EAA9A-C4C6-F8F1-3FF9-0B9DD4E93660}"/>
              </a:ext>
            </a:extLst>
          </p:cNvPr>
          <p:cNvCxnSpPr>
            <a:cxnSpLocks/>
            <a:stCxn id="12" idx="0"/>
          </p:cNvCxnSpPr>
          <p:nvPr/>
        </p:nvCxnSpPr>
        <p:spPr>
          <a:xfrm flipH="1" flipV="1">
            <a:off x="9500729" y="1168338"/>
            <a:ext cx="13158" cy="3138167"/>
          </a:xfrm>
          <a:prstGeom prst="straightConnector1">
            <a:avLst/>
          </a:prstGeom>
          <a:noFill/>
          <a:ln w="57150" cap="rnd" cmpd="sng">
            <a:solidFill>
              <a:srgbClr val="7030A0"/>
            </a:solidFill>
            <a:prstDash val="solid"/>
            <a:miter/>
            <a:headEnd type="none" w="med" len="med"/>
            <a:tailEnd type="none" w="med" len="med"/>
          </a:ln>
        </p:spPr>
      </p:cxnSp>
      <p:sp>
        <p:nvSpPr>
          <p:cNvPr id="2" name="Title 1">
            <a:extLst>
              <a:ext uri="{FF2B5EF4-FFF2-40B4-BE49-F238E27FC236}">
                <a16:creationId xmlns:a16="http://schemas.microsoft.com/office/drawing/2014/main" id="{6F920B9B-BA84-9C49-FC2C-1917CB95AC1A}"/>
              </a:ext>
            </a:extLst>
          </p:cNvPr>
          <p:cNvSpPr>
            <a:spLocks noGrp="1"/>
          </p:cNvSpPr>
          <p:nvPr>
            <p:ph type="title"/>
          </p:nvPr>
        </p:nvSpPr>
        <p:spPr>
          <a:xfrm>
            <a:off x="838200" y="365125"/>
            <a:ext cx="4194139" cy="1749425"/>
          </a:xfrm>
        </p:spPr>
        <p:txBody>
          <a:bodyPr>
            <a:normAutofit/>
          </a:bodyPr>
          <a:lstStyle/>
          <a:p>
            <a:r>
              <a:rPr lang="en-US" sz="4000" dirty="0"/>
              <a:t>There is no "for" or "while" in machine language</a:t>
            </a:r>
          </a:p>
        </p:txBody>
      </p:sp>
      <p:sp>
        <p:nvSpPr>
          <p:cNvPr id="4" name="TextBox 3">
            <a:extLst>
              <a:ext uri="{FF2B5EF4-FFF2-40B4-BE49-F238E27FC236}">
                <a16:creationId xmlns:a16="http://schemas.microsoft.com/office/drawing/2014/main" id="{F07618D8-23F7-AFFE-1CCA-1ADBDB0397DD}"/>
              </a:ext>
            </a:extLst>
          </p:cNvPr>
          <p:cNvSpPr txBox="1"/>
          <p:nvPr/>
        </p:nvSpPr>
        <p:spPr>
          <a:xfrm>
            <a:off x="730750" y="2530422"/>
            <a:ext cx="6278918" cy="2554545"/>
          </a:xfrm>
          <a:prstGeom prst="rect">
            <a:avLst/>
          </a:prstGeom>
          <a:noFill/>
        </p:spPr>
        <p:txBody>
          <a:bodyPr wrap="square">
            <a:spAutoFit/>
          </a:bodyPr>
          <a:lstStyle/>
          <a:p>
            <a:r>
              <a:rPr lang="en-US" sz="2000" b="1" dirty="0">
                <a:latin typeface="Courier New" panose="02070309020205020404" pitchFamily="49" charset="0"/>
                <a:cs typeface="Courier New" panose="02070309020205020404" pitchFamily="49" charset="0"/>
              </a:rPr>
              <a:t>CLX       ; Clear X register</a:t>
            </a:r>
          </a:p>
          <a:p>
            <a:r>
              <a:rPr lang="en-US" sz="2000" b="1" dirty="0">
                <a:latin typeface="Courier New" panose="02070309020205020404" pitchFamily="49" charset="0"/>
                <a:cs typeface="Courier New" panose="02070309020205020404" pitchFamily="49" charset="0"/>
              </a:rPr>
              <a:t>loop:</a:t>
            </a:r>
          </a:p>
          <a:p>
            <a:r>
              <a:rPr lang="en-US" sz="2000" b="1" dirty="0">
                <a:latin typeface="Courier New" panose="02070309020205020404" pitchFamily="49" charset="0"/>
                <a:cs typeface="Courier New" panose="02070309020205020404" pitchFamily="49" charset="0"/>
              </a:rPr>
              <a:t>CPX #5    ; Compare X to 5</a:t>
            </a:r>
          </a:p>
          <a:p>
            <a:r>
              <a:rPr lang="en-US" sz="2000" b="1" dirty="0">
                <a:latin typeface="Courier New" panose="02070309020205020404" pitchFamily="49" charset="0"/>
                <a:cs typeface="Courier New" panose="02070309020205020404" pitchFamily="49" charset="0"/>
              </a:rPr>
              <a:t>BEQ end   ; Branch if equal (Z flag set)</a:t>
            </a:r>
          </a:p>
          <a:p>
            <a:r>
              <a:rPr lang="en-US" sz="2000" b="1" dirty="0">
                <a:latin typeface="Courier New" panose="02070309020205020404" pitchFamily="49" charset="0"/>
                <a:cs typeface="Courier New" panose="02070309020205020404" pitchFamily="49" charset="0"/>
              </a:rPr>
              <a:t>INX       ; Increment X</a:t>
            </a:r>
          </a:p>
          <a:p>
            <a:r>
              <a:rPr lang="en-US" sz="2000" b="1" dirty="0">
                <a:latin typeface="Courier New" panose="02070309020205020404" pitchFamily="49" charset="0"/>
                <a:cs typeface="Courier New" panose="02070309020205020404" pitchFamily="49" charset="0"/>
              </a:rPr>
              <a:t>JMP loop  ; Jump to loop</a:t>
            </a:r>
          </a:p>
          <a:p>
            <a:r>
              <a:rPr lang="en-US" sz="2000" b="1" dirty="0">
                <a:latin typeface="Courier New" panose="02070309020205020404" pitchFamily="49" charset="0"/>
                <a:cs typeface="Courier New" panose="02070309020205020404" pitchFamily="49" charset="0"/>
              </a:rPr>
              <a:t>end:</a:t>
            </a:r>
          </a:p>
          <a:p>
            <a:r>
              <a:rPr lang="en-US" sz="2000" b="1" dirty="0">
                <a:latin typeface="Courier New" panose="02070309020205020404" pitchFamily="49" charset="0"/>
                <a:cs typeface="Courier New" panose="02070309020205020404" pitchFamily="49" charset="0"/>
              </a:rPr>
              <a:t>BRK       ; Halt</a:t>
            </a:r>
          </a:p>
        </p:txBody>
      </p:sp>
      <p:sp>
        <p:nvSpPr>
          <p:cNvPr id="5" name="Shape 570">
            <a:extLst>
              <a:ext uri="{FF2B5EF4-FFF2-40B4-BE49-F238E27FC236}">
                <a16:creationId xmlns:a16="http://schemas.microsoft.com/office/drawing/2014/main" id="{859DC707-E28C-3508-C19A-1032086A0E11}"/>
              </a:ext>
            </a:extLst>
          </p:cNvPr>
          <p:cNvSpPr txBox="1"/>
          <p:nvPr/>
        </p:nvSpPr>
        <p:spPr>
          <a:xfrm>
            <a:off x="8115407" y="687656"/>
            <a:ext cx="2796959" cy="561974"/>
          </a:xfrm>
          <a:prstGeom prst="rect">
            <a:avLst/>
          </a:prstGeom>
          <a:solidFill>
            <a:schemeClr val="bg1"/>
          </a:solidFill>
          <a:ln w="57150"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X = 0</a:t>
            </a:r>
          </a:p>
        </p:txBody>
      </p:sp>
      <p:sp>
        <p:nvSpPr>
          <p:cNvPr id="8" name="Shape 589">
            <a:extLst>
              <a:ext uri="{FF2B5EF4-FFF2-40B4-BE49-F238E27FC236}">
                <a16:creationId xmlns:a16="http://schemas.microsoft.com/office/drawing/2014/main" id="{878EBE18-A0A0-86F8-9EB6-B8AE858EF4F1}"/>
              </a:ext>
            </a:extLst>
          </p:cNvPr>
          <p:cNvSpPr txBox="1"/>
          <p:nvPr/>
        </p:nvSpPr>
        <p:spPr>
          <a:xfrm>
            <a:off x="11199288" y="2058345"/>
            <a:ext cx="544115" cy="472229"/>
          </a:xfrm>
          <a:prstGeom prst="rect">
            <a:avLst/>
          </a:prstGeom>
          <a:noFill/>
          <a:ln w="9525" cap="flat" cmpd="sng">
            <a:no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dirty="0">
                <a:latin typeface="Arial" charset="0"/>
                <a:ea typeface="Arial" charset="0"/>
                <a:cs typeface="Arial" charset="0"/>
                <a:sym typeface="Cabin"/>
              </a:rPr>
              <a:t>Yes</a:t>
            </a:r>
          </a:p>
        </p:txBody>
      </p:sp>
      <p:sp>
        <p:nvSpPr>
          <p:cNvPr id="9" name="Shape 570">
            <a:extLst>
              <a:ext uri="{FF2B5EF4-FFF2-40B4-BE49-F238E27FC236}">
                <a16:creationId xmlns:a16="http://schemas.microsoft.com/office/drawing/2014/main" id="{471C3E8E-8CE6-17AF-8C1E-1CCB1232FBB4}"/>
              </a:ext>
            </a:extLst>
          </p:cNvPr>
          <p:cNvSpPr txBox="1"/>
          <p:nvPr/>
        </p:nvSpPr>
        <p:spPr>
          <a:xfrm>
            <a:off x="8115407" y="1523407"/>
            <a:ext cx="2796959" cy="561974"/>
          </a:xfrm>
          <a:prstGeom prst="rect">
            <a:avLst/>
          </a:prstGeom>
          <a:solidFill>
            <a:schemeClr val="bg1"/>
          </a:solidFill>
          <a:ln w="57150"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X ? 5</a:t>
            </a:r>
          </a:p>
        </p:txBody>
      </p:sp>
      <p:sp>
        <p:nvSpPr>
          <p:cNvPr id="10" name="Shape 573">
            <a:extLst>
              <a:ext uri="{FF2B5EF4-FFF2-40B4-BE49-F238E27FC236}">
                <a16:creationId xmlns:a16="http://schemas.microsoft.com/office/drawing/2014/main" id="{1E62EF70-9A5F-F721-50EA-8DCED5EEF3C8}"/>
              </a:ext>
            </a:extLst>
          </p:cNvPr>
          <p:cNvSpPr/>
          <p:nvPr/>
        </p:nvSpPr>
        <p:spPr>
          <a:xfrm>
            <a:off x="8147778" y="2326951"/>
            <a:ext cx="2732216" cy="680494"/>
          </a:xfrm>
          <a:prstGeom prst="diamond">
            <a:avLst/>
          </a:prstGeom>
          <a:solidFill>
            <a:schemeClr val="bg1"/>
          </a:solidFill>
          <a:ln w="57150"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Z ?</a:t>
            </a:r>
          </a:p>
        </p:txBody>
      </p:sp>
      <p:sp>
        <p:nvSpPr>
          <p:cNvPr id="12" name="Shape 570">
            <a:extLst>
              <a:ext uri="{FF2B5EF4-FFF2-40B4-BE49-F238E27FC236}">
                <a16:creationId xmlns:a16="http://schemas.microsoft.com/office/drawing/2014/main" id="{B77D2B65-B5B3-2083-890C-28CC4B87E6D3}"/>
              </a:ext>
            </a:extLst>
          </p:cNvPr>
          <p:cNvSpPr txBox="1"/>
          <p:nvPr/>
        </p:nvSpPr>
        <p:spPr>
          <a:xfrm>
            <a:off x="8115407" y="4306505"/>
            <a:ext cx="2796959" cy="561974"/>
          </a:xfrm>
          <a:prstGeom prst="rect">
            <a:avLst/>
          </a:prstGeom>
          <a:noFill/>
          <a:ln w="57150"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JMP loop</a:t>
            </a:r>
          </a:p>
        </p:txBody>
      </p:sp>
      <p:sp>
        <p:nvSpPr>
          <p:cNvPr id="13" name="Shape 582">
            <a:extLst>
              <a:ext uri="{FF2B5EF4-FFF2-40B4-BE49-F238E27FC236}">
                <a16:creationId xmlns:a16="http://schemas.microsoft.com/office/drawing/2014/main" id="{89466AA3-10C1-BCA6-1E3E-6E90B74F78C5}"/>
              </a:ext>
            </a:extLst>
          </p:cNvPr>
          <p:cNvSpPr txBox="1"/>
          <p:nvPr/>
        </p:nvSpPr>
        <p:spPr>
          <a:xfrm>
            <a:off x="8115407" y="5155890"/>
            <a:ext cx="2796959" cy="561974"/>
          </a:xfrm>
          <a:prstGeom prst="rect">
            <a:avLst/>
          </a:prstGeom>
          <a:noFill/>
          <a:ln w="57150" cap="flat" cmpd="sng">
            <a:solidFill>
              <a:srgbClr val="7030A0"/>
            </a:solidFill>
            <a:prstDash val="solid"/>
            <a:round/>
            <a:headEnd type="none" w="med" len="med"/>
            <a:tailEnd type="none" w="med" len="med"/>
          </a:ln>
        </p:spPr>
        <p:txBody>
          <a:bodyPr lIns="0" tIns="0" rIns="0" bIns="0" anchor="ctr" anchorCtr="0">
            <a:noAutofit/>
          </a:bodyPr>
          <a:lstStyle/>
          <a:p>
            <a:pPr lvl="0"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BRK</a:t>
            </a:r>
          </a:p>
        </p:txBody>
      </p:sp>
      <p:sp>
        <p:nvSpPr>
          <p:cNvPr id="18" name="Shape 589">
            <a:extLst>
              <a:ext uri="{FF2B5EF4-FFF2-40B4-BE49-F238E27FC236}">
                <a16:creationId xmlns:a16="http://schemas.microsoft.com/office/drawing/2014/main" id="{FAE0F0D9-A137-7D1F-DA3B-320A1E534671}"/>
              </a:ext>
            </a:extLst>
          </p:cNvPr>
          <p:cNvSpPr txBox="1"/>
          <p:nvPr/>
        </p:nvSpPr>
        <p:spPr>
          <a:xfrm>
            <a:off x="9846788" y="2931245"/>
            <a:ext cx="544115" cy="472229"/>
          </a:xfrm>
          <a:prstGeom prst="rect">
            <a:avLst/>
          </a:prstGeom>
          <a:noFill/>
          <a:ln w="9525" cap="flat" cmpd="sng">
            <a:no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dirty="0">
                <a:latin typeface="Arial" charset="0"/>
                <a:ea typeface="Arial" charset="0"/>
                <a:cs typeface="Arial" charset="0"/>
                <a:sym typeface="Cabin"/>
              </a:rPr>
              <a:t>No</a:t>
            </a:r>
          </a:p>
        </p:txBody>
      </p:sp>
      <p:sp>
        <p:nvSpPr>
          <p:cNvPr id="20" name="Shape 570">
            <a:extLst>
              <a:ext uri="{FF2B5EF4-FFF2-40B4-BE49-F238E27FC236}">
                <a16:creationId xmlns:a16="http://schemas.microsoft.com/office/drawing/2014/main" id="{AD3D7590-3762-4647-28CB-1119BF73687E}"/>
              </a:ext>
            </a:extLst>
          </p:cNvPr>
          <p:cNvSpPr txBox="1"/>
          <p:nvPr/>
        </p:nvSpPr>
        <p:spPr>
          <a:xfrm>
            <a:off x="8115407" y="3496229"/>
            <a:ext cx="2796959" cy="561974"/>
          </a:xfrm>
          <a:prstGeom prst="rect">
            <a:avLst/>
          </a:prstGeom>
          <a:solidFill>
            <a:schemeClr val="bg1"/>
          </a:solidFill>
          <a:ln w="57150" cap="flat" cmpd="sng">
            <a:solidFill>
              <a:srgbClr val="7030A0"/>
            </a:solidFill>
            <a:prstDash val="solid"/>
            <a:round/>
            <a:headEnd type="none" w="med" len="med"/>
            <a:tailEnd type="none" w="med" len="med"/>
          </a:ln>
        </p:spPr>
        <p:txBody>
          <a:bodyPr lIns="0" tIns="0" rIns="0" bIns="0" anchor="ctr" anchorCtr="0">
            <a:noAutofit/>
          </a:bodyPr>
          <a:lstStyle/>
          <a:p>
            <a:pPr algn="ctr">
              <a:buClr>
                <a:schemeClr val="lt1"/>
              </a:buClr>
              <a:buSzPct val="25000"/>
            </a:pPr>
            <a:r>
              <a:rPr lang="en-US" sz="2250" b="1" dirty="0">
                <a:latin typeface="Courier New" panose="02070309020205020404" pitchFamily="49" charset="0"/>
                <a:ea typeface="Arial" charset="0"/>
                <a:cs typeface="Courier New" panose="02070309020205020404" pitchFamily="49" charset="0"/>
                <a:sym typeface="Cabin"/>
              </a:rPr>
              <a:t>X = X + 1</a:t>
            </a:r>
          </a:p>
        </p:txBody>
      </p:sp>
      <p:cxnSp>
        <p:nvCxnSpPr>
          <p:cNvPr id="43" name="Elbow Connector 42">
            <a:extLst>
              <a:ext uri="{FF2B5EF4-FFF2-40B4-BE49-F238E27FC236}">
                <a16:creationId xmlns:a16="http://schemas.microsoft.com/office/drawing/2014/main" id="{1FA7C270-81A2-8856-07BB-EDF88BCC8541}"/>
              </a:ext>
            </a:extLst>
          </p:cNvPr>
          <p:cNvCxnSpPr>
            <a:cxnSpLocks/>
            <a:stCxn id="12" idx="1"/>
            <a:endCxn id="9" idx="1"/>
          </p:cNvCxnSpPr>
          <p:nvPr/>
        </p:nvCxnSpPr>
        <p:spPr>
          <a:xfrm rot="10800000">
            <a:off x="8115407" y="1804394"/>
            <a:ext cx="12700" cy="2783098"/>
          </a:xfrm>
          <a:prstGeom prst="bentConnector3">
            <a:avLst>
              <a:gd name="adj1" fmla="val 3450000"/>
            </a:avLst>
          </a:prstGeom>
          <a:ln w="571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Elbow Connector 45">
            <a:extLst>
              <a:ext uri="{FF2B5EF4-FFF2-40B4-BE49-F238E27FC236}">
                <a16:creationId xmlns:a16="http://schemas.microsoft.com/office/drawing/2014/main" id="{763BCFA8-EF7A-8069-D3B6-86445BE7574E}"/>
              </a:ext>
            </a:extLst>
          </p:cNvPr>
          <p:cNvCxnSpPr>
            <a:cxnSpLocks/>
            <a:stCxn id="10" idx="3"/>
            <a:endCxn id="13" idx="3"/>
          </p:cNvCxnSpPr>
          <p:nvPr/>
        </p:nvCxnSpPr>
        <p:spPr>
          <a:xfrm>
            <a:off x="10879994" y="2667198"/>
            <a:ext cx="32372" cy="2769679"/>
          </a:xfrm>
          <a:prstGeom prst="bentConnector3">
            <a:avLst>
              <a:gd name="adj1" fmla="val 1806567"/>
            </a:avLst>
          </a:prstGeom>
          <a:ln w="57150">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55245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A6C3CB-13E7-9C0A-F6B4-D8B906B85D18}"/>
              </a:ext>
            </a:extLst>
          </p:cNvPr>
          <p:cNvSpPr txBox="1"/>
          <p:nvPr/>
        </p:nvSpPr>
        <p:spPr>
          <a:xfrm>
            <a:off x="2952750" y="3695700"/>
            <a:ext cx="184731" cy="369332"/>
          </a:xfrm>
          <a:prstGeom prst="rect">
            <a:avLst/>
          </a:prstGeom>
          <a:noFill/>
        </p:spPr>
        <p:txBody>
          <a:bodyPr wrap="none" rtlCol="0">
            <a:spAutoFit/>
          </a:bodyPr>
          <a:lstStyle/>
          <a:p>
            <a:endParaRPr lang="en-US" dirty="0"/>
          </a:p>
        </p:txBody>
      </p:sp>
      <p:sp>
        <p:nvSpPr>
          <p:cNvPr id="10" name="TextBox 9">
            <a:extLst>
              <a:ext uri="{FF2B5EF4-FFF2-40B4-BE49-F238E27FC236}">
                <a16:creationId xmlns:a16="http://schemas.microsoft.com/office/drawing/2014/main" id="{875E0094-AEAE-A507-150C-B8820B4EFCDD}"/>
              </a:ext>
            </a:extLst>
          </p:cNvPr>
          <p:cNvSpPr txBox="1"/>
          <p:nvPr/>
        </p:nvSpPr>
        <p:spPr>
          <a:xfrm>
            <a:off x="6296628" y="112991"/>
            <a:ext cx="5788316" cy="369332"/>
          </a:xfrm>
          <a:prstGeom prst="rect">
            <a:avLst/>
          </a:prstGeom>
          <a:noFill/>
        </p:spPr>
        <p:txBody>
          <a:bodyPr wrap="none" rtlCol="0">
            <a:spAutoFit/>
          </a:bodyPr>
          <a:lstStyle/>
          <a:p>
            <a:r>
              <a:rPr lang="en-US" dirty="0"/>
              <a:t>https://www.ca4e.com/tools/cdc6504/</a:t>
            </a:r>
            <a:r>
              <a:rPr lang="en-US" dirty="0" err="1"/>
              <a:t>documentation.html</a:t>
            </a:r>
            <a:endParaRPr lang="en-US" dirty="0"/>
          </a:p>
        </p:txBody>
      </p:sp>
      <p:graphicFrame>
        <p:nvGraphicFramePr>
          <p:cNvPr id="2" name="Table 1">
            <a:extLst>
              <a:ext uri="{FF2B5EF4-FFF2-40B4-BE49-F238E27FC236}">
                <a16:creationId xmlns:a16="http://schemas.microsoft.com/office/drawing/2014/main" id="{CF4D5E42-08F6-EE81-F97C-684709580A31}"/>
              </a:ext>
            </a:extLst>
          </p:cNvPr>
          <p:cNvGraphicFramePr>
            <a:graphicFrameLocks noGrp="1"/>
          </p:cNvGraphicFramePr>
          <p:nvPr>
            <p:extLst>
              <p:ext uri="{D42A27DB-BD31-4B8C-83A1-F6EECF244321}">
                <p14:modId xmlns:p14="http://schemas.microsoft.com/office/powerpoint/2010/main" val="3094437223"/>
              </p:ext>
            </p:extLst>
          </p:nvPr>
        </p:nvGraphicFramePr>
        <p:xfrm>
          <a:off x="1208809" y="1109604"/>
          <a:ext cx="9774382" cy="4638792"/>
        </p:xfrm>
        <a:graphic>
          <a:graphicData uri="http://schemas.openxmlformats.org/drawingml/2006/table">
            <a:tbl>
              <a:tblPr firstRow="1">
                <a:tableStyleId>{3C2FFA5D-87B4-456A-9821-1D502468CF0F}</a:tableStyleId>
              </a:tblPr>
              <a:tblGrid>
                <a:gridCol w="1860867">
                  <a:extLst>
                    <a:ext uri="{9D8B030D-6E8A-4147-A177-3AD203B41FA5}">
                      <a16:colId xmlns:a16="http://schemas.microsoft.com/office/drawing/2014/main" val="270418671"/>
                    </a:ext>
                  </a:extLst>
                </a:gridCol>
                <a:gridCol w="2047598">
                  <a:extLst>
                    <a:ext uri="{9D8B030D-6E8A-4147-A177-3AD203B41FA5}">
                      <a16:colId xmlns:a16="http://schemas.microsoft.com/office/drawing/2014/main" val="1683778277"/>
                    </a:ext>
                  </a:extLst>
                </a:gridCol>
                <a:gridCol w="5865917">
                  <a:extLst>
                    <a:ext uri="{9D8B030D-6E8A-4147-A177-3AD203B41FA5}">
                      <a16:colId xmlns:a16="http://schemas.microsoft.com/office/drawing/2014/main" val="3571196300"/>
                    </a:ext>
                  </a:extLst>
                </a:gridCol>
              </a:tblGrid>
              <a:tr h="0">
                <a:tc>
                  <a:txBody>
                    <a:bodyPr/>
                    <a:lstStyle/>
                    <a:p>
                      <a:r>
                        <a:rPr lang="en-US"/>
                        <a:t>Assembly</a:t>
                      </a:r>
                    </a:p>
                  </a:txBody>
                  <a:tcPr anchor="ctr"/>
                </a:tc>
                <a:tc>
                  <a:txBody>
                    <a:bodyPr/>
                    <a:lstStyle/>
                    <a:p>
                      <a:r>
                        <a:rPr lang="en-US"/>
                        <a:t>Opcode</a:t>
                      </a:r>
                    </a:p>
                  </a:txBody>
                  <a:tcPr anchor="ctr"/>
                </a:tc>
                <a:tc>
                  <a:txBody>
                    <a:bodyPr/>
                    <a:lstStyle/>
                    <a:p>
                      <a:r>
                        <a:rPr lang="en-US" dirty="0"/>
                        <a:t>Description</a:t>
                      </a:r>
                    </a:p>
                  </a:txBody>
                  <a:tcPr anchor="ctr"/>
                </a:tc>
                <a:extLst>
                  <a:ext uri="{0D108BD9-81ED-4DB2-BD59-A6C34878D82A}">
                    <a16:rowId xmlns:a16="http://schemas.microsoft.com/office/drawing/2014/main" val="51346449"/>
                  </a:ext>
                </a:extLst>
              </a:tr>
              <a:tr h="0">
                <a:tc>
                  <a:txBody>
                    <a:bodyPr/>
                    <a:lstStyle/>
                    <a:p>
                      <a:r>
                        <a:rPr lang="en-US"/>
                        <a:t>CLX</a:t>
                      </a:r>
                    </a:p>
                  </a:txBody>
                  <a:tcPr anchor="ctr"/>
                </a:tc>
                <a:tc>
                  <a:txBody>
                    <a:bodyPr/>
                    <a:lstStyle/>
                    <a:p>
                      <a:r>
                        <a:rPr lang="en-US"/>
                        <a:t>11100010</a:t>
                      </a:r>
                    </a:p>
                  </a:txBody>
                  <a:tcPr anchor="ctr"/>
                </a:tc>
                <a:tc>
                  <a:txBody>
                    <a:bodyPr/>
                    <a:lstStyle/>
                    <a:p>
                      <a:r>
                        <a:rPr lang="en-US" dirty="0"/>
                        <a:t>Clear X register (X = 0). Sets Z flag to 1, N flag to 0.</a:t>
                      </a:r>
                    </a:p>
                  </a:txBody>
                  <a:tcPr anchor="ctr"/>
                </a:tc>
                <a:extLst>
                  <a:ext uri="{0D108BD9-81ED-4DB2-BD59-A6C34878D82A}">
                    <a16:rowId xmlns:a16="http://schemas.microsoft.com/office/drawing/2014/main" val="3653634238"/>
                  </a:ext>
                </a:extLst>
              </a:tr>
              <a:tr h="0">
                <a:tc>
                  <a:txBody>
                    <a:bodyPr/>
                    <a:lstStyle/>
                    <a:p>
                      <a:r>
                        <a:rPr lang="en-US" dirty="0"/>
                        <a:t>INX</a:t>
                      </a:r>
                    </a:p>
                  </a:txBody>
                  <a:tcPr anchor="ctr"/>
                </a:tc>
                <a:tc>
                  <a:txBody>
                    <a:bodyPr/>
                    <a:lstStyle/>
                    <a:p>
                      <a:r>
                        <a:rPr lang="en-US" dirty="0"/>
                        <a:t>11101000</a:t>
                      </a:r>
                    </a:p>
                  </a:txBody>
                  <a:tcPr anchor="ctr"/>
                </a:tc>
                <a:tc>
                  <a:txBody>
                    <a:bodyPr/>
                    <a:lstStyle/>
                    <a:p>
                      <a:r>
                        <a:rPr lang="en-US" dirty="0"/>
                        <a:t>Increment X register by 1</a:t>
                      </a:r>
                    </a:p>
                  </a:txBody>
                  <a:tcPr anchor="ctr"/>
                </a:tc>
                <a:extLst>
                  <a:ext uri="{0D108BD9-81ED-4DB2-BD59-A6C34878D82A}">
                    <a16:rowId xmlns:a16="http://schemas.microsoft.com/office/drawing/2014/main" val="2800919992"/>
                  </a:ext>
                </a:extLst>
              </a:tr>
              <a:tr h="0">
                <a:tc>
                  <a:txBody>
                    <a:bodyPr/>
                    <a:lstStyle/>
                    <a:p>
                      <a:r>
                        <a:rPr lang="en-US" sz="1600"/>
                        <a:t>LDA #value</a:t>
                      </a:r>
                    </a:p>
                  </a:txBody>
                  <a:tcPr marL="79115" marR="79115" marT="39558" marB="39558" anchor="ctr"/>
                </a:tc>
                <a:tc>
                  <a:txBody>
                    <a:bodyPr/>
                    <a:lstStyle/>
                    <a:p>
                      <a:r>
                        <a:rPr lang="en-US" sz="1600"/>
                        <a:t>10101001</a:t>
                      </a:r>
                    </a:p>
                  </a:txBody>
                  <a:tcPr marL="79115" marR="79115" marT="39558" marB="39558" anchor="ctr"/>
                </a:tc>
                <a:tc>
                  <a:txBody>
                    <a:bodyPr/>
                    <a:lstStyle/>
                    <a:p>
                      <a:r>
                        <a:rPr lang="en-US" sz="1600" dirty="0"/>
                        <a:t>Load accumulator with immediate value (ACC = value)</a:t>
                      </a:r>
                    </a:p>
                  </a:txBody>
                  <a:tcPr marL="79115" marR="79115" marT="39558" marB="39558" anchor="ctr"/>
                </a:tc>
                <a:extLst>
                  <a:ext uri="{0D108BD9-81ED-4DB2-BD59-A6C34878D82A}">
                    <a16:rowId xmlns:a16="http://schemas.microsoft.com/office/drawing/2014/main" val="3175275740"/>
                  </a:ext>
                </a:extLst>
              </a:tr>
              <a:tr h="0">
                <a:tc>
                  <a:txBody>
                    <a:bodyPr/>
                    <a:lstStyle/>
                    <a:p>
                      <a:r>
                        <a:rPr lang="en-US" sz="1600"/>
                        <a:t>LDA $address</a:t>
                      </a:r>
                    </a:p>
                  </a:txBody>
                  <a:tcPr marL="79115" marR="79115" marT="39558" marB="39558" anchor="ctr"/>
                </a:tc>
                <a:tc>
                  <a:txBody>
                    <a:bodyPr/>
                    <a:lstStyle/>
                    <a:p>
                      <a:r>
                        <a:rPr lang="en-US" sz="1600"/>
                        <a:t>10100101</a:t>
                      </a:r>
                    </a:p>
                  </a:txBody>
                  <a:tcPr marL="79115" marR="79115" marT="39558" marB="39558" anchor="ctr"/>
                </a:tc>
                <a:tc>
                  <a:txBody>
                    <a:bodyPr/>
                    <a:lstStyle/>
                    <a:p>
                      <a:r>
                        <a:rPr lang="en-US" sz="1600" dirty="0"/>
                        <a:t>Load accumulator (ACC = memory[address])</a:t>
                      </a:r>
                    </a:p>
                  </a:txBody>
                  <a:tcPr marL="79115" marR="79115" marT="39558" marB="39558" anchor="ctr"/>
                </a:tc>
                <a:extLst>
                  <a:ext uri="{0D108BD9-81ED-4DB2-BD59-A6C34878D82A}">
                    <a16:rowId xmlns:a16="http://schemas.microsoft.com/office/drawing/2014/main" val="3708684657"/>
                  </a:ext>
                </a:extLst>
              </a:tr>
              <a:tr h="0">
                <a:tc>
                  <a:txBody>
                    <a:bodyPr/>
                    <a:lstStyle/>
                    <a:p>
                      <a:r>
                        <a:rPr lang="en-US" sz="1600" dirty="0"/>
                        <a:t>STA $address</a:t>
                      </a:r>
                    </a:p>
                  </a:txBody>
                  <a:tcPr anchor="ctr"/>
                </a:tc>
                <a:tc>
                  <a:txBody>
                    <a:bodyPr/>
                    <a:lstStyle/>
                    <a:p>
                      <a:r>
                        <a:rPr lang="en-US" sz="1600"/>
                        <a:t>10000101</a:t>
                      </a:r>
                    </a:p>
                  </a:txBody>
                  <a:tcPr anchor="ctr"/>
                </a:tc>
                <a:tc>
                  <a:txBody>
                    <a:bodyPr/>
                    <a:lstStyle/>
                    <a:p>
                      <a:r>
                        <a:rPr lang="en-US" sz="1600" dirty="0"/>
                        <a:t>Store accumulator (memory[address] = ACC)</a:t>
                      </a:r>
                    </a:p>
                  </a:txBody>
                  <a:tcPr anchor="ctr"/>
                </a:tc>
                <a:extLst>
                  <a:ext uri="{0D108BD9-81ED-4DB2-BD59-A6C34878D82A}">
                    <a16:rowId xmlns:a16="http://schemas.microsoft.com/office/drawing/2014/main" val="2100330992"/>
                  </a:ext>
                </a:extLst>
              </a:tr>
              <a:tr h="0">
                <a:tc>
                  <a:txBody>
                    <a:bodyPr/>
                    <a:lstStyle/>
                    <a:p>
                      <a:r>
                        <a:rPr lang="en-US" dirty="0"/>
                        <a:t>ADC #value</a:t>
                      </a:r>
                    </a:p>
                  </a:txBody>
                  <a:tcPr anchor="ctr"/>
                </a:tc>
                <a:tc>
                  <a:txBody>
                    <a:bodyPr/>
                    <a:lstStyle/>
                    <a:p>
                      <a:r>
                        <a:rPr lang="en-US"/>
                        <a:t>01101001</a:t>
                      </a:r>
                    </a:p>
                  </a:txBody>
                  <a:tcPr anchor="ctr"/>
                </a:tc>
                <a:tc>
                  <a:txBody>
                    <a:bodyPr/>
                    <a:lstStyle/>
                    <a:p>
                      <a:r>
                        <a:rPr lang="en-US"/>
                        <a:t>Add (immediate): ACC = ACC + value</a:t>
                      </a:r>
                    </a:p>
                  </a:txBody>
                  <a:tcPr anchor="ctr"/>
                </a:tc>
                <a:extLst>
                  <a:ext uri="{0D108BD9-81ED-4DB2-BD59-A6C34878D82A}">
                    <a16:rowId xmlns:a16="http://schemas.microsoft.com/office/drawing/2014/main" val="1003936344"/>
                  </a:ext>
                </a:extLst>
              </a:tr>
              <a:tr h="0">
                <a:tc>
                  <a:txBody>
                    <a:bodyPr/>
                    <a:lstStyle/>
                    <a:p>
                      <a:r>
                        <a:rPr lang="en-US" dirty="0"/>
                        <a:t>SBC $address</a:t>
                      </a:r>
                    </a:p>
                  </a:txBody>
                  <a:tcPr anchor="ctr"/>
                </a:tc>
                <a:tc>
                  <a:txBody>
                    <a:bodyPr/>
                    <a:lstStyle/>
                    <a:p>
                      <a:r>
                        <a:rPr lang="en-US"/>
                        <a:t>11100101</a:t>
                      </a:r>
                    </a:p>
                  </a:txBody>
                  <a:tcPr anchor="ctr"/>
                </a:tc>
                <a:tc>
                  <a:txBody>
                    <a:bodyPr/>
                    <a:lstStyle/>
                    <a:p>
                      <a:r>
                        <a:rPr lang="en-US" dirty="0"/>
                        <a:t>Subtract (from memory): ACC = ACC - memory[address]</a:t>
                      </a:r>
                    </a:p>
                  </a:txBody>
                  <a:tcPr anchor="ctr"/>
                </a:tc>
                <a:extLst>
                  <a:ext uri="{0D108BD9-81ED-4DB2-BD59-A6C34878D82A}">
                    <a16:rowId xmlns:a16="http://schemas.microsoft.com/office/drawing/2014/main" val="2777519005"/>
                  </a:ext>
                </a:extLst>
              </a:tr>
              <a:tr h="0">
                <a:tc>
                  <a:txBody>
                    <a:bodyPr/>
                    <a:lstStyle/>
                    <a:p>
                      <a:r>
                        <a:rPr lang="en-US" sz="1800" dirty="0"/>
                        <a:t>CMP #value</a:t>
                      </a:r>
                    </a:p>
                  </a:txBody>
                  <a:tcPr anchor="ctr"/>
                </a:tc>
                <a:tc>
                  <a:txBody>
                    <a:bodyPr/>
                    <a:lstStyle/>
                    <a:p>
                      <a:r>
                        <a:rPr lang="en-US" sz="1800"/>
                        <a:t>11001001</a:t>
                      </a:r>
                    </a:p>
                  </a:txBody>
                  <a:tcPr anchor="ctr"/>
                </a:tc>
                <a:tc>
                  <a:txBody>
                    <a:bodyPr/>
                    <a:lstStyle/>
                    <a:p>
                      <a:r>
                        <a:rPr lang="en-US" sz="1800" dirty="0"/>
                        <a:t>Compare accumulator with immediate value, sets Z, N flags</a:t>
                      </a:r>
                    </a:p>
                  </a:txBody>
                  <a:tcPr anchor="ctr"/>
                </a:tc>
                <a:extLst>
                  <a:ext uri="{0D108BD9-81ED-4DB2-BD59-A6C34878D82A}">
                    <a16:rowId xmlns:a16="http://schemas.microsoft.com/office/drawing/2014/main" val="2209846312"/>
                  </a:ext>
                </a:extLst>
              </a:tr>
              <a:tr h="0">
                <a:tc>
                  <a:txBody>
                    <a:bodyPr/>
                    <a:lstStyle/>
                    <a:p>
                      <a:r>
                        <a:rPr lang="en-US" dirty="0"/>
                        <a:t>JMP $address</a:t>
                      </a:r>
                    </a:p>
                  </a:txBody>
                  <a:tcPr anchor="ctr"/>
                </a:tc>
                <a:tc>
                  <a:txBody>
                    <a:bodyPr/>
                    <a:lstStyle/>
                    <a:p>
                      <a:r>
                        <a:rPr lang="en-US"/>
                        <a:t>01001100</a:t>
                      </a:r>
                    </a:p>
                  </a:txBody>
                  <a:tcPr anchor="ctr"/>
                </a:tc>
                <a:tc>
                  <a:txBody>
                    <a:bodyPr/>
                    <a:lstStyle/>
                    <a:p>
                      <a:r>
                        <a:rPr lang="en-US" dirty="0"/>
                        <a:t>Unconditional jump to absolute address (zero-page)</a:t>
                      </a:r>
                    </a:p>
                  </a:txBody>
                  <a:tcPr anchor="ctr"/>
                </a:tc>
                <a:extLst>
                  <a:ext uri="{0D108BD9-81ED-4DB2-BD59-A6C34878D82A}">
                    <a16:rowId xmlns:a16="http://schemas.microsoft.com/office/drawing/2014/main" val="1152306181"/>
                  </a:ext>
                </a:extLst>
              </a:tr>
              <a:tr h="0">
                <a:tc>
                  <a:txBody>
                    <a:bodyPr/>
                    <a:lstStyle/>
                    <a:p>
                      <a:r>
                        <a:rPr lang="en-US" dirty="0"/>
                        <a:t>BEQ $address</a:t>
                      </a:r>
                    </a:p>
                  </a:txBody>
                  <a:tcPr anchor="ctr"/>
                </a:tc>
                <a:tc>
                  <a:txBody>
                    <a:bodyPr/>
                    <a:lstStyle/>
                    <a:p>
                      <a:r>
                        <a:rPr lang="en-US" dirty="0"/>
                        <a:t>11110000</a:t>
                      </a:r>
                    </a:p>
                  </a:txBody>
                  <a:tcPr anchor="ctr"/>
                </a:tc>
                <a:tc>
                  <a:txBody>
                    <a:bodyPr/>
                    <a:lstStyle/>
                    <a:p>
                      <a:r>
                        <a:rPr lang="en-US" dirty="0"/>
                        <a:t>Branch if equal (Z flag set)</a:t>
                      </a:r>
                    </a:p>
                  </a:txBody>
                  <a:tcPr anchor="ctr"/>
                </a:tc>
                <a:extLst>
                  <a:ext uri="{0D108BD9-81ED-4DB2-BD59-A6C34878D82A}">
                    <a16:rowId xmlns:a16="http://schemas.microsoft.com/office/drawing/2014/main" val="1744880161"/>
                  </a:ext>
                </a:extLst>
              </a:tr>
              <a:tr h="0">
                <a:tc>
                  <a:txBody>
                    <a:bodyPr/>
                    <a:lstStyle/>
                    <a:p>
                      <a:r>
                        <a:rPr lang="en-US" dirty="0"/>
                        <a:t>BMI $address</a:t>
                      </a:r>
                    </a:p>
                  </a:txBody>
                  <a:tcPr anchor="ctr"/>
                </a:tc>
                <a:tc>
                  <a:txBody>
                    <a:bodyPr/>
                    <a:lstStyle/>
                    <a:p>
                      <a:r>
                        <a:rPr lang="en-US"/>
                        <a:t>00110000</a:t>
                      </a:r>
                    </a:p>
                  </a:txBody>
                  <a:tcPr anchor="ctr"/>
                </a:tc>
                <a:tc>
                  <a:txBody>
                    <a:bodyPr/>
                    <a:lstStyle/>
                    <a:p>
                      <a:r>
                        <a:rPr lang="en-US" dirty="0"/>
                        <a:t>Branch if minus (N flag set)</a:t>
                      </a:r>
                    </a:p>
                  </a:txBody>
                  <a:tcPr anchor="ctr"/>
                </a:tc>
                <a:extLst>
                  <a:ext uri="{0D108BD9-81ED-4DB2-BD59-A6C34878D82A}">
                    <a16:rowId xmlns:a16="http://schemas.microsoft.com/office/drawing/2014/main" val="1644657638"/>
                  </a:ext>
                </a:extLst>
              </a:tr>
              <a:tr h="0">
                <a:tc>
                  <a:txBody>
                    <a:bodyPr/>
                    <a:lstStyle/>
                    <a:p>
                      <a:r>
                        <a:rPr lang="en-US" dirty="0"/>
                        <a:t>BRK</a:t>
                      </a:r>
                    </a:p>
                  </a:txBody>
                  <a:tcPr anchor="ctr"/>
                </a:tc>
                <a:tc>
                  <a:txBody>
                    <a:bodyPr/>
                    <a:lstStyle/>
                    <a:p>
                      <a:r>
                        <a:rPr lang="en-US"/>
                        <a:t>00000000</a:t>
                      </a:r>
                    </a:p>
                  </a:txBody>
                  <a:tcPr anchor="ctr"/>
                </a:tc>
                <a:tc>
                  <a:txBody>
                    <a:bodyPr/>
                    <a:lstStyle/>
                    <a:p>
                      <a:r>
                        <a:rPr lang="en-US" dirty="0"/>
                        <a:t>Break/Halt - Stop program execution</a:t>
                      </a:r>
                    </a:p>
                  </a:txBody>
                  <a:tcPr anchor="ctr"/>
                </a:tc>
                <a:extLst>
                  <a:ext uri="{0D108BD9-81ED-4DB2-BD59-A6C34878D82A}">
                    <a16:rowId xmlns:a16="http://schemas.microsoft.com/office/drawing/2014/main" val="3510983792"/>
                  </a:ext>
                </a:extLst>
              </a:tr>
            </a:tbl>
          </a:graphicData>
        </a:graphic>
      </p:graphicFrame>
    </p:spTree>
    <p:extLst>
      <p:ext uri="{BB962C8B-B14F-4D97-AF65-F5344CB8AC3E}">
        <p14:creationId xmlns:p14="http://schemas.microsoft.com/office/powerpoint/2010/main" val="406445478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0F4495-71F3-96F0-643E-4BD3EB2385AA}"/>
              </a:ext>
            </a:extLst>
          </p:cNvPr>
          <p:cNvSpPr>
            <a:spLocks noGrp="1"/>
          </p:cNvSpPr>
          <p:nvPr>
            <p:ph type="title"/>
          </p:nvPr>
        </p:nvSpPr>
        <p:spPr/>
        <p:txBody>
          <a:bodyPr/>
          <a:lstStyle/>
          <a:p>
            <a:r>
              <a:rPr lang="en-US" dirty="0"/>
              <a:t>CDC 6504 – Assembly Language</a:t>
            </a:r>
          </a:p>
        </p:txBody>
      </p:sp>
      <p:sp>
        <p:nvSpPr>
          <p:cNvPr id="4" name="Text Placeholder 3">
            <a:extLst>
              <a:ext uri="{FF2B5EF4-FFF2-40B4-BE49-F238E27FC236}">
                <a16:creationId xmlns:a16="http://schemas.microsoft.com/office/drawing/2014/main" id="{EBC5055E-A377-43FF-D040-0859288A67C8}"/>
              </a:ext>
            </a:extLst>
          </p:cNvPr>
          <p:cNvSpPr>
            <a:spLocks noGrp="1"/>
          </p:cNvSpPr>
          <p:nvPr>
            <p:ph type="body" idx="1"/>
          </p:nvPr>
        </p:nvSpPr>
        <p:spPr/>
        <p:txBody>
          <a:bodyPr/>
          <a:lstStyle/>
          <a:p>
            <a:r>
              <a:rPr lang="en-US" dirty="0"/>
              <a:t>https://www.ca4e.com/cdc6504/</a:t>
            </a:r>
            <a:r>
              <a:rPr lang="en-US" dirty="0" err="1"/>
              <a:t>documentation.html</a:t>
            </a:r>
            <a:endParaRPr lang="en-US" dirty="0"/>
          </a:p>
        </p:txBody>
      </p:sp>
    </p:spTree>
    <p:extLst>
      <p:ext uri="{BB962C8B-B14F-4D97-AF65-F5344CB8AC3E}">
        <p14:creationId xmlns:p14="http://schemas.microsoft.com/office/powerpoint/2010/main" val="30662182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D63F1-3360-6FE7-2814-BD4521630A1D}"/>
              </a:ext>
            </a:extLst>
          </p:cNvPr>
          <p:cNvSpPr>
            <a:spLocks noGrp="1"/>
          </p:cNvSpPr>
          <p:nvPr>
            <p:ph type="title"/>
          </p:nvPr>
        </p:nvSpPr>
        <p:spPr/>
        <p:txBody>
          <a:bodyPr/>
          <a:lstStyle/>
          <a:p>
            <a:r>
              <a:rPr lang="en-US" dirty="0"/>
              <a:t>Add 5 + 15 and Store</a:t>
            </a:r>
          </a:p>
        </p:txBody>
      </p:sp>
      <p:sp>
        <p:nvSpPr>
          <p:cNvPr id="6" name="TextBox 5">
            <a:extLst>
              <a:ext uri="{FF2B5EF4-FFF2-40B4-BE49-F238E27FC236}">
                <a16:creationId xmlns:a16="http://schemas.microsoft.com/office/drawing/2014/main" id="{BA08C540-DC5B-494D-A837-A1FD91491054}"/>
              </a:ext>
            </a:extLst>
          </p:cNvPr>
          <p:cNvSpPr txBox="1"/>
          <p:nvPr/>
        </p:nvSpPr>
        <p:spPr>
          <a:xfrm>
            <a:off x="1084997" y="1690688"/>
            <a:ext cx="10515600" cy="1200329"/>
          </a:xfrm>
          <a:prstGeom prst="rect">
            <a:avLst/>
          </a:prstGeom>
          <a:noFill/>
        </p:spPr>
        <p:txBody>
          <a:bodyPr wrap="square">
            <a:spAutoFit/>
          </a:bodyPr>
          <a:lstStyle/>
          <a:p>
            <a:r>
              <a:rPr lang="en-US" dirty="0">
                <a:effectLst/>
                <a:latin typeface="Courier New" panose="02070309020205020404" pitchFamily="49" charset="0"/>
              </a:rPr>
              <a:t>LDA #10     ; Load 10 into accumulator</a:t>
            </a:r>
          </a:p>
          <a:p>
            <a:r>
              <a:rPr lang="en-US" dirty="0">
                <a:effectLst/>
                <a:latin typeface="Courier New" panose="02070309020205020404" pitchFamily="49" charset="0"/>
              </a:rPr>
              <a:t>ADC #5      ; Add 5 (result = 15)</a:t>
            </a:r>
          </a:p>
          <a:p>
            <a:r>
              <a:rPr lang="en-US" dirty="0">
                <a:effectLst/>
                <a:latin typeface="Courier New" panose="02070309020205020404" pitchFamily="49" charset="0"/>
              </a:rPr>
              <a:t>STA $00     ; Store result to memory[0]</a:t>
            </a:r>
          </a:p>
          <a:p>
            <a:r>
              <a:rPr lang="en-US" dirty="0">
                <a:effectLst/>
                <a:latin typeface="Courier New" panose="02070309020205020404" pitchFamily="49" charset="0"/>
              </a:rPr>
              <a:t>BRK</a:t>
            </a:r>
          </a:p>
        </p:txBody>
      </p:sp>
    </p:spTree>
    <p:extLst>
      <p:ext uri="{BB962C8B-B14F-4D97-AF65-F5344CB8AC3E}">
        <p14:creationId xmlns:p14="http://schemas.microsoft.com/office/powerpoint/2010/main" val="308166607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00976-6506-F872-581F-C7513802B70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FFA0F87-95BD-A227-EFDF-9E8A6DEADE97}"/>
              </a:ext>
            </a:extLst>
          </p:cNvPr>
          <p:cNvSpPr>
            <a:spLocks noGrp="1"/>
          </p:cNvSpPr>
          <p:nvPr>
            <p:ph type="title"/>
          </p:nvPr>
        </p:nvSpPr>
        <p:spPr/>
        <p:txBody>
          <a:bodyPr/>
          <a:lstStyle/>
          <a:p>
            <a:r>
              <a:rPr lang="en-US" dirty="0"/>
              <a:t>Conditional convert to upper case</a:t>
            </a:r>
          </a:p>
        </p:txBody>
      </p:sp>
      <p:sp>
        <p:nvSpPr>
          <p:cNvPr id="6" name="TextBox 5">
            <a:extLst>
              <a:ext uri="{FF2B5EF4-FFF2-40B4-BE49-F238E27FC236}">
                <a16:creationId xmlns:a16="http://schemas.microsoft.com/office/drawing/2014/main" id="{0851CE2F-B2F6-0FF2-3CEA-DDEBD6E4A92F}"/>
              </a:ext>
            </a:extLst>
          </p:cNvPr>
          <p:cNvSpPr txBox="1"/>
          <p:nvPr/>
        </p:nvSpPr>
        <p:spPr>
          <a:xfrm>
            <a:off x="1084997" y="1690688"/>
            <a:ext cx="10515600" cy="2031325"/>
          </a:xfrm>
          <a:prstGeom prst="rect">
            <a:avLst/>
          </a:prstGeom>
          <a:noFill/>
        </p:spPr>
        <p:txBody>
          <a:bodyPr wrap="square">
            <a:spAutoFit/>
          </a:bodyPr>
          <a:lstStyle/>
          <a:p>
            <a:endParaRPr lang="en-US" dirty="0">
              <a:effectLst/>
              <a:latin typeface="Courier New" panose="02070309020205020404" pitchFamily="49" charset="0"/>
            </a:endParaRPr>
          </a:p>
          <a:p>
            <a:r>
              <a:rPr lang="en-US" dirty="0">
                <a:effectLst/>
                <a:latin typeface="Courier New" panose="02070309020205020404" pitchFamily="49" charset="0"/>
              </a:rPr>
              <a:t>LDA #'p'     ; 0x70 is the ASCII value for 'p'</a:t>
            </a:r>
          </a:p>
          <a:p>
            <a:r>
              <a:rPr lang="en-US" dirty="0">
                <a:effectLst/>
                <a:latin typeface="Courier New" panose="02070309020205020404" pitchFamily="49" charset="0"/>
              </a:rPr>
              <a:t>CMP #'a'     ; 0x61 is the ASCII value for 'a'</a:t>
            </a:r>
          </a:p>
          <a:p>
            <a:r>
              <a:rPr lang="en-US" dirty="0">
                <a:effectLst/>
                <a:latin typeface="Courier New" panose="02070309020205020404" pitchFamily="49" charset="0"/>
              </a:rPr>
              <a:t>BMI skip     ; Branch if minus (less than)</a:t>
            </a:r>
          </a:p>
          <a:p>
            <a:r>
              <a:rPr lang="en-US" dirty="0">
                <a:effectLst/>
                <a:latin typeface="Courier New" panose="02070309020205020404" pitchFamily="49" charset="0"/>
              </a:rPr>
              <a:t>SBC #0x20    ; Subtract 0x20 to convert to uppercase</a:t>
            </a:r>
          </a:p>
          <a:p>
            <a:r>
              <a:rPr lang="en-US" dirty="0">
                <a:effectLst/>
                <a:latin typeface="Courier New" panose="02070309020205020404" pitchFamily="49" charset="0"/>
              </a:rPr>
              <a:t>skip:</a:t>
            </a:r>
          </a:p>
          <a:p>
            <a:r>
              <a:rPr lang="en-US" dirty="0">
                <a:effectLst/>
                <a:latin typeface="Courier New" panose="02070309020205020404" pitchFamily="49" charset="0"/>
              </a:rPr>
              <a:t>BRK</a:t>
            </a:r>
          </a:p>
        </p:txBody>
      </p:sp>
    </p:spTree>
    <p:extLst>
      <p:ext uri="{BB962C8B-B14F-4D97-AF65-F5344CB8AC3E}">
        <p14:creationId xmlns:p14="http://schemas.microsoft.com/office/powerpoint/2010/main" val="269841479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D63F1-3360-6FE7-2814-BD4521630A1D}"/>
              </a:ext>
            </a:extLst>
          </p:cNvPr>
          <p:cNvSpPr>
            <a:spLocks noGrp="1"/>
          </p:cNvSpPr>
          <p:nvPr>
            <p:ph type="title"/>
          </p:nvPr>
        </p:nvSpPr>
        <p:spPr/>
        <p:txBody>
          <a:bodyPr/>
          <a:lstStyle/>
          <a:p>
            <a:r>
              <a:rPr lang="en-US" dirty="0"/>
              <a:t>Print Hello</a:t>
            </a:r>
          </a:p>
        </p:txBody>
      </p:sp>
      <p:sp>
        <p:nvSpPr>
          <p:cNvPr id="6" name="TextBox 5">
            <a:extLst>
              <a:ext uri="{FF2B5EF4-FFF2-40B4-BE49-F238E27FC236}">
                <a16:creationId xmlns:a16="http://schemas.microsoft.com/office/drawing/2014/main" id="{BA08C540-DC5B-494D-A837-A1FD91491054}"/>
              </a:ext>
            </a:extLst>
          </p:cNvPr>
          <p:cNvSpPr txBox="1"/>
          <p:nvPr/>
        </p:nvSpPr>
        <p:spPr>
          <a:xfrm>
            <a:off x="1084997" y="1690688"/>
            <a:ext cx="10515600" cy="2862322"/>
          </a:xfrm>
          <a:prstGeom prst="rect">
            <a:avLst/>
          </a:prstGeom>
          <a:noFill/>
        </p:spPr>
        <p:txBody>
          <a:bodyPr wrap="square">
            <a:spAutoFit/>
          </a:bodyPr>
          <a:lstStyle/>
          <a:p>
            <a:r>
              <a:rPr lang="en-US" dirty="0">
                <a:latin typeface="Courier New" panose="02070309020205020404" pitchFamily="49" charset="0"/>
              </a:rPr>
              <a:t>LDA #'H'       ; Load 'H' into accumulator</a:t>
            </a:r>
          </a:p>
          <a:p>
            <a:r>
              <a:rPr lang="en-US" dirty="0">
                <a:latin typeface="Courier New" panose="02070309020205020404" pitchFamily="49" charset="0"/>
              </a:rPr>
              <a:t>STA $00</a:t>
            </a:r>
          </a:p>
          <a:p>
            <a:r>
              <a:rPr lang="en-US" dirty="0">
                <a:latin typeface="Courier New" panose="02070309020205020404" pitchFamily="49" charset="0"/>
              </a:rPr>
              <a:t>LDA #'e'       ; Load 'e' into accumulator</a:t>
            </a:r>
          </a:p>
          <a:p>
            <a:r>
              <a:rPr lang="en-US" dirty="0">
                <a:latin typeface="Courier New" panose="02070309020205020404" pitchFamily="49" charset="0"/>
              </a:rPr>
              <a:t>STA $01</a:t>
            </a:r>
          </a:p>
          <a:p>
            <a:r>
              <a:rPr lang="en-US" dirty="0">
                <a:latin typeface="Courier New" panose="02070309020205020404" pitchFamily="49" charset="0"/>
              </a:rPr>
              <a:t>LDA #'l'       ; Load 'l' into accumulator</a:t>
            </a:r>
          </a:p>
          <a:p>
            <a:r>
              <a:rPr lang="en-US" dirty="0">
                <a:latin typeface="Courier New" panose="02070309020205020404" pitchFamily="49" charset="0"/>
              </a:rPr>
              <a:t>STA $02</a:t>
            </a:r>
          </a:p>
          <a:p>
            <a:r>
              <a:rPr lang="en-US" dirty="0">
                <a:latin typeface="Courier New" panose="02070309020205020404" pitchFamily="49" charset="0"/>
              </a:rPr>
              <a:t>STA $03        ; Store 'l' again</a:t>
            </a:r>
          </a:p>
          <a:p>
            <a:r>
              <a:rPr lang="en-US" dirty="0">
                <a:latin typeface="Courier New" panose="02070309020205020404" pitchFamily="49" charset="0"/>
              </a:rPr>
              <a:t>LDA #'o'       ; Load 'o' into accumulator</a:t>
            </a:r>
          </a:p>
          <a:p>
            <a:r>
              <a:rPr lang="en-US" dirty="0">
                <a:latin typeface="Courier New" panose="02070309020205020404" pitchFamily="49" charset="0"/>
              </a:rPr>
              <a:t>STA $04</a:t>
            </a:r>
          </a:p>
          <a:p>
            <a:r>
              <a:rPr lang="en-US" dirty="0">
                <a:latin typeface="Courier New" panose="02070309020205020404" pitchFamily="49" charset="0"/>
              </a:rPr>
              <a:t>BRK</a:t>
            </a:r>
          </a:p>
        </p:txBody>
      </p:sp>
    </p:spTree>
    <p:extLst>
      <p:ext uri="{BB962C8B-B14F-4D97-AF65-F5344CB8AC3E}">
        <p14:creationId xmlns:p14="http://schemas.microsoft.com/office/powerpoint/2010/main" val="3983642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AC48CE-1198-5556-7BBF-9859042823EE}"/>
              </a:ext>
            </a:extLst>
          </p:cNvPr>
          <p:cNvSpPr>
            <a:spLocks noGrp="1"/>
          </p:cNvSpPr>
          <p:nvPr>
            <p:ph type="title"/>
          </p:nvPr>
        </p:nvSpPr>
        <p:spPr/>
        <p:txBody>
          <a:bodyPr/>
          <a:lstStyle/>
          <a:p>
            <a:r>
              <a:rPr lang="en-US" dirty="0"/>
              <a:t>Let's learn Base-16 (Hexadecimal)</a:t>
            </a:r>
          </a:p>
        </p:txBody>
      </p:sp>
      <p:sp>
        <p:nvSpPr>
          <p:cNvPr id="5" name="Text Placeholder 4">
            <a:extLst>
              <a:ext uri="{FF2B5EF4-FFF2-40B4-BE49-F238E27FC236}">
                <a16:creationId xmlns:a16="http://schemas.microsoft.com/office/drawing/2014/main" id="{3680EA8C-03C5-5CA3-CFFF-E02D27BB83C6}"/>
              </a:ext>
            </a:extLst>
          </p:cNvPr>
          <p:cNvSpPr>
            <a:spLocks noGrp="1"/>
          </p:cNvSpPr>
          <p:nvPr>
            <p:ph type="body" idx="1"/>
          </p:nvPr>
        </p:nvSpPr>
        <p:spPr/>
        <p:txBody>
          <a:bodyPr/>
          <a:lstStyle/>
          <a:p>
            <a:r>
              <a:rPr lang="en-US" dirty="0"/>
              <a:t>Base 16 is easy to convert to bits and much less verbose than Base-2</a:t>
            </a:r>
          </a:p>
        </p:txBody>
      </p:sp>
    </p:spTree>
    <p:extLst>
      <p:ext uri="{BB962C8B-B14F-4D97-AF65-F5344CB8AC3E}">
        <p14:creationId xmlns:p14="http://schemas.microsoft.com/office/powerpoint/2010/main" val="252973862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D63F1-3360-6FE7-2814-BD4521630A1D}"/>
              </a:ext>
            </a:extLst>
          </p:cNvPr>
          <p:cNvSpPr>
            <a:spLocks noGrp="1"/>
          </p:cNvSpPr>
          <p:nvPr>
            <p:ph type="title"/>
          </p:nvPr>
        </p:nvSpPr>
        <p:spPr/>
        <p:txBody>
          <a:bodyPr/>
          <a:lstStyle/>
          <a:p>
            <a:r>
              <a:rPr lang="en-US" dirty="0"/>
              <a:t>Count to Five</a:t>
            </a:r>
          </a:p>
        </p:txBody>
      </p:sp>
      <p:sp>
        <p:nvSpPr>
          <p:cNvPr id="6" name="TextBox 5">
            <a:extLst>
              <a:ext uri="{FF2B5EF4-FFF2-40B4-BE49-F238E27FC236}">
                <a16:creationId xmlns:a16="http://schemas.microsoft.com/office/drawing/2014/main" id="{BA08C540-DC5B-494D-A837-A1FD91491054}"/>
              </a:ext>
            </a:extLst>
          </p:cNvPr>
          <p:cNvSpPr txBox="1"/>
          <p:nvPr/>
        </p:nvSpPr>
        <p:spPr>
          <a:xfrm>
            <a:off x="1084997" y="1690688"/>
            <a:ext cx="10515600" cy="2308324"/>
          </a:xfrm>
          <a:prstGeom prst="rect">
            <a:avLst/>
          </a:prstGeom>
          <a:noFill/>
        </p:spPr>
        <p:txBody>
          <a:bodyPr wrap="square">
            <a:spAutoFit/>
          </a:bodyPr>
          <a:lstStyle/>
          <a:p>
            <a:r>
              <a:rPr lang="en-US" dirty="0">
                <a:effectLst/>
                <a:latin typeface="Courier New" panose="02070309020205020404" pitchFamily="49" charset="0"/>
              </a:rPr>
              <a:t>CLX            ; Clear X register</a:t>
            </a:r>
          </a:p>
          <a:p>
            <a:r>
              <a:rPr lang="en-US" dirty="0">
                <a:effectLst/>
                <a:latin typeface="Courier New" panose="02070309020205020404" pitchFamily="49" charset="0"/>
              </a:rPr>
              <a:t>loop:</a:t>
            </a:r>
          </a:p>
          <a:p>
            <a:r>
              <a:rPr lang="en-US" dirty="0">
                <a:effectLst/>
                <a:latin typeface="Courier New" panose="02070309020205020404" pitchFamily="49" charset="0"/>
              </a:rPr>
              <a:t>CPX #5         ; Compare X register to 5 (simpler than TXA/CMP)</a:t>
            </a:r>
          </a:p>
          <a:p>
            <a:r>
              <a:rPr lang="en-US" dirty="0">
                <a:effectLst/>
                <a:latin typeface="Courier New" panose="02070309020205020404" pitchFamily="49" charset="0"/>
              </a:rPr>
              <a:t>BEQ end        ; Branch if equal (Z flag set)</a:t>
            </a:r>
          </a:p>
          <a:p>
            <a:r>
              <a:rPr lang="en-US" dirty="0">
                <a:effectLst/>
                <a:latin typeface="Courier New" panose="02070309020205020404" pitchFamily="49" charset="0"/>
              </a:rPr>
              <a:t>INX            ; Increment X</a:t>
            </a:r>
          </a:p>
          <a:p>
            <a:r>
              <a:rPr lang="en-US" dirty="0">
                <a:effectLst/>
                <a:latin typeface="Courier New" panose="02070309020205020404" pitchFamily="49" charset="0"/>
              </a:rPr>
              <a:t>JMP loop       ; Jump to loop</a:t>
            </a:r>
          </a:p>
          <a:p>
            <a:r>
              <a:rPr lang="en-US" dirty="0">
                <a:effectLst/>
                <a:latin typeface="Courier New" panose="02070309020205020404" pitchFamily="49" charset="0"/>
              </a:rPr>
              <a:t>end:</a:t>
            </a:r>
          </a:p>
          <a:p>
            <a:r>
              <a:rPr lang="en-US" dirty="0">
                <a:effectLst/>
                <a:latin typeface="Courier New" panose="02070309020205020404" pitchFamily="49" charset="0"/>
              </a:rPr>
              <a:t>BRK            ; Halt</a:t>
            </a:r>
          </a:p>
        </p:txBody>
      </p:sp>
    </p:spTree>
    <p:extLst>
      <p:ext uri="{BB962C8B-B14F-4D97-AF65-F5344CB8AC3E}">
        <p14:creationId xmlns:p14="http://schemas.microsoft.com/office/powerpoint/2010/main" val="123776354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18D05-13F0-2A54-1BCF-F7588ED5360A}"/>
              </a:ext>
            </a:extLst>
          </p:cNvPr>
          <p:cNvSpPr>
            <a:spLocks noGrp="1"/>
          </p:cNvSpPr>
          <p:nvPr>
            <p:ph type="title"/>
          </p:nvPr>
        </p:nvSpPr>
        <p:spPr/>
        <p:txBody>
          <a:bodyPr/>
          <a:lstStyle/>
          <a:p>
            <a:r>
              <a:rPr lang="en-US" dirty="0"/>
              <a:t>Data Directive – Assembly Only</a:t>
            </a:r>
          </a:p>
        </p:txBody>
      </p:sp>
      <p:graphicFrame>
        <p:nvGraphicFramePr>
          <p:cNvPr id="3" name="Table 2">
            <a:extLst>
              <a:ext uri="{FF2B5EF4-FFF2-40B4-BE49-F238E27FC236}">
                <a16:creationId xmlns:a16="http://schemas.microsoft.com/office/drawing/2014/main" id="{D4B20E16-DF26-57D4-D9FD-C829FB35AA30}"/>
              </a:ext>
            </a:extLst>
          </p:cNvPr>
          <p:cNvGraphicFramePr>
            <a:graphicFrameLocks noGrp="1"/>
          </p:cNvGraphicFramePr>
          <p:nvPr>
            <p:extLst>
              <p:ext uri="{D42A27DB-BD31-4B8C-83A1-F6EECF244321}">
                <p14:modId xmlns:p14="http://schemas.microsoft.com/office/powerpoint/2010/main" val="1627366718"/>
              </p:ext>
            </p:extLst>
          </p:nvPr>
        </p:nvGraphicFramePr>
        <p:xfrm>
          <a:off x="954110" y="2357949"/>
          <a:ext cx="10515600" cy="1645920"/>
        </p:xfrm>
        <a:graphic>
          <a:graphicData uri="http://schemas.openxmlformats.org/drawingml/2006/table">
            <a:tbl>
              <a:tblPr firstRow="1">
                <a:tableStyleId>{3C2FFA5D-87B4-456A-9821-1D502468CF0F}</a:tableStyleId>
              </a:tblPr>
              <a:tblGrid>
                <a:gridCol w="2162577">
                  <a:extLst>
                    <a:ext uri="{9D8B030D-6E8A-4147-A177-3AD203B41FA5}">
                      <a16:colId xmlns:a16="http://schemas.microsoft.com/office/drawing/2014/main" val="2763081494"/>
                    </a:ext>
                  </a:extLst>
                </a:gridCol>
                <a:gridCol w="8353023">
                  <a:extLst>
                    <a:ext uri="{9D8B030D-6E8A-4147-A177-3AD203B41FA5}">
                      <a16:colId xmlns:a16="http://schemas.microsoft.com/office/drawing/2014/main" val="564312048"/>
                    </a:ext>
                  </a:extLst>
                </a:gridCol>
              </a:tblGrid>
              <a:tr h="0">
                <a:tc>
                  <a:txBody>
                    <a:bodyPr/>
                    <a:lstStyle/>
                    <a:p>
                      <a:r>
                        <a:rPr lang="en-US"/>
                        <a:t>Assembly</a:t>
                      </a:r>
                    </a:p>
                  </a:txBody>
                  <a:tcPr anchor="ctr"/>
                </a:tc>
                <a:tc>
                  <a:txBody>
                    <a:bodyPr/>
                    <a:lstStyle/>
                    <a:p>
                      <a:r>
                        <a:rPr lang="en-US" dirty="0"/>
                        <a:t>Description</a:t>
                      </a:r>
                    </a:p>
                  </a:txBody>
                  <a:tcPr anchor="ctr"/>
                </a:tc>
                <a:extLst>
                  <a:ext uri="{0D108BD9-81ED-4DB2-BD59-A6C34878D82A}">
                    <a16:rowId xmlns:a16="http://schemas.microsoft.com/office/drawing/2014/main" val="3551496911"/>
                  </a:ext>
                </a:extLst>
              </a:tr>
              <a:tr h="0">
                <a:tc>
                  <a:txBody>
                    <a:bodyPr/>
                    <a:lstStyle/>
                    <a:p>
                      <a:r>
                        <a:rPr lang="en-US"/>
                        <a:t>DATA 'string'</a:t>
                      </a:r>
                    </a:p>
                  </a:txBody>
                  <a:tcPr anchor="ctr"/>
                </a:tc>
                <a:tc>
                  <a:txBody>
                    <a:bodyPr/>
                    <a:lstStyle/>
                    <a:p>
                      <a:r>
                        <a:rPr lang="en-US" dirty="0"/>
                        <a:t>Pre-populates data memory (not instruction memory) with a null-terminated string. Data is loaded starting at memory address 0.</a:t>
                      </a:r>
                    </a:p>
                  </a:txBody>
                  <a:tcPr anchor="ctr"/>
                </a:tc>
                <a:extLst>
                  <a:ext uri="{0D108BD9-81ED-4DB2-BD59-A6C34878D82A}">
                    <a16:rowId xmlns:a16="http://schemas.microsoft.com/office/drawing/2014/main" val="420631137"/>
                  </a:ext>
                </a:extLst>
              </a:tr>
              <a:tr h="0">
                <a:tc>
                  <a:txBody>
                    <a:bodyPr/>
                    <a:lstStyle/>
                    <a:p>
                      <a:r>
                        <a:rPr lang="en-US"/>
                        <a:t>DATA 0x00 0x0A ...</a:t>
                      </a:r>
                    </a:p>
                  </a:txBody>
                  <a:tcPr anchor="ctr"/>
                </a:tc>
                <a:tc>
                  <a:txBody>
                    <a:bodyPr/>
                    <a:lstStyle/>
                    <a:p>
                      <a:r>
                        <a:rPr lang="en-US" dirty="0"/>
                        <a:t>Pre-populates data memory (not instruction memory) with a space-separated list of hexadecimal values. Data is loaded starting at memory address 0.</a:t>
                      </a:r>
                    </a:p>
                  </a:txBody>
                  <a:tcPr anchor="ctr"/>
                </a:tc>
                <a:extLst>
                  <a:ext uri="{0D108BD9-81ED-4DB2-BD59-A6C34878D82A}">
                    <a16:rowId xmlns:a16="http://schemas.microsoft.com/office/drawing/2014/main" val="2812192076"/>
                  </a:ext>
                </a:extLst>
              </a:tr>
            </a:tbl>
          </a:graphicData>
        </a:graphic>
      </p:graphicFrame>
    </p:spTree>
    <p:extLst>
      <p:ext uri="{BB962C8B-B14F-4D97-AF65-F5344CB8AC3E}">
        <p14:creationId xmlns:p14="http://schemas.microsoft.com/office/powerpoint/2010/main" val="41428581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D63F1-3360-6FE7-2814-BD4521630A1D}"/>
              </a:ext>
            </a:extLst>
          </p:cNvPr>
          <p:cNvSpPr>
            <a:spLocks noGrp="1"/>
          </p:cNvSpPr>
          <p:nvPr>
            <p:ph type="title"/>
          </p:nvPr>
        </p:nvSpPr>
        <p:spPr/>
        <p:txBody>
          <a:bodyPr/>
          <a:lstStyle/>
          <a:p>
            <a:r>
              <a:rPr lang="en-US" dirty="0"/>
              <a:t>Summary</a:t>
            </a:r>
          </a:p>
        </p:txBody>
      </p:sp>
      <p:sp>
        <p:nvSpPr>
          <p:cNvPr id="6" name="TextBox 5">
            <a:extLst>
              <a:ext uri="{FF2B5EF4-FFF2-40B4-BE49-F238E27FC236}">
                <a16:creationId xmlns:a16="http://schemas.microsoft.com/office/drawing/2014/main" id="{BA08C540-DC5B-494D-A837-A1FD91491054}"/>
              </a:ext>
            </a:extLst>
          </p:cNvPr>
          <p:cNvSpPr txBox="1"/>
          <p:nvPr/>
        </p:nvSpPr>
        <p:spPr>
          <a:xfrm>
            <a:off x="1676400" y="1540562"/>
            <a:ext cx="10515600" cy="4247317"/>
          </a:xfrm>
          <a:prstGeom prst="rect">
            <a:avLst/>
          </a:prstGeom>
          <a:noFill/>
        </p:spPr>
        <p:txBody>
          <a:bodyPr wrap="square">
            <a:spAutoFit/>
          </a:bodyPr>
          <a:lstStyle/>
          <a:p>
            <a:r>
              <a:rPr lang="en-US" dirty="0">
                <a:effectLst/>
                <a:latin typeface="Courier New" panose="02070309020205020404" pitchFamily="49" charset="0"/>
              </a:rPr>
              <a:t>MOV X3, A3  ; Copy a register to another</a:t>
            </a:r>
          </a:p>
          <a:p>
            <a:r>
              <a:rPr lang="en-US" dirty="0">
                <a:effectLst/>
                <a:latin typeface="Courier New" panose="02070309020205020404" pitchFamily="49" charset="0"/>
              </a:rPr>
              <a:t>SET X3, 42  ; Set a register to an 8-bit value</a:t>
            </a:r>
          </a:p>
          <a:p>
            <a:r>
              <a:rPr lang="en-US" dirty="0">
                <a:effectLst/>
                <a:latin typeface="Courier New" panose="02070309020205020404" pitchFamily="49" charset="0"/>
              </a:rPr>
              <a:t>INC A1      ; Add 1 to a register</a:t>
            </a:r>
          </a:p>
          <a:p>
            <a:r>
              <a:rPr lang="en-US" dirty="0">
                <a:effectLst/>
                <a:latin typeface="Courier New" panose="02070309020205020404" pitchFamily="49" charset="0"/>
              </a:rPr>
              <a:t>DEC X3      ; Subtract 1 from a register</a:t>
            </a:r>
          </a:p>
          <a:p>
            <a:r>
              <a:rPr lang="en-US" dirty="0">
                <a:effectLst/>
                <a:latin typeface="Courier New" panose="02070309020205020404" pitchFamily="49" charset="0"/>
              </a:rPr>
              <a:t>ADD X1, 42  </a:t>
            </a:r>
            <a:r>
              <a:rPr lang="en-US" dirty="0">
                <a:latin typeface="Courier New" panose="02070309020205020404" pitchFamily="49" charset="0"/>
              </a:rPr>
              <a:t>;</a:t>
            </a:r>
            <a:r>
              <a:rPr lang="en-US" dirty="0">
                <a:effectLst/>
                <a:latin typeface="Courier New" panose="02070309020205020404" pitchFamily="49" charset="0"/>
              </a:rPr>
              <a:t> Add a constant to a register</a:t>
            </a:r>
          </a:p>
          <a:p>
            <a:r>
              <a:rPr lang="en-US" dirty="0">
                <a:effectLst/>
                <a:latin typeface="Courier New" panose="02070309020205020404" pitchFamily="49" charset="0"/>
              </a:rPr>
              <a:t>SUB X3, 42  </a:t>
            </a:r>
            <a:r>
              <a:rPr lang="en-US" dirty="0">
                <a:latin typeface="Courier New" panose="02070309020205020404" pitchFamily="49" charset="0"/>
              </a:rPr>
              <a:t>;</a:t>
            </a:r>
            <a:r>
              <a:rPr lang="en-US" dirty="0">
                <a:effectLst/>
                <a:latin typeface="Courier New" panose="02070309020205020404" pitchFamily="49" charset="0"/>
              </a:rPr>
              <a:t> Subtract a constant from a register</a:t>
            </a:r>
          </a:p>
          <a:p>
            <a:r>
              <a:rPr lang="en-US" dirty="0">
                <a:effectLst/>
                <a:latin typeface="Courier New" panose="02070309020205020404" pitchFamily="49" charset="0"/>
              </a:rPr>
              <a:t>JP lab      ; Jump to a label</a:t>
            </a:r>
          </a:p>
          <a:p>
            <a:r>
              <a:rPr lang="en-US" dirty="0">
                <a:effectLst/>
                <a:latin typeface="Courier New" panose="02070309020205020404" pitchFamily="49" charset="0"/>
              </a:rPr>
              <a:t>CMP X3, 42  ; Compare a register to a constant and set comparison status</a:t>
            </a:r>
          </a:p>
          <a:p>
            <a:r>
              <a:rPr lang="en-US" dirty="0">
                <a:effectLst/>
                <a:latin typeface="Courier New" panose="02070309020205020404" pitchFamily="49" charset="0"/>
              </a:rPr>
              <a:t>JE 0x12     ; Jump to the address if CMP was equal</a:t>
            </a:r>
          </a:p>
          <a:p>
            <a:r>
              <a:rPr lang="en-US" dirty="0">
                <a:effectLst/>
                <a:latin typeface="Courier New" panose="02070309020205020404" pitchFamily="49" charset="0"/>
              </a:rPr>
              <a:t>JG 0x12     ; Jump to the </a:t>
            </a:r>
            <a:r>
              <a:rPr lang="en-US" dirty="0">
                <a:latin typeface="Courier New" panose="02070309020205020404" pitchFamily="49" charset="0"/>
              </a:rPr>
              <a:t>address</a:t>
            </a:r>
            <a:r>
              <a:rPr lang="en-US" dirty="0">
                <a:effectLst/>
                <a:latin typeface="Courier New" panose="02070309020205020404" pitchFamily="49" charset="0"/>
              </a:rPr>
              <a:t> if CMP was &gt;</a:t>
            </a:r>
          </a:p>
          <a:p>
            <a:r>
              <a:rPr lang="en-US" dirty="0">
                <a:effectLst/>
                <a:latin typeface="Courier New" panose="02070309020205020404" pitchFamily="49" charset="0"/>
              </a:rPr>
              <a:t>JL 0x12     ; Jump to the </a:t>
            </a:r>
            <a:r>
              <a:rPr lang="en-US" dirty="0">
                <a:latin typeface="Courier New" panose="02070309020205020404" pitchFamily="49" charset="0"/>
              </a:rPr>
              <a:t>address</a:t>
            </a:r>
            <a:r>
              <a:rPr lang="en-US" dirty="0">
                <a:effectLst/>
                <a:latin typeface="Courier New" panose="02070309020205020404" pitchFamily="49" charset="0"/>
              </a:rPr>
              <a:t> if CMP was &lt;</a:t>
            </a:r>
          </a:p>
          <a:p>
            <a:r>
              <a:rPr lang="en-US" dirty="0">
                <a:latin typeface="Courier New" panose="02070309020205020404" pitchFamily="49" charset="0"/>
              </a:rPr>
              <a:t>lab:</a:t>
            </a:r>
            <a:endParaRPr lang="en-US" dirty="0">
              <a:effectLst/>
              <a:latin typeface="Courier New" panose="02070309020205020404" pitchFamily="49" charset="0"/>
            </a:endParaRPr>
          </a:p>
          <a:p>
            <a:r>
              <a:rPr lang="en-US" dirty="0">
                <a:effectLst/>
                <a:latin typeface="Courier New" panose="02070309020205020404" pitchFamily="49" charset="0"/>
              </a:rPr>
              <a:t>HALT        </a:t>
            </a:r>
            <a:r>
              <a:rPr lang="en-US" dirty="0">
                <a:latin typeface="Courier New" panose="02070309020205020404" pitchFamily="49" charset="0"/>
              </a:rPr>
              <a:t>;</a:t>
            </a:r>
            <a:r>
              <a:rPr lang="en-US" dirty="0">
                <a:effectLst/>
                <a:latin typeface="Courier New" panose="02070309020205020404" pitchFamily="49" charset="0"/>
              </a:rPr>
              <a:t> Stop Execution</a:t>
            </a:r>
          </a:p>
          <a:p>
            <a:endParaRPr lang="en-US" dirty="0">
              <a:latin typeface="Courier New" panose="02070309020205020404" pitchFamily="49" charset="0"/>
            </a:endParaRPr>
          </a:p>
          <a:p>
            <a:r>
              <a:rPr lang="en-US" dirty="0">
                <a:effectLst/>
                <a:latin typeface="Courier New" panose="02070309020205020404" pitchFamily="49" charset="0"/>
              </a:rPr>
              <a:t>DATA 'Hello world'</a:t>
            </a:r>
          </a:p>
        </p:txBody>
      </p:sp>
    </p:spTree>
    <p:extLst>
      <p:ext uri="{BB962C8B-B14F-4D97-AF65-F5344CB8AC3E}">
        <p14:creationId xmlns:p14="http://schemas.microsoft.com/office/powerpoint/2010/main" val="112697576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AECAE-D2D3-3A80-123E-D88A3F7C302B}"/>
              </a:ext>
            </a:extLst>
          </p:cNvPr>
          <p:cNvSpPr>
            <a:spLocks noGrp="1"/>
          </p:cNvSpPr>
          <p:nvPr>
            <p:ph type="title"/>
          </p:nvPr>
        </p:nvSpPr>
        <p:spPr>
          <a:xfrm>
            <a:off x="350520" y="1615440"/>
            <a:ext cx="2558169" cy="3337560"/>
          </a:xfrm>
        </p:spPr>
        <p:txBody>
          <a:bodyPr>
            <a:normAutofit/>
          </a:bodyPr>
          <a:lstStyle/>
          <a:p>
            <a:r>
              <a:rPr lang="en-US" dirty="0"/>
              <a:t>CDC6504 Emulator</a:t>
            </a:r>
            <a:br>
              <a:rPr lang="en-US" dirty="0"/>
            </a:br>
            <a:r>
              <a:rPr lang="en-US" dirty="0"/>
              <a:t>in</a:t>
            </a:r>
            <a:br>
              <a:rPr lang="en-US" dirty="0"/>
            </a:br>
            <a:r>
              <a:rPr lang="en-US" dirty="0"/>
              <a:t>JavaScript</a:t>
            </a:r>
          </a:p>
        </p:txBody>
      </p:sp>
      <p:sp>
        <p:nvSpPr>
          <p:cNvPr id="3" name="TextBox 2">
            <a:extLst>
              <a:ext uri="{FF2B5EF4-FFF2-40B4-BE49-F238E27FC236}">
                <a16:creationId xmlns:a16="http://schemas.microsoft.com/office/drawing/2014/main" id="{C276016F-1C3F-754B-C3A3-B79306EE0F80}"/>
              </a:ext>
            </a:extLst>
          </p:cNvPr>
          <p:cNvSpPr txBox="1"/>
          <p:nvPr/>
        </p:nvSpPr>
        <p:spPr>
          <a:xfrm>
            <a:off x="1629604" y="612844"/>
            <a:ext cx="10341293" cy="5632311"/>
          </a:xfrm>
          <a:prstGeom prst="rect">
            <a:avLst/>
          </a:prstGeom>
          <a:noFill/>
        </p:spPr>
        <p:txBody>
          <a:bodyPr wrap="none" rtlCol="0">
            <a:spAutoFit/>
          </a:bodyPr>
          <a:lstStyle/>
          <a:p>
            <a:r>
              <a:rPr lang="en-US" sz="2000" b="1" dirty="0">
                <a:latin typeface="Courier New" panose="02070309020205020404" pitchFamily="49" charset="0"/>
                <a:cs typeface="Courier New" panose="02070309020205020404" pitchFamily="49" charset="0"/>
              </a:rPr>
              <a:t>        // 5-bit patterns (bits 7-3)</a:t>
            </a:r>
          </a:p>
          <a:p>
            <a:r>
              <a:rPr lang="en-US" sz="2000" b="1" dirty="0">
                <a:latin typeface="Courier New" panose="02070309020205020404" pitchFamily="49" charset="0"/>
                <a:cs typeface="Courier New" panose="02070309020205020404" pitchFamily="49" charset="0"/>
              </a:rPr>
              <a:t>        else if ((instruction &gt;&gt; 3) === 0x08) { // 01000xxx - ZERO</a:t>
            </a:r>
          </a:p>
          <a:p>
            <a:r>
              <a:rPr lang="en-US" sz="2000" b="1" dirty="0">
                <a:latin typeface="Courier New" panose="02070309020205020404" pitchFamily="49" charset="0"/>
                <a:cs typeface="Courier New" panose="02070309020205020404" pitchFamily="49" charset="0"/>
              </a:rPr>
              <a:t>            const register = instruction &amp; 0x07;</a:t>
            </a:r>
          </a:p>
          <a:p>
            <a:r>
              <a:rPr lang="en-US" sz="2000" b="1" dirty="0">
                <a:latin typeface="Courier New" panose="02070309020205020404" pitchFamily="49" charset="0"/>
                <a:cs typeface="Courier New" panose="02070309020205020404" pitchFamily="49" charset="0"/>
              </a:rPr>
              <a:t>            const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t>
            </a:r>
            <a:r>
              <a:rPr lang="en-US" sz="2000" b="1" dirty="0" err="1">
                <a:latin typeface="Courier New" panose="02070309020205020404" pitchFamily="49" charset="0"/>
                <a:cs typeface="Courier New" panose="02070309020205020404" pitchFamily="49" charset="0"/>
              </a:rPr>
              <a:t>this.getRegisterName</a:t>
            </a:r>
            <a:r>
              <a:rPr lang="en-US" sz="2000" b="1" dirty="0">
                <a:latin typeface="Courier New" panose="02070309020205020404" pitchFamily="49" charset="0"/>
                <a:cs typeface="Courier New" panose="02070309020205020404" pitchFamily="49" charset="0"/>
              </a:rPr>
              <a:t>(register);</a:t>
            </a:r>
          </a:p>
          <a:p>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this.cpu</a:t>
            </a:r>
            <a:r>
              <a:rPr lang="en-US" sz="2000" b="1" dirty="0">
                <a:latin typeface="Courier New" panose="02070309020205020404" pitchFamily="49" charset="0"/>
                <a:cs typeface="Courier New" panose="02070309020205020404" pitchFamily="49" charset="0"/>
              </a:rPr>
              <a:t>[</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0;</a:t>
            </a:r>
          </a:p>
          <a:p>
            <a:r>
              <a:rPr lang="en-US" sz="2000" b="1" dirty="0">
                <a:latin typeface="Courier New" panose="02070309020205020404" pitchFamily="49" charset="0"/>
                <a:cs typeface="Courier New" panose="02070309020205020404" pitchFamily="49" charset="0"/>
              </a:rPr>
              <a:t>            </a:t>
            </a:r>
          </a:p>
          <a:p>
            <a:r>
              <a:rPr lang="en-US" sz="2000" b="1" dirty="0">
                <a:latin typeface="Courier New" panose="02070309020205020404" pitchFamily="49" charset="0"/>
                <a:cs typeface="Courier New" panose="02070309020205020404" pitchFamily="49" charset="0"/>
              </a:rPr>
              <a:t>            // CDC 6500 load/store architecture: </a:t>
            </a:r>
          </a:p>
          <a:p>
            <a:r>
              <a:rPr lang="en-US" sz="2000" b="1" dirty="0">
                <a:latin typeface="Courier New" panose="02070309020205020404" pitchFamily="49" charset="0"/>
                <a:cs typeface="Courier New" panose="02070309020205020404" pitchFamily="49" charset="0"/>
              </a:rPr>
              <a:t>            if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'a0') {</a:t>
            </a:r>
          </a:p>
          <a:p>
            <a:r>
              <a:rPr lang="en-US" sz="2000" b="1" dirty="0">
                <a:latin typeface="Courier New" panose="02070309020205020404" pitchFamily="49" charset="0"/>
                <a:cs typeface="Courier New" panose="02070309020205020404" pitchFamily="49" charset="0"/>
              </a:rPr>
              <a:t>                this.cpu.x0 = </a:t>
            </a:r>
            <a:r>
              <a:rPr lang="en-US" sz="2000" b="1" dirty="0" err="1">
                <a:latin typeface="Courier New" panose="02070309020205020404" pitchFamily="49" charset="0"/>
                <a:cs typeface="Courier New" panose="02070309020205020404" pitchFamily="49" charset="0"/>
              </a:rPr>
              <a:t>this.cpu.memory</a:t>
            </a:r>
            <a:r>
              <a:rPr lang="en-US" sz="2000" b="1" dirty="0">
                <a:latin typeface="Courier New" panose="02070309020205020404" pitchFamily="49" charset="0"/>
                <a:cs typeface="Courier New" panose="02070309020205020404" pitchFamily="49" charset="0"/>
              </a:rPr>
              <a:t>[this.cpu.a0];</a:t>
            </a:r>
          </a:p>
          <a:p>
            <a:r>
              <a:rPr lang="en-US" sz="2000" b="1" dirty="0">
                <a:latin typeface="Courier New" panose="02070309020205020404" pitchFamily="49" charset="0"/>
                <a:cs typeface="Courier New" panose="02070309020205020404" pitchFamily="49" charset="0"/>
              </a:rPr>
              <a:t>            } else if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'a1') {</a:t>
            </a:r>
          </a:p>
          <a:p>
            <a:r>
              <a:rPr lang="en-US" sz="2000" b="1" dirty="0">
                <a:latin typeface="Courier New" panose="02070309020205020404" pitchFamily="49" charset="0"/>
                <a:cs typeface="Courier New" panose="02070309020205020404" pitchFamily="49" charset="0"/>
              </a:rPr>
              <a:t>                this.cpu.x1 = </a:t>
            </a:r>
            <a:r>
              <a:rPr lang="en-US" sz="2000" b="1" dirty="0" err="1">
                <a:latin typeface="Courier New" panose="02070309020205020404" pitchFamily="49" charset="0"/>
                <a:cs typeface="Courier New" panose="02070309020205020404" pitchFamily="49" charset="0"/>
              </a:rPr>
              <a:t>this.cpu.memory</a:t>
            </a:r>
            <a:r>
              <a:rPr lang="en-US" sz="2000" b="1" dirty="0">
                <a:latin typeface="Courier New" panose="02070309020205020404" pitchFamily="49" charset="0"/>
                <a:cs typeface="Courier New" panose="02070309020205020404" pitchFamily="49" charset="0"/>
              </a:rPr>
              <a:t>[this.cpu.a1];</a:t>
            </a:r>
          </a:p>
          <a:p>
            <a:r>
              <a:rPr lang="en-US" sz="2000" b="1" dirty="0">
                <a:latin typeface="Courier New" panose="02070309020205020404" pitchFamily="49" charset="0"/>
                <a:cs typeface="Courier New" panose="02070309020205020404" pitchFamily="49" charset="0"/>
              </a:rPr>
              <a:t>            } else if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'a2') {</a:t>
            </a:r>
          </a:p>
          <a:p>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this.cpu.memory</a:t>
            </a:r>
            <a:r>
              <a:rPr lang="en-US" sz="2000" b="1" dirty="0">
                <a:latin typeface="Courier New" panose="02070309020205020404" pitchFamily="49" charset="0"/>
                <a:cs typeface="Courier New" panose="02070309020205020404" pitchFamily="49" charset="0"/>
              </a:rPr>
              <a:t>[this.cpu.a2] = this.cpu.x2;</a:t>
            </a:r>
          </a:p>
          <a:p>
            <a:r>
              <a:rPr lang="en-US" sz="2000" b="1" dirty="0">
                <a:latin typeface="Courier New" panose="02070309020205020404" pitchFamily="49" charset="0"/>
                <a:cs typeface="Courier New" panose="02070309020205020404" pitchFamily="49" charset="0"/>
              </a:rPr>
              <a:t>            } else if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'a3') {</a:t>
            </a:r>
          </a:p>
          <a:p>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this.cpu.memory</a:t>
            </a:r>
            <a:r>
              <a:rPr lang="en-US" sz="2000" b="1" dirty="0">
                <a:latin typeface="Courier New" panose="02070309020205020404" pitchFamily="49" charset="0"/>
                <a:cs typeface="Courier New" panose="02070309020205020404" pitchFamily="49" charset="0"/>
              </a:rPr>
              <a:t>[this.cpu.a3] = this.cpu.x3;</a:t>
            </a:r>
          </a:p>
          <a:p>
            <a:r>
              <a:rPr lang="en-US" sz="2000" b="1" dirty="0">
                <a:latin typeface="Courier New" panose="02070309020205020404" pitchFamily="49" charset="0"/>
                <a:cs typeface="Courier New" panose="02070309020205020404" pitchFamily="49" charset="0"/>
              </a:rPr>
              <a:t>            }</a:t>
            </a:r>
          </a:p>
          <a:p>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pcIncrement</a:t>
            </a:r>
            <a:r>
              <a:rPr lang="en-US" sz="2000" b="1" dirty="0">
                <a:latin typeface="Courier New" panose="02070309020205020404" pitchFamily="49" charset="0"/>
                <a:cs typeface="Courier New" panose="02070309020205020404" pitchFamily="49" charset="0"/>
              </a:rPr>
              <a:t> = 1;</a:t>
            </a:r>
          </a:p>
          <a:p>
            <a:r>
              <a:rPr lang="en-US" sz="2000" b="1" dirty="0">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237751659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9716CD-BEB8-3A1E-EF1A-7754AA4AAF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A6A7E8-BAF7-EF2E-D02E-F94A1DB2FAC7}"/>
              </a:ext>
            </a:extLst>
          </p:cNvPr>
          <p:cNvSpPr>
            <a:spLocks noGrp="1"/>
          </p:cNvSpPr>
          <p:nvPr>
            <p:ph type="title"/>
          </p:nvPr>
        </p:nvSpPr>
        <p:spPr/>
        <p:txBody>
          <a:bodyPr/>
          <a:lstStyle/>
          <a:p>
            <a:r>
              <a:rPr lang="en-US" dirty="0"/>
              <a:t>Emulators for Fun</a:t>
            </a:r>
          </a:p>
        </p:txBody>
      </p:sp>
      <p:sp>
        <p:nvSpPr>
          <p:cNvPr id="3" name="Text Placeholder 2">
            <a:extLst>
              <a:ext uri="{FF2B5EF4-FFF2-40B4-BE49-F238E27FC236}">
                <a16:creationId xmlns:a16="http://schemas.microsoft.com/office/drawing/2014/main" id="{AC454864-E747-85F9-828D-16945684172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0938490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74A2A4-1B07-C04F-3DDA-D715BC504932}"/>
              </a:ext>
            </a:extLst>
          </p:cNvPr>
          <p:cNvSpPr>
            <a:spLocks noGrp="1"/>
          </p:cNvSpPr>
          <p:nvPr>
            <p:ph type="title"/>
          </p:nvPr>
        </p:nvSpPr>
        <p:spPr/>
        <p:txBody>
          <a:bodyPr/>
          <a:lstStyle/>
          <a:p>
            <a:r>
              <a:rPr lang="en-US" dirty="0"/>
              <a:t>Building Emulators for Historical CPUs</a:t>
            </a:r>
          </a:p>
        </p:txBody>
      </p:sp>
      <p:sp>
        <p:nvSpPr>
          <p:cNvPr id="5" name="Content Placeholder 4">
            <a:extLst>
              <a:ext uri="{FF2B5EF4-FFF2-40B4-BE49-F238E27FC236}">
                <a16:creationId xmlns:a16="http://schemas.microsoft.com/office/drawing/2014/main" id="{1A6D8A55-7613-1B2E-9284-E0CAAE927606}"/>
              </a:ext>
            </a:extLst>
          </p:cNvPr>
          <p:cNvSpPr>
            <a:spLocks noGrp="1"/>
          </p:cNvSpPr>
          <p:nvPr>
            <p:ph idx="1"/>
          </p:nvPr>
        </p:nvSpPr>
        <p:spPr/>
        <p:txBody>
          <a:bodyPr/>
          <a:lstStyle/>
          <a:p>
            <a:r>
              <a:rPr lang="en-US" dirty="0"/>
              <a:t>It is not all that difficult to build an emulator for an older (simpler) CPU</a:t>
            </a:r>
          </a:p>
          <a:p>
            <a:r>
              <a:rPr lang="en-US" dirty="0"/>
              <a:t>Modern processors on our phones and computers are so fast that JavaScript in a browser can emulate historical machine code faster than the original hardware</a:t>
            </a:r>
          </a:p>
          <a:p>
            <a:r>
              <a:rPr lang="en-US" dirty="0"/>
              <a:t>The computer / phone / browser graphics are also far better</a:t>
            </a:r>
          </a:p>
          <a:p>
            <a:r>
              <a:rPr lang="en-US" dirty="0"/>
              <a:t>And it can be great fun</a:t>
            </a:r>
          </a:p>
        </p:txBody>
      </p:sp>
    </p:spTree>
    <p:extLst>
      <p:ext uri="{BB962C8B-B14F-4D97-AF65-F5344CB8AC3E}">
        <p14:creationId xmlns:p14="http://schemas.microsoft.com/office/powerpoint/2010/main" val="227007524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3B59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02749-A54C-4286-B50D-68BE7CB3F87E}"/>
              </a:ext>
            </a:extLst>
          </p:cNvPr>
          <p:cNvSpPr>
            <a:spLocks noGrp="1"/>
          </p:cNvSpPr>
          <p:nvPr>
            <p:ph type="title"/>
          </p:nvPr>
        </p:nvSpPr>
        <p:spPr>
          <a:xfrm>
            <a:off x="838200" y="171162"/>
            <a:ext cx="2840182" cy="2371148"/>
          </a:xfrm>
        </p:spPr>
        <p:txBody>
          <a:bodyPr>
            <a:normAutofit/>
          </a:bodyPr>
          <a:lstStyle/>
          <a:p>
            <a:r>
              <a:rPr lang="en-US" sz="3200">
                <a:solidFill>
                  <a:srgbClr val="FFFFFF"/>
                </a:solidFill>
              </a:rPr>
              <a:t>Archive.org: Internet Arcade</a:t>
            </a:r>
          </a:p>
        </p:txBody>
      </p:sp>
      <p:pic>
        <p:nvPicPr>
          <p:cNvPr id="5" name="Picture 4" descr="A screen shot of the Internet Arcade at the Internet Archive web site.">
            <a:hlinkClick r:id="rId2"/>
            <a:extLst>
              <a:ext uri="{FF2B5EF4-FFF2-40B4-BE49-F238E27FC236}">
                <a16:creationId xmlns:a16="http://schemas.microsoft.com/office/drawing/2014/main" id="{B52FA8BD-AEDC-2BFD-A69B-E44116496BB3}"/>
              </a:ext>
            </a:extLst>
          </p:cNvPr>
          <p:cNvPicPr>
            <a:picLocks noChangeAspect="1"/>
          </p:cNvPicPr>
          <p:nvPr/>
        </p:nvPicPr>
        <p:blipFill>
          <a:blip r:embed="rId3"/>
          <a:stretch>
            <a:fillRect/>
          </a:stretch>
        </p:blipFill>
        <p:spPr>
          <a:xfrm>
            <a:off x="4405803" y="640080"/>
            <a:ext cx="6951796" cy="5578816"/>
          </a:xfrm>
          <a:prstGeom prst="rect">
            <a:avLst/>
          </a:prstGeom>
        </p:spPr>
      </p:pic>
    </p:spTree>
    <p:extLst>
      <p:ext uri="{BB962C8B-B14F-4D97-AF65-F5344CB8AC3E}">
        <p14:creationId xmlns:p14="http://schemas.microsoft.com/office/powerpoint/2010/main" val="268270323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B1806-D73B-0728-77B1-0D0ACDD5EE90}"/>
              </a:ext>
            </a:extLst>
          </p:cNvPr>
          <p:cNvSpPr>
            <a:spLocks noGrp="1"/>
          </p:cNvSpPr>
          <p:nvPr>
            <p:ph type="title"/>
          </p:nvPr>
        </p:nvSpPr>
        <p:spPr/>
        <p:txBody>
          <a:bodyPr/>
          <a:lstStyle/>
          <a:p>
            <a:r>
              <a:rPr lang="en-US" dirty="0"/>
              <a:t>Game:</a:t>
            </a:r>
            <a:br>
              <a:rPr lang="en-US" dirty="0"/>
            </a:br>
            <a:r>
              <a:rPr lang="en-US" dirty="0"/>
              <a:t>Dig Dug</a:t>
            </a:r>
          </a:p>
        </p:txBody>
      </p:sp>
      <p:pic>
        <p:nvPicPr>
          <p:cNvPr id="4" name="Picture 3" descr="A screen shot of the Dig Dug arcade game running in a browser using the Internet Archive - archive.org.">
            <a:extLst>
              <a:ext uri="{FF2B5EF4-FFF2-40B4-BE49-F238E27FC236}">
                <a16:creationId xmlns:a16="http://schemas.microsoft.com/office/drawing/2014/main" id="{D8617115-B5F3-1F6A-8FDA-46273613CFD5}"/>
              </a:ext>
            </a:extLst>
          </p:cNvPr>
          <p:cNvPicPr>
            <a:picLocks noChangeAspect="1"/>
          </p:cNvPicPr>
          <p:nvPr/>
        </p:nvPicPr>
        <p:blipFill>
          <a:blip r:embed="rId2"/>
          <a:srcRect t="15557" b="9333"/>
          <a:stretch/>
        </p:blipFill>
        <p:spPr>
          <a:xfrm>
            <a:off x="4698669" y="853440"/>
            <a:ext cx="7437991" cy="5151120"/>
          </a:xfrm>
          <a:prstGeom prst="rect">
            <a:avLst/>
          </a:prstGeom>
        </p:spPr>
      </p:pic>
      <p:pic>
        <p:nvPicPr>
          <p:cNvPr id="6" name="Picture 5" descr=" A Dig Dug arcade console machine for sale on eBay - It was listed for $3400">
            <a:extLst>
              <a:ext uri="{FF2B5EF4-FFF2-40B4-BE49-F238E27FC236}">
                <a16:creationId xmlns:a16="http://schemas.microsoft.com/office/drawing/2014/main" id="{9CDB4EC1-BA7D-3F6F-94DE-DA58C7A4309A}"/>
              </a:ext>
            </a:extLst>
          </p:cNvPr>
          <p:cNvPicPr>
            <a:picLocks noChangeAspect="1"/>
          </p:cNvPicPr>
          <p:nvPr/>
        </p:nvPicPr>
        <p:blipFill>
          <a:blip r:embed="rId3"/>
          <a:stretch>
            <a:fillRect/>
          </a:stretch>
        </p:blipFill>
        <p:spPr>
          <a:xfrm>
            <a:off x="838200" y="2240279"/>
            <a:ext cx="2637326" cy="3511233"/>
          </a:xfrm>
          <a:prstGeom prst="rect">
            <a:avLst/>
          </a:prstGeom>
        </p:spPr>
      </p:pic>
      <p:sp>
        <p:nvSpPr>
          <p:cNvPr id="7" name="Right Arrow 6">
            <a:extLst>
              <a:ext uri="{FF2B5EF4-FFF2-40B4-BE49-F238E27FC236}">
                <a16:creationId xmlns:a16="http://schemas.microsoft.com/office/drawing/2014/main" id="{FC835B87-D398-82E8-2351-15DE4AB9F222}"/>
              </a:ext>
            </a:extLst>
          </p:cNvPr>
          <p:cNvSpPr/>
          <p:nvPr/>
        </p:nvSpPr>
        <p:spPr>
          <a:xfrm>
            <a:off x="3829989" y="3519964"/>
            <a:ext cx="762000" cy="65532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570164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85AF3-B00B-ECE8-95E7-31DBE3682023}"/>
              </a:ext>
            </a:extLst>
          </p:cNvPr>
          <p:cNvSpPr>
            <a:spLocks noGrp="1"/>
          </p:cNvSpPr>
          <p:nvPr>
            <p:ph type="title"/>
          </p:nvPr>
        </p:nvSpPr>
        <p:spPr/>
        <p:txBody>
          <a:bodyPr/>
          <a:lstStyle/>
          <a:p>
            <a:r>
              <a:rPr lang="en-US" dirty="0"/>
              <a:t>Dig Dug Startup – JSMAME Emulator</a:t>
            </a:r>
          </a:p>
        </p:txBody>
      </p:sp>
      <p:pic>
        <p:nvPicPr>
          <p:cNvPr id="6" name="Picture 5" descr="A startup screen launching Dig Dug on Internet archive.  It shows the phases of startup including loading: Game Metadata, Game File List, EMulator Metadata, Game FIle (1 of 1), Configuration file, and WASM Binary.">
            <a:extLst>
              <a:ext uri="{FF2B5EF4-FFF2-40B4-BE49-F238E27FC236}">
                <a16:creationId xmlns:a16="http://schemas.microsoft.com/office/drawing/2014/main" id="{06B5F413-87C3-5C28-6E47-9B73079EE27D}"/>
              </a:ext>
            </a:extLst>
          </p:cNvPr>
          <p:cNvPicPr>
            <a:picLocks noChangeAspect="1"/>
          </p:cNvPicPr>
          <p:nvPr/>
        </p:nvPicPr>
        <p:blipFill>
          <a:blip r:embed="rId2"/>
          <a:stretch>
            <a:fillRect/>
          </a:stretch>
        </p:blipFill>
        <p:spPr>
          <a:xfrm>
            <a:off x="4114800" y="1564654"/>
            <a:ext cx="7772400" cy="4203554"/>
          </a:xfrm>
          <a:prstGeom prst="rect">
            <a:avLst/>
          </a:prstGeom>
        </p:spPr>
      </p:pic>
      <p:pic>
        <p:nvPicPr>
          <p:cNvPr id="7" name="Picture 6" descr=" A Dig Dug Arcade console machine for sale on eBay - It was listed for $3400">
            <a:extLst>
              <a:ext uri="{FF2B5EF4-FFF2-40B4-BE49-F238E27FC236}">
                <a16:creationId xmlns:a16="http://schemas.microsoft.com/office/drawing/2014/main" id="{A70DC314-8959-2606-E244-82F644CE5DE9}"/>
              </a:ext>
            </a:extLst>
          </p:cNvPr>
          <p:cNvPicPr>
            <a:picLocks noChangeAspect="1"/>
          </p:cNvPicPr>
          <p:nvPr/>
        </p:nvPicPr>
        <p:blipFill>
          <a:blip r:embed="rId3"/>
          <a:stretch>
            <a:fillRect/>
          </a:stretch>
        </p:blipFill>
        <p:spPr>
          <a:xfrm>
            <a:off x="838200" y="2240279"/>
            <a:ext cx="2637326" cy="3511233"/>
          </a:xfrm>
          <a:prstGeom prst="rect">
            <a:avLst/>
          </a:prstGeom>
        </p:spPr>
      </p:pic>
    </p:spTree>
    <p:extLst>
      <p:ext uri="{BB962C8B-B14F-4D97-AF65-F5344CB8AC3E}">
        <p14:creationId xmlns:p14="http://schemas.microsoft.com/office/powerpoint/2010/main" val="30657612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3ED383-251A-91AB-939A-FDF927DEDC2B}"/>
              </a:ext>
            </a:extLst>
          </p:cNvPr>
          <p:cNvSpPr>
            <a:spLocks noGrp="1"/>
          </p:cNvSpPr>
          <p:nvPr>
            <p:ph type="title"/>
          </p:nvPr>
        </p:nvSpPr>
        <p:spPr/>
        <p:txBody>
          <a:bodyPr/>
          <a:lstStyle/>
          <a:p>
            <a:r>
              <a:rPr lang="en-US" dirty="0"/>
              <a:t>CPU Evolution</a:t>
            </a:r>
          </a:p>
        </p:txBody>
      </p:sp>
      <p:sp>
        <p:nvSpPr>
          <p:cNvPr id="4" name="Text Placeholder 3">
            <a:extLst>
              <a:ext uri="{FF2B5EF4-FFF2-40B4-BE49-F238E27FC236}">
                <a16:creationId xmlns:a16="http://schemas.microsoft.com/office/drawing/2014/main" id="{743E5DA5-1B32-A018-DEE8-8C6E9E81B205}"/>
              </a:ext>
            </a:extLst>
          </p:cNvPr>
          <p:cNvSpPr>
            <a:spLocks noGrp="1"/>
          </p:cNvSpPr>
          <p:nvPr>
            <p:ph type="body" idx="1"/>
          </p:nvPr>
        </p:nvSpPr>
        <p:spPr/>
        <p:txBody>
          <a:bodyPr/>
          <a:lstStyle/>
          <a:p>
            <a:r>
              <a:rPr lang="en-US" dirty="0"/>
              <a:t>At this point, you might know enough to build the Apple I</a:t>
            </a:r>
          </a:p>
        </p:txBody>
      </p:sp>
    </p:spTree>
    <p:extLst>
      <p:ext uri="{BB962C8B-B14F-4D97-AF65-F5344CB8AC3E}">
        <p14:creationId xmlns:p14="http://schemas.microsoft.com/office/powerpoint/2010/main" val="4127322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E7966-73D5-48AB-66D7-BA6947BD8A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927983-77C6-A734-4A3F-B32D4109A091}"/>
              </a:ext>
            </a:extLst>
          </p:cNvPr>
          <p:cNvSpPr>
            <a:spLocks noGrp="1"/>
          </p:cNvSpPr>
          <p:nvPr>
            <p:ph type="title"/>
          </p:nvPr>
        </p:nvSpPr>
        <p:spPr/>
        <p:txBody>
          <a:bodyPr/>
          <a:lstStyle/>
          <a:p>
            <a:r>
              <a:rPr lang="en-US" dirty="0"/>
              <a:t>Recall Base-2</a:t>
            </a:r>
          </a:p>
        </p:txBody>
      </p:sp>
      <p:sp>
        <p:nvSpPr>
          <p:cNvPr id="3" name="Content Placeholder 2">
            <a:extLst>
              <a:ext uri="{FF2B5EF4-FFF2-40B4-BE49-F238E27FC236}">
                <a16:creationId xmlns:a16="http://schemas.microsoft.com/office/drawing/2014/main" id="{F87E1887-5CB5-64BF-36B8-30C63D9E4616}"/>
              </a:ext>
            </a:extLst>
          </p:cNvPr>
          <p:cNvSpPr>
            <a:spLocks noGrp="1"/>
          </p:cNvSpPr>
          <p:nvPr>
            <p:ph idx="1"/>
          </p:nvPr>
        </p:nvSpPr>
        <p:spPr>
          <a:xfrm>
            <a:off x="838200" y="1825625"/>
            <a:ext cx="4357255" cy="1325563"/>
          </a:xfrm>
        </p:spPr>
        <p:txBody>
          <a:bodyPr>
            <a:normAutofit lnSpcReduction="10000"/>
          </a:bodyPr>
          <a:lstStyle/>
          <a:p>
            <a:r>
              <a:rPr lang="en-US" dirty="0"/>
              <a:t>Base–2 to Base-10 for numbers less than 8</a:t>
            </a:r>
          </a:p>
          <a:p>
            <a:r>
              <a:rPr lang="en-US" dirty="0"/>
              <a:t>A.k.a. 3-bit numbers</a:t>
            </a:r>
          </a:p>
        </p:txBody>
      </p:sp>
      <p:graphicFrame>
        <p:nvGraphicFramePr>
          <p:cNvPr id="5" name="Table 4">
            <a:extLst>
              <a:ext uri="{FF2B5EF4-FFF2-40B4-BE49-F238E27FC236}">
                <a16:creationId xmlns:a16="http://schemas.microsoft.com/office/drawing/2014/main" id="{F390FAEB-718D-1BBE-29C8-65B4136C4B90}"/>
              </a:ext>
            </a:extLst>
          </p:cNvPr>
          <p:cNvGraphicFramePr>
            <a:graphicFrameLocks noGrp="1"/>
          </p:cNvGraphicFramePr>
          <p:nvPr/>
        </p:nvGraphicFramePr>
        <p:xfrm>
          <a:off x="7907479" y="1783080"/>
          <a:ext cx="2508109" cy="3291840"/>
        </p:xfrm>
        <a:graphic>
          <a:graphicData uri="http://schemas.openxmlformats.org/drawingml/2006/table">
            <a:tbl>
              <a:tblPr firstRow="1" bandRow="1">
                <a:tableStyleId>{5C22544A-7EE6-4342-B048-85BDC9FD1C3A}</a:tableStyleId>
              </a:tblPr>
              <a:tblGrid>
                <a:gridCol w="1459924">
                  <a:extLst>
                    <a:ext uri="{9D8B030D-6E8A-4147-A177-3AD203B41FA5}">
                      <a16:colId xmlns:a16="http://schemas.microsoft.com/office/drawing/2014/main" val="4055137666"/>
                    </a:ext>
                  </a:extLst>
                </a:gridCol>
                <a:gridCol w="1048185">
                  <a:extLst>
                    <a:ext uri="{9D8B030D-6E8A-4147-A177-3AD203B41FA5}">
                      <a16:colId xmlns:a16="http://schemas.microsoft.com/office/drawing/2014/main" val="4140446323"/>
                    </a:ext>
                  </a:extLst>
                </a:gridCol>
              </a:tblGrid>
              <a:tr h="318359">
                <a:tc>
                  <a:txBody>
                    <a:bodyPr/>
                    <a:lstStyle/>
                    <a:p>
                      <a:pPr algn="ctr"/>
                      <a:r>
                        <a:rPr lang="en-US" dirty="0"/>
                        <a:t>Base-10</a:t>
                      </a:r>
                    </a:p>
                  </a:txBody>
                  <a:tcPr/>
                </a:tc>
                <a:tc>
                  <a:txBody>
                    <a:bodyPr/>
                    <a:lstStyle/>
                    <a:p>
                      <a:pPr algn="ctr"/>
                      <a:r>
                        <a:rPr lang="en-US" dirty="0"/>
                        <a:t>Base-2</a:t>
                      </a:r>
                    </a:p>
                  </a:txBody>
                  <a:tcPr/>
                </a:tc>
                <a:extLst>
                  <a:ext uri="{0D108BD9-81ED-4DB2-BD59-A6C34878D82A}">
                    <a16:rowId xmlns:a16="http://schemas.microsoft.com/office/drawing/2014/main" val="103214958"/>
                  </a:ext>
                </a:extLst>
              </a:tr>
              <a:tr h="318359">
                <a:tc>
                  <a:txBody>
                    <a:bodyPr/>
                    <a:lstStyle/>
                    <a:p>
                      <a:pPr algn="ctr"/>
                      <a:r>
                        <a:rPr lang="en-US" dirty="0"/>
                        <a:t>0</a:t>
                      </a:r>
                    </a:p>
                  </a:txBody>
                  <a:tcPr/>
                </a:tc>
                <a:tc>
                  <a:txBody>
                    <a:bodyPr/>
                    <a:lstStyle/>
                    <a:p>
                      <a:pPr algn="r"/>
                      <a:r>
                        <a:rPr lang="en-US" dirty="0"/>
                        <a:t>0</a:t>
                      </a:r>
                    </a:p>
                  </a:txBody>
                  <a:tcPr/>
                </a:tc>
                <a:extLst>
                  <a:ext uri="{0D108BD9-81ED-4DB2-BD59-A6C34878D82A}">
                    <a16:rowId xmlns:a16="http://schemas.microsoft.com/office/drawing/2014/main" val="108602342"/>
                  </a:ext>
                </a:extLst>
              </a:tr>
              <a:tr h="318359">
                <a:tc>
                  <a:txBody>
                    <a:bodyPr/>
                    <a:lstStyle/>
                    <a:p>
                      <a:pPr algn="ctr"/>
                      <a:r>
                        <a:rPr lang="en-US" dirty="0"/>
                        <a:t>1</a:t>
                      </a:r>
                    </a:p>
                  </a:txBody>
                  <a:tcPr/>
                </a:tc>
                <a:tc>
                  <a:txBody>
                    <a:bodyPr/>
                    <a:lstStyle/>
                    <a:p>
                      <a:pPr algn="r"/>
                      <a:r>
                        <a:rPr lang="en-US" dirty="0"/>
                        <a:t>1</a:t>
                      </a:r>
                    </a:p>
                  </a:txBody>
                  <a:tcPr/>
                </a:tc>
                <a:extLst>
                  <a:ext uri="{0D108BD9-81ED-4DB2-BD59-A6C34878D82A}">
                    <a16:rowId xmlns:a16="http://schemas.microsoft.com/office/drawing/2014/main" val="1368952813"/>
                  </a:ext>
                </a:extLst>
              </a:tr>
              <a:tr h="318359">
                <a:tc>
                  <a:txBody>
                    <a:bodyPr/>
                    <a:lstStyle/>
                    <a:p>
                      <a:pPr algn="ctr"/>
                      <a:r>
                        <a:rPr lang="en-US" dirty="0"/>
                        <a:t>2</a:t>
                      </a:r>
                    </a:p>
                  </a:txBody>
                  <a:tcPr/>
                </a:tc>
                <a:tc>
                  <a:txBody>
                    <a:bodyPr/>
                    <a:lstStyle/>
                    <a:p>
                      <a:pPr algn="r"/>
                      <a:r>
                        <a:rPr lang="en-US" dirty="0"/>
                        <a:t>10</a:t>
                      </a:r>
                    </a:p>
                  </a:txBody>
                  <a:tcPr/>
                </a:tc>
                <a:extLst>
                  <a:ext uri="{0D108BD9-81ED-4DB2-BD59-A6C34878D82A}">
                    <a16:rowId xmlns:a16="http://schemas.microsoft.com/office/drawing/2014/main" val="3575090032"/>
                  </a:ext>
                </a:extLst>
              </a:tr>
              <a:tr h="318359">
                <a:tc>
                  <a:txBody>
                    <a:bodyPr/>
                    <a:lstStyle/>
                    <a:p>
                      <a:pPr algn="ctr"/>
                      <a:r>
                        <a:rPr lang="en-US" dirty="0"/>
                        <a:t>3</a:t>
                      </a:r>
                    </a:p>
                  </a:txBody>
                  <a:tcPr/>
                </a:tc>
                <a:tc>
                  <a:txBody>
                    <a:bodyPr/>
                    <a:lstStyle/>
                    <a:p>
                      <a:pPr algn="r"/>
                      <a:r>
                        <a:rPr lang="en-US" dirty="0"/>
                        <a:t>11</a:t>
                      </a:r>
                    </a:p>
                  </a:txBody>
                  <a:tcPr/>
                </a:tc>
                <a:extLst>
                  <a:ext uri="{0D108BD9-81ED-4DB2-BD59-A6C34878D82A}">
                    <a16:rowId xmlns:a16="http://schemas.microsoft.com/office/drawing/2014/main" val="1964645491"/>
                  </a:ext>
                </a:extLst>
              </a:tr>
              <a:tr h="318359">
                <a:tc>
                  <a:txBody>
                    <a:bodyPr/>
                    <a:lstStyle/>
                    <a:p>
                      <a:pPr algn="ctr"/>
                      <a:r>
                        <a:rPr lang="en-US" dirty="0"/>
                        <a:t>4</a:t>
                      </a:r>
                    </a:p>
                  </a:txBody>
                  <a:tcPr/>
                </a:tc>
                <a:tc>
                  <a:txBody>
                    <a:bodyPr/>
                    <a:lstStyle/>
                    <a:p>
                      <a:pPr algn="r"/>
                      <a:r>
                        <a:rPr lang="en-US" dirty="0"/>
                        <a:t>100</a:t>
                      </a:r>
                    </a:p>
                  </a:txBody>
                  <a:tcPr/>
                </a:tc>
                <a:extLst>
                  <a:ext uri="{0D108BD9-81ED-4DB2-BD59-A6C34878D82A}">
                    <a16:rowId xmlns:a16="http://schemas.microsoft.com/office/drawing/2014/main" val="666217044"/>
                  </a:ext>
                </a:extLst>
              </a:tr>
              <a:tr h="318359">
                <a:tc>
                  <a:txBody>
                    <a:bodyPr/>
                    <a:lstStyle/>
                    <a:p>
                      <a:pPr algn="ctr"/>
                      <a:r>
                        <a:rPr lang="en-US" dirty="0"/>
                        <a:t>5</a:t>
                      </a:r>
                    </a:p>
                  </a:txBody>
                  <a:tcPr/>
                </a:tc>
                <a:tc>
                  <a:txBody>
                    <a:bodyPr/>
                    <a:lstStyle/>
                    <a:p>
                      <a:pPr algn="r"/>
                      <a:r>
                        <a:rPr lang="en-US" dirty="0"/>
                        <a:t>101</a:t>
                      </a:r>
                    </a:p>
                  </a:txBody>
                  <a:tcPr/>
                </a:tc>
                <a:extLst>
                  <a:ext uri="{0D108BD9-81ED-4DB2-BD59-A6C34878D82A}">
                    <a16:rowId xmlns:a16="http://schemas.microsoft.com/office/drawing/2014/main" val="3449256025"/>
                  </a:ext>
                </a:extLst>
              </a:tr>
              <a:tr h="318359">
                <a:tc>
                  <a:txBody>
                    <a:bodyPr/>
                    <a:lstStyle/>
                    <a:p>
                      <a:pPr algn="ctr"/>
                      <a:r>
                        <a:rPr lang="en-US" dirty="0"/>
                        <a:t>6</a:t>
                      </a:r>
                    </a:p>
                  </a:txBody>
                  <a:tcPr/>
                </a:tc>
                <a:tc>
                  <a:txBody>
                    <a:bodyPr/>
                    <a:lstStyle/>
                    <a:p>
                      <a:pPr algn="r"/>
                      <a:r>
                        <a:rPr lang="en-US" dirty="0"/>
                        <a:t>110</a:t>
                      </a:r>
                    </a:p>
                  </a:txBody>
                  <a:tcPr/>
                </a:tc>
                <a:extLst>
                  <a:ext uri="{0D108BD9-81ED-4DB2-BD59-A6C34878D82A}">
                    <a16:rowId xmlns:a16="http://schemas.microsoft.com/office/drawing/2014/main" val="3065913957"/>
                  </a:ext>
                </a:extLst>
              </a:tr>
              <a:tr h="318359">
                <a:tc>
                  <a:txBody>
                    <a:bodyPr/>
                    <a:lstStyle/>
                    <a:p>
                      <a:pPr algn="ctr"/>
                      <a:r>
                        <a:rPr lang="en-US" dirty="0"/>
                        <a:t>7</a:t>
                      </a:r>
                    </a:p>
                  </a:txBody>
                  <a:tcPr/>
                </a:tc>
                <a:tc>
                  <a:txBody>
                    <a:bodyPr/>
                    <a:lstStyle/>
                    <a:p>
                      <a:pPr algn="r"/>
                      <a:r>
                        <a:rPr lang="en-US" dirty="0"/>
                        <a:t>111</a:t>
                      </a:r>
                    </a:p>
                  </a:txBody>
                  <a:tcPr/>
                </a:tc>
                <a:extLst>
                  <a:ext uri="{0D108BD9-81ED-4DB2-BD59-A6C34878D82A}">
                    <a16:rowId xmlns:a16="http://schemas.microsoft.com/office/drawing/2014/main" val="1505655220"/>
                  </a:ext>
                </a:extLst>
              </a:tr>
            </a:tbl>
          </a:graphicData>
        </a:graphic>
      </p:graphicFrame>
      <p:sp>
        <p:nvSpPr>
          <p:cNvPr id="6" name="TextBox 5">
            <a:extLst>
              <a:ext uri="{FF2B5EF4-FFF2-40B4-BE49-F238E27FC236}">
                <a16:creationId xmlns:a16="http://schemas.microsoft.com/office/drawing/2014/main" id="{9EDD853F-4F6E-2828-C9CF-E25E38F37989}"/>
              </a:ext>
            </a:extLst>
          </p:cNvPr>
          <p:cNvSpPr txBox="1"/>
          <p:nvPr/>
        </p:nvSpPr>
        <p:spPr>
          <a:xfrm>
            <a:off x="1441068" y="3975578"/>
            <a:ext cx="3504486" cy="923330"/>
          </a:xfrm>
          <a:prstGeom prst="rect">
            <a:avLst/>
          </a:prstGeom>
          <a:noFill/>
        </p:spPr>
        <p:txBody>
          <a:bodyPr wrap="none" rtlCol="0">
            <a:spAutoFit/>
          </a:bodyPr>
          <a:lstStyle/>
          <a:p>
            <a:r>
              <a:rPr lang="en-US" sz="5400" dirty="0"/>
              <a:t>1  1  0   =   6</a:t>
            </a:r>
          </a:p>
        </p:txBody>
      </p:sp>
      <p:sp>
        <p:nvSpPr>
          <p:cNvPr id="10" name="TextBox 9">
            <a:extLst>
              <a:ext uri="{FF2B5EF4-FFF2-40B4-BE49-F238E27FC236}">
                <a16:creationId xmlns:a16="http://schemas.microsoft.com/office/drawing/2014/main" id="{5B5E2130-07ED-0B98-6175-72AFA9836875}"/>
              </a:ext>
            </a:extLst>
          </p:cNvPr>
          <p:cNvSpPr txBox="1"/>
          <p:nvPr/>
        </p:nvSpPr>
        <p:spPr>
          <a:xfrm>
            <a:off x="1346331" y="3376220"/>
            <a:ext cx="2055371" cy="646331"/>
          </a:xfrm>
          <a:prstGeom prst="rect">
            <a:avLst/>
          </a:prstGeom>
          <a:noFill/>
        </p:spPr>
        <p:txBody>
          <a:bodyPr wrap="none" rtlCol="0">
            <a:spAutoFit/>
          </a:bodyPr>
          <a:lstStyle/>
          <a:p>
            <a:r>
              <a:rPr lang="en-US" sz="3600" dirty="0">
                <a:solidFill>
                  <a:srgbClr val="FF0000"/>
                </a:solidFill>
              </a:rPr>
              <a:t>4s   2s   1s</a:t>
            </a:r>
          </a:p>
        </p:txBody>
      </p:sp>
    </p:spTree>
    <p:extLst>
      <p:ext uri="{BB962C8B-B14F-4D97-AF65-F5344CB8AC3E}">
        <p14:creationId xmlns:p14="http://schemas.microsoft.com/office/powerpoint/2010/main" val="1642965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up of a circuit board&#10;&#10;AI-generated content may be incorrect.">
            <a:extLst>
              <a:ext uri="{FF2B5EF4-FFF2-40B4-BE49-F238E27FC236}">
                <a16:creationId xmlns:a16="http://schemas.microsoft.com/office/drawing/2014/main" id="{AABF5A8B-CBB3-97ED-5DA9-6508D42E23F6}"/>
              </a:ext>
            </a:extLst>
          </p:cNvPr>
          <p:cNvPicPr>
            <a:picLocks noChangeAspect="1"/>
          </p:cNvPicPr>
          <p:nvPr/>
        </p:nvPicPr>
        <p:blipFill>
          <a:blip r:embed="rId2"/>
          <a:stretch>
            <a:fillRect/>
          </a:stretch>
        </p:blipFill>
        <p:spPr>
          <a:xfrm>
            <a:off x="448970" y="0"/>
            <a:ext cx="11934137" cy="6858000"/>
          </a:xfrm>
          <a:prstGeom prst="rect">
            <a:avLst/>
          </a:prstGeom>
        </p:spPr>
      </p:pic>
    </p:spTree>
    <p:extLst>
      <p:ext uri="{BB962C8B-B14F-4D97-AF65-F5344CB8AC3E}">
        <p14:creationId xmlns:p14="http://schemas.microsoft.com/office/powerpoint/2010/main" val="288698114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8D6F7-8172-DE1F-C191-64B2DDF14A58}"/>
              </a:ext>
            </a:extLst>
          </p:cNvPr>
          <p:cNvSpPr>
            <a:spLocks noGrp="1"/>
          </p:cNvSpPr>
          <p:nvPr>
            <p:ph type="title"/>
          </p:nvPr>
        </p:nvSpPr>
        <p:spPr/>
        <p:txBody>
          <a:bodyPr/>
          <a:lstStyle/>
          <a:p>
            <a:r>
              <a:rPr lang="en-US" dirty="0"/>
              <a:t>Apple Computer Processors over time</a:t>
            </a:r>
          </a:p>
        </p:txBody>
      </p:sp>
      <p:sp>
        <p:nvSpPr>
          <p:cNvPr id="3" name="Content Placeholder 2">
            <a:extLst>
              <a:ext uri="{FF2B5EF4-FFF2-40B4-BE49-F238E27FC236}">
                <a16:creationId xmlns:a16="http://schemas.microsoft.com/office/drawing/2014/main" id="{7309B715-268C-5D16-AA2B-1E8A2F525D3D}"/>
              </a:ext>
            </a:extLst>
          </p:cNvPr>
          <p:cNvSpPr>
            <a:spLocks noGrp="1"/>
          </p:cNvSpPr>
          <p:nvPr>
            <p:ph idx="1"/>
          </p:nvPr>
        </p:nvSpPr>
        <p:spPr/>
        <p:txBody>
          <a:bodyPr>
            <a:normAutofit fontScale="92500" lnSpcReduction="10000"/>
          </a:bodyPr>
          <a:lstStyle/>
          <a:p>
            <a:r>
              <a:rPr lang="en-US" dirty="0"/>
              <a:t>MOS 6502 – Apple I / Apple II – 1977 - 1993</a:t>
            </a:r>
          </a:p>
          <a:p>
            <a:r>
              <a:rPr lang="en-US" dirty="0"/>
              <a:t>Motorola MC68000 – Macintosh 1984-1994</a:t>
            </a:r>
          </a:p>
          <a:p>
            <a:r>
              <a:rPr lang="en-US" dirty="0"/>
              <a:t>IBM PowerPC – Macintosh 1994 – 2006</a:t>
            </a:r>
          </a:p>
          <a:p>
            <a:r>
              <a:rPr lang="en-US" dirty="0"/>
              <a:t>Intel x86 – Macintosh (2006-2020)</a:t>
            </a:r>
          </a:p>
          <a:p>
            <a:r>
              <a:rPr lang="en-US" dirty="0"/>
              <a:t>Samsung ARM – iPhone (2007-2009)</a:t>
            </a:r>
          </a:p>
          <a:p>
            <a:r>
              <a:rPr lang="en-US" dirty="0"/>
              <a:t>Apple ARM – iPhone (2010-Present)</a:t>
            </a:r>
          </a:p>
          <a:p>
            <a:r>
              <a:rPr lang="en-US" dirty="0"/>
              <a:t>Apple ARM – Macintosh (2020-Present)</a:t>
            </a:r>
          </a:p>
          <a:p>
            <a:endParaRPr lang="en-US" dirty="0"/>
          </a:p>
          <a:p>
            <a:r>
              <a:rPr lang="en-US" dirty="0"/>
              <a:t>Apple currently redesigns their CPUs based on workload over time – Image Processing / Audio / Video / Gaming / Artificial Intelligence</a:t>
            </a:r>
          </a:p>
        </p:txBody>
      </p:sp>
    </p:spTree>
    <p:extLst>
      <p:ext uri="{BB962C8B-B14F-4D97-AF65-F5344CB8AC3E}">
        <p14:creationId xmlns:p14="http://schemas.microsoft.com/office/powerpoint/2010/main" val="347384988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47BD8D-0418-B10C-5D4D-CF77895352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2745BA-28CF-1D6C-B918-291F9C680DD0}"/>
              </a:ext>
            </a:extLst>
          </p:cNvPr>
          <p:cNvSpPr>
            <a:spLocks noGrp="1"/>
          </p:cNvSpPr>
          <p:nvPr>
            <p:ph type="title"/>
          </p:nvPr>
        </p:nvSpPr>
        <p:spPr>
          <a:xfrm>
            <a:off x="831850" y="1709739"/>
            <a:ext cx="10515600" cy="2526982"/>
          </a:xfrm>
        </p:spPr>
        <p:txBody>
          <a:bodyPr>
            <a:normAutofit fontScale="90000"/>
          </a:bodyPr>
          <a:lstStyle/>
          <a:p>
            <a:r>
              <a:rPr lang="en-US" dirty="0"/>
              <a:t>Reading:</a:t>
            </a:r>
            <a:br>
              <a:rPr lang="en-US" dirty="0"/>
            </a:br>
            <a:r>
              <a:rPr lang="en-US" dirty="0"/>
              <a:t>Post-</a:t>
            </a:r>
            <a:r>
              <a:rPr lang="en-US" dirty="0" err="1"/>
              <a:t>Risc</a:t>
            </a:r>
            <a:br>
              <a:rPr lang="en-US" dirty="0"/>
            </a:br>
            <a:r>
              <a:rPr lang="en-US" dirty="0"/>
              <a:t>Architecture</a:t>
            </a:r>
          </a:p>
        </p:txBody>
      </p:sp>
      <p:sp>
        <p:nvSpPr>
          <p:cNvPr id="3" name="Text Placeholder 2">
            <a:extLst>
              <a:ext uri="{FF2B5EF4-FFF2-40B4-BE49-F238E27FC236}">
                <a16:creationId xmlns:a16="http://schemas.microsoft.com/office/drawing/2014/main" id="{ADBBC03D-DDE4-4E7A-297D-FBB8EB97A80F}"/>
              </a:ext>
            </a:extLst>
          </p:cNvPr>
          <p:cNvSpPr>
            <a:spLocks noGrp="1"/>
          </p:cNvSpPr>
          <p:nvPr>
            <p:ph type="body" idx="1"/>
          </p:nvPr>
        </p:nvSpPr>
        <p:spPr>
          <a:xfrm>
            <a:off x="831850" y="4236721"/>
            <a:ext cx="10515600" cy="1852929"/>
          </a:xfrm>
        </p:spPr>
        <p:txBody>
          <a:bodyPr>
            <a:normAutofit/>
          </a:bodyPr>
          <a:lstStyle/>
          <a:p>
            <a:r>
              <a:rPr lang="en-US" dirty="0"/>
              <a:t>https://</a:t>
            </a:r>
            <a:r>
              <a:rPr lang="en-US" dirty="0" err="1"/>
              <a:t>cse.msu.edu</a:t>
            </a:r>
            <a:r>
              <a:rPr lang="en-US" dirty="0"/>
              <a:t>/~</a:t>
            </a:r>
            <a:r>
              <a:rPr lang="en-US" dirty="0" err="1"/>
              <a:t>enbody</a:t>
            </a:r>
            <a:r>
              <a:rPr lang="en-US" dirty="0"/>
              <a:t>/</a:t>
            </a:r>
            <a:r>
              <a:rPr lang="en-US" dirty="0" err="1"/>
              <a:t>postrisc</a:t>
            </a:r>
            <a:r>
              <a:rPr lang="en-US" dirty="0"/>
              <a:t>/postrisc2.htm</a:t>
            </a:r>
          </a:p>
          <a:p>
            <a:endParaRPr lang="en-US" dirty="0"/>
          </a:p>
        </p:txBody>
      </p:sp>
      <p:pic>
        <p:nvPicPr>
          <p:cNvPr id="5" name="Picture 4" descr="A picture of the Post RiSC aitecture withthe following components from top top bottom: memory, pre-decode, fetch flow, decode / nranch, instruction dispatch and reorder buffer, Execution units, load/store unit, branch unit, cashr memory completed instruction buffer and retire unit.  The exat informaion in this slide is less important than the understand that over time, the internal architecture of CPUs has gotten more complex in the quest for more and more speed.">
            <a:extLst>
              <a:ext uri="{FF2B5EF4-FFF2-40B4-BE49-F238E27FC236}">
                <a16:creationId xmlns:a16="http://schemas.microsoft.com/office/drawing/2014/main" id="{3E9E5B98-D30C-F292-69EE-DF04005CD912}"/>
              </a:ext>
            </a:extLst>
          </p:cNvPr>
          <p:cNvPicPr>
            <a:picLocks noChangeAspect="1"/>
          </p:cNvPicPr>
          <p:nvPr/>
        </p:nvPicPr>
        <p:blipFill>
          <a:blip r:embed="rId2"/>
          <a:stretch>
            <a:fillRect/>
          </a:stretch>
        </p:blipFill>
        <p:spPr>
          <a:xfrm>
            <a:off x="8011271" y="768350"/>
            <a:ext cx="3661997" cy="5029835"/>
          </a:xfrm>
          <a:prstGeom prst="rect">
            <a:avLst/>
          </a:prstGeom>
        </p:spPr>
      </p:pic>
    </p:spTree>
    <p:extLst>
      <p:ext uri="{BB962C8B-B14F-4D97-AF65-F5344CB8AC3E}">
        <p14:creationId xmlns:p14="http://schemas.microsoft.com/office/powerpoint/2010/main" val="259623825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FAA750-51A0-D6EF-17A3-0AAEC4E7E680}"/>
              </a:ext>
            </a:extLst>
          </p:cNvPr>
          <p:cNvSpPr>
            <a:spLocks noGrp="1"/>
          </p:cNvSpPr>
          <p:nvPr>
            <p:ph type="title"/>
          </p:nvPr>
        </p:nvSpPr>
        <p:spPr/>
        <p:txBody>
          <a:bodyPr/>
          <a:lstStyle/>
          <a:p>
            <a:r>
              <a:rPr lang="en-US" dirty="0"/>
              <a:t>WASM – Web Assembly</a:t>
            </a:r>
          </a:p>
        </p:txBody>
      </p:sp>
      <p:sp>
        <p:nvSpPr>
          <p:cNvPr id="4" name="Content Placeholder 3">
            <a:extLst>
              <a:ext uri="{FF2B5EF4-FFF2-40B4-BE49-F238E27FC236}">
                <a16:creationId xmlns:a16="http://schemas.microsoft.com/office/drawing/2014/main" id="{C169429D-873A-2814-DA13-690D59D0A00F}"/>
              </a:ext>
            </a:extLst>
          </p:cNvPr>
          <p:cNvSpPr>
            <a:spLocks noGrp="1"/>
          </p:cNvSpPr>
          <p:nvPr>
            <p:ph idx="1"/>
          </p:nvPr>
        </p:nvSpPr>
        <p:spPr/>
        <p:txBody>
          <a:bodyPr/>
          <a:lstStyle/>
          <a:p>
            <a:r>
              <a:rPr lang="en-US" dirty="0"/>
              <a:t>There is a machine language emulator built into browsers called Web Assembly</a:t>
            </a:r>
          </a:p>
          <a:p>
            <a:r>
              <a:rPr lang="en-US" dirty="0"/>
              <a:t>For a wide range of software, compiling to WASM and running in JavaScript is enough</a:t>
            </a:r>
          </a:p>
          <a:p>
            <a:r>
              <a:rPr lang="en-US" dirty="0"/>
              <a:t>WASM is a different syntax than most Assembly languages – but it still compiles to a binary-machine code</a:t>
            </a:r>
          </a:p>
          <a:p>
            <a:r>
              <a:rPr lang="en-US" dirty="0"/>
              <a:t>C Programming for Everybody (www.cc4e.com) C Playground compiles C to WASM and then runs the WASM in the user's browser</a:t>
            </a:r>
          </a:p>
        </p:txBody>
      </p:sp>
    </p:spTree>
    <p:extLst>
      <p:ext uri="{BB962C8B-B14F-4D97-AF65-F5344CB8AC3E}">
        <p14:creationId xmlns:p14="http://schemas.microsoft.com/office/powerpoint/2010/main" val="165027766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378F55-5488-B90B-0105-5040038DF90A}"/>
              </a:ext>
            </a:extLst>
          </p:cNvPr>
          <p:cNvSpPr txBox="1"/>
          <p:nvPr/>
        </p:nvSpPr>
        <p:spPr>
          <a:xfrm>
            <a:off x="323606" y="384239"/>
            <a:ext cx="7629012" cy="3139321"/>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 Hello World WASM Example</a:t>
            </a:r>
          </a:p>
          <a:p>
            <a:r>
              <a:rPr lang="en-US" b="1" dirty="0">
                <a:latin typeface="Courier New" panose="02070309020205020404" pitchFamily="49" charset="0"/>
                <a:cs typeface="Courier New" panose="02070309020205020404" pitchFamily="49" charset="0"/>
              </a:rPr>
              <a:t>(module</a:t>
            </a:r>
          </a:p>
          <a:p>
            <a:r>
              <a:rPr lang="en-US" b="1" dirty="0">
                <a:latin typeface="Courier New" panose="02070309020205020404" pitchFamily="49" charset="0"/>
                <a:cs typeface="Courier New" panose="02070309020205020404" pitchFamily="49" charset="0"/>
              </a:rPr>
              <a:t>  (import "console" "log" (</a:t>
            </a:r>
            <a:r>
              <a:rPr lang="en-US" b="1" dirty="0" err="1">
                <a:latin typeface="Courier New" panose="02070309020205020404" pitchFamily="49" charset="0"/>
                <a:cs typeface="Courier New" panose="02070309020205020404" pitchFamily="49" charset="0"/>
              </a:rPr>
              <a:t>func</a:t>
            </a:r>
            <a:r>
              <a:rPr lang="en-US" b="1" dirty="0">
                <a:latin typeface="Courier New" panose="02070309020205020404" pitchFamily="49" charset="0"/>
                <a:cs typeface="Courier New" panose="02070309020205020404" pitchFamily="49" charset="0"/>
              </a:rPr>
              <a:t> $log (param i32 i32)))</a:t>
            </a:r>
          </a:p>
          <a:p>
            <a:r>
              <a:rPr lang="en-US" b="1" dirty="0">
                <a:latin typeface="Courier New" panose="02070309020205020404" pitchFamily="49" charset="0"/>
                <a:cs typeface="Courier New" panose="02070309020205020404" pitchFamily="49" charset="0"/>
              </a:rPr>
              <a:t>  (memory 1)</a:t>
            </a:r>
          </a:p>
          <a:p>
            <a:r>
              <a:rPr lang="en-US" b="1" dirty="0">
                <a:latin typeface="Courier New" panose="02070309020205020404" pitchFamily="49" charset="0"/>
                <a:cs typeface="Courier New" panose="02070309020205020404" pitchFamily="49" charset="0"/>
              </a:rPr>
              <a:t>  (data (i32.const 0) "Hello, World!")</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func</a:t>
            </a:r>
            <a:r>
              <a:rPr lang="en-US" b="1" dirty="0">
                <a:latin typeface="Courier New" panose="02070309020205020404" pitchFamily="49" charset="0"/>
                <a:cs typeface="Courier New" panose="02070309020205020404" pitchFamily="49" charset="0"/>
              </a:rPr>
              <a:t> $main (result i32)</a:t>
            </a:r>
          </a:p>
          <a:p>
            <a:r>
              <a:rPr lang="en-US" b="1" dirty="0">
                <a:latin typeface="Courier New" panose="02070309020205020404" pitchFamily="49" charset="0"/>
                <a:cs typeface="Courier New" panose="02070309020205020404" pitchFamily="49" charset="0"/>
              </a:rPr>
              <a:t>    (call $log (i32.const 0) (i32.const 13))</a:t>
            </a:r>
          </a:p>
          <a:p>
            <a:r>
              <a:rPr lang="en-US" b="1" dirty="0">
                <a:latin typeface="Courier New" panose="02070309020205020404" pitchFamily="49" charset="0"/>
                <a:cs typeface="Courier New" panose="02070309020205020404" pitchFamily="49" charset="0"/>
              </a:rPr>
              <a:t>    (i32.const 42)</a:t>
            </a:r>
          </a:p>
          <a:p>
            <a:r>
              <a:rPr lang="en-US" b="1" dirty="0">
                <a:latin typeface="Courier New" panose="02070309020205020404" pitchFamily="49" charset="0"/>
                <a:cs typeface="Courier New" panose="02070309020205020404" pitchFamily="49" charset="0"/>
              </a:rPr>
              <a:t>  )</a:t>
            </a:r>
          </a:p>
          <a:p>
            <a:r>
              <a:rPr lang="en-US" b="1" dirty="0">
                <a:latin typeface="Courier New" panose="02070309020205020404" pitchFamily="49" charset="0"/>
                <a:cs typeface="Courier New" panose="02070309020205020404" pitchFamily="49" charset="0"/>
              </a:rPr>
              <a:t>  (export "main" (</a:t>
            </a:r>
            <a:r>
              <a:rPr lang="en-US" b="1" dirty="0" err="1">
                <a:latin typeface="Courier New" panose="02070309020205020404" pitchFamily="49" charset="0"/>
                <a:cs typeface="Courier New" panose="02070309020205020404" pitchFamily="49" charset="0"/>
              </a:rPr>
              <a:t>func</a:t>
            </a:r>
            <a:r>
              <a:rPr lang="en-US" b="1" dirty="0">
                <a:latin typeface="Courier New" panose="02070309020205020404" pitchFamily="49" charset="0"/>
                <a:cs typeface="Courier New" panose="02070309020205020404" pitchFamily="49" charset="0"/>
              </a:rPr>
              <a:t> $main))</a:t>
            </a:r>
          </a:p>
          <a:p>
            <a:r>
              <a:rPr lang="en-US" b="1" dirty="0">
                <a:latin typeface="Courier New" panose="02070309020205020404" pitchFamily="49" charset="0"/>
                <a:cs typeface="Courier New" panose="02070309020205020404" pitchFamily="49" charset="0"/>
              </a:rPr>
              <a:t>)</a:t>
            </a:r>
          </a:p>
        </p:txBody>
      </p:sp>
      <p:sp>
        <p:nvSpPr>
          <p:cNvPr id="5" name="TextBox 4">
            <a:extLst>
              <a:ext uri="{FF2B5EF4-FFF2-40B4-BE49-F238E27FC236}">
                <a16:creationId xmlns:a16="http://schemas.microsoft.com/office/drawing/2014/main" id="{E8F36667-C9F9-1E94-2E5A-41DB1B7EA8A0}"/>
              </a:ext>
            </a:extLst>
          </p:cNvPr>
          <p:cNvSpPr txBox="1"/>
          <p:nvPr/>
        </p:nvSpPr>
        <p:spPr>
          <a:xfrm>
            <a:off x="1365813" y="3685606"/>
            <a:ext cx="10661893" cy="2031325"/>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00000000: 00 61 73 6d 01 00 00 00 01 0a 02 60 02 7f 7f 00 |.</a:t>
            </a:r>
            <a:r>
              <a:rPr lang="en-US" b="1" dirty="0" err="1">
                <a:latin typeface="Courier New" panose="02070309020205020404" pitchFamily="49" charset="0"/>
                <a:cs typeface="Courier New" panose="02070309020205020404" pitchFamily="49" charset="0"/>
              </a:rPr>
              <a:t>asm</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00000010: 60 00 01 7f 02 0f 01 07 63 6f 6e 73 6f 6c 65 03 |`.......console.|</a:t>
            </a:r>
          </a:p>
          <a:p>
            <a:r>
              <a:rPr lang="en-US" b="1" dirty="0">
                <a:latin typeface="Courier New" panose="02070309020205020404" pitchFamily="49" charset="0"/>
                <a:cs typeface="Courier New" panose="02070309020205020404" pitchFamily="49" charset="0"/>
              </a:rPr>
              <a:t>00000020: 6c 6f 67 00 00 03 02 01 01 05 03 01 00 01 07 11 |log.............|</a:t>
            </a:r>
          </a:p>
          <a:p>
            <a:r>
              <a:rPr lang="en-US" b="1" dirty="0">
                <a:latin typeface="Courier New" panose="02070309020205020404" pitchFamily="49" charset="0"/>
                <a:cs typeface="Courier New" panose="02070309020205020404" pitchFamily="49" charset="0"/>
              </a:rPr>
              <a:t>00000030: 02 06 6d 65 6d 6f 72 79 02 00 04 6d 61 69 6e 00 |..memory...main.|</a:t>
            </a:r>
          </a:p>
          <a:p>
            <a:r>
              <a:rPr lang="en-US" b="1" dirty="0">
                <a:latin typeface="Courier New" panose="02070309020205020404" pitchFamily="49" charset="0"/>
                <a:cs typeface="Courier New" panose="02070309020205020404" pitchFamily="49" charset="0"/>
              </a:rPr>
              <a:t>00000040: 01 0a 0c 01 0a 00 41 00 41 0d 10 00 41 2a 0b 0b |......A.A...A*..|</a:t>
            </a:r>
          </a:p>
          <a:p>
            <a:r>
              <a:rPr lang="en-US" b="1" dirty="0">
                <a:latin typeface="Courier New" panose="02070309020205020404" pitchFamily="49" charset="0"/>
                <a:cs typeface="Courier New" panose="02070309020205020404" pitchFamily="49" charset="0"/>
              </a:rPr>
              <a:t>00000050: 13 01 00 41 00 0b 0d 48 65 6c 6c 6f 2c 20 57 6f |...A...Hello, Wo|</a:t>
            </a:r>
          </a:p>
          <a:p>
            <a:r>
              <a:rPr lang="en-US" b="1" dirty="0">
                <a:latin typeface="Courier New" panose="02070309020205020404" pitchFamily="49" charset="0"/>
                <a:cs typeface="Courier New" panose="02070309020205020404" pitchFamily="49" charset="0"/>
              </a:rPr>
              <a:t>00000060: 72 6c 64 21                                     |</a:t>
            </a:r>
            <a:r>
              <a:rPr lang="en-US" b="1" dirty="0" err="1">
                <a:latin typeface="Courier New" panose="02070309020205020404" pitchFamily="49" charset="0"/>
                <a:cs typeface="Courier New" panose="02070309020205020404" pitchFamily="49" charset="0"/>
              </a:rPr>
              <a:t>rld</a:t>
            </a:r>
            <a:r>
              <a:rPr lang="en-US" b="1" dirty="0">
                <a:latin typeface="Courier New" panose="02070309020205020404" pitchFamily="49" charset="0"/>
                <a:cs typeface="Courier New" panose="02070309020205020404" pitchFamily="49" charset="0"/>
              </a:rPr>
              <a:t>!|</a:t>
            </a:r>
          </a:p>
        </p:txBody>
      </p:sp>
      <p:sp>
        <p:nvSpPr>
          <p:cNvPr id="6" name="Title 5">
            <a:extLst>
              <a:ext uri="{FF2B5EF4-FFF2-40B4-BE49-F238E27FC236}">
                <a16:creationId xmlns:a16="http://schemas.microsoft.com/office/drawing/2014/main" id="{0D37124D-6EA9-45AF-A343-E048DF092E26}"/>
              </a:ext>
            </a:extLst>
          </p:cNvPr>
          <p:cNvSpPr>
            <a:spLocks noGrp="1"/>
          </p:cNvSpPr>
          <p:nvPr>
            <p:ph type="title"/>
          </p:nvPr>
        </p:nvSpPr>
        <p:spPr>
          <a:xfrm>
            <a:off x="8768443" y="985610"/>
            <a:ext cx="2944586" cy="1325563"/>
          </a:xfrm>
        </p:spPr>
        <p:txBody>
          <a:bodyPr/>
          <a:lstStyle/>
          <a:p>
            <a:r>
              <a:rPr lang="en-US" dirty="0"/>
              <a:t>WASM Hello World</a:t>
            </a:r>
          </a:p>
        </p:txBody>
      </p:sp>
    </p:spTree>
    <p:extLst>
      <p:ext uri="{BB962C8B-B14F-4D97-AF65-F5344CB8AC3E}">
        <p14:creationId xmlns:p14="http://schemas.microsoft.com/office/powerpoint/2010/main" val="3670246969"/>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 shot of https://www.cc4e.com/play.php showing an in-browser C development environment with the classic “Hello World” program being shown.">
            <a:extLst>
              <a:ext uri="{FF2B5EF4-FFF2-40B4-BE49-F238E27FC236}">
                <a16:creationId xmlns:a16="http://schemas.microsoft.com/office/drawing/2014/main" id="{B6A3ECEC-7F85-17AE-9752-042533E34318}"/>
              </a:ext>
            </a:extLst>
          </p:cNvPr>
          <p:cNvPicPr>
            <a:picLocks noChangeAspect="1"/>
          </p:cNvPicPr>
          <p:nvPr/>
        </p:nvPicPr>
        <p:blipFill>
          <a:blip r:embed="rId2"/>
          <a:srcRect b="28110"/>
          <a:stretch/>
        </p:blipFill>
        <p:spPr>
          <a:xfrm>
            <a:off x="895004" y="310243"/>
            <a:ext cx="10401992" cy="5551714"/>
          </a:xfrm>
          <a:prstGeom prst="rect">
            <a:avLst/>
          </a:prstGeom>
        </p:spPr>
      </p:pic>
    </p:spTree>
    <p:extLst>
      <p:ext uri="{BB962C8B-B14F-4D97-AF65-F5344CB8AC3E}">
        <p14:creationId xmlns:p14="http://schemas.microsoft.com/office/powerpoint/2010/main" val="302929295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2EFD07-F694-345C-4B2F-4614FA7D9DCC}"/>
              </a:ext>
            </a:extLst>
          </p:cNvPr>
          <p:cNvSpPr>
            <a:spLocks noGrp="1"/>
          </p:cNvSpPr>
          <p:nvPr>
            <p:ph type="title"/>
          </p:nvPr>
        </p:nvSpPr>
        <p:spPr/>
        <p:txBody>
          <a:bodyPr/>
          <a:lstStyle/>
          <a:p>
            <a:r>
              <a:rPr lang="en-US" dirty="0"/>
              <a:t>Summary</a:t>
            </a:r>
          </a:p>
        </p:txBody>
      </p:sp>
      <p:sp>
        <p:nvSpPr>
          <p:cNvPr id="6" name="Content Placeholder 5">
            <a:extLst>
              <a:ext uri="{FF2B5EF4-FFF2-40B4-BE49-F238E27FC236}">
                <a16:creationId xmlns:a16="http://schemas.microsoft.com/office/drawing/2014/main" id="{9904836A-9389-B0FF-C342-D7DD46B32F59}"/>
              </a:ext>
            </a:extLst>
          </p:cNvPr>
          <p:cNvSpPr>
            <a:spLocks noGrp="1"/>
          </p:cNvSpPr>
          <p:nvPr>
            <p:ph idx="1"/>
          </p:nvPr>
        </p:nvSpPr>
        <p:spPr/>
        <p:txBody>
          <a:bodyPr/>
          <a:lstStyle/>
          <a:p>
            <a:r>
              <a:rPr lang="en-US" dirty="0"/>
              <a:t>Fetch-Decode-Execute (a.k.a. Fetch-Execute-Cycle)</a:t>
            </a:r>
          </a:p>
          <a:p>
            <a:r>
              <a:rPr lang="en-US" dirty="0"/>
              <a:t>Look at the Intel x86 and ARM processor families</a:t>
            </a:r>
          </a:p>
          <a:p>
            <a:r>
              <a:rPr lang="en-US" dirty="0"/>
              <a:t>Explored the CDC6504 architecture, instruction set, assembly and machine languages</a:t>
            </a:r>
          </a:p>
          <a:p>
            <a:r>
              <a:rPr lang="en-US" dirty="0"/>
              <a:t>Explored an increasing use of in-browser emulators for games and other applications</a:t>
            </a:r>
          </a:p>
          <a:p>
            <a:r>
              <a:rPr lang="en-US" dirty="0"/>
              <a:t>Looked at CPU Evolution over time</a:t>
            </a:r>
          </a:p>
          <a:p>
            <a:r>
              <a:rPr lang="en-US" dirty="0"/>
              <a:t>Looked forward at Web Assembly (WASM)</a:t>
            </a:r>
          </a:p>
        </p:txBody>
      </p:sp>
    </p:spTree>
    <p:extLst>
      <p:ext uri="{BB962C8B-B14F-4D97-AF65-F5344CB8AC3E}">
        <p14:creationId xmlns:p14="http://schemas.microsoft.com/office/powerpoint/2010/main" val="269723851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4AE3D-C70D-220E-82A8-C1D64A900A0F}"/>
              </a:ext>
            </a:extLst>
          </p:cNvPr>
          <p:cNvSpPr>
            <a:spLocks noGrp="1"/>
          </p:cNvSpPr>
          <p:nvPr>
            <p:ph type="title"/>
          </p:nvPr>
        </p:nvSpPr>
        <p:spPr/>
        <p:txBody>
          <a:bodyPr/>
          <a:lstStyle/>
          <a:p>
            <a:r>
              <a:rPr lang="en-US" dirty="0"/>
              <a:t>Acknowledgements / Contributions</a:t>
            </a:r>
          </a:p>
        </p:txBody>
      </p:sp>
      <p:sp>
        <p:nvSpPr>
          <p:cNvPr id="7" name="TextBox 6">
            <a:extLst>
              <a:ext uri="{FF2B5EF4-FFF2-40B4-BE49-F238E27FC236}">
                <a16:creationId xmlns:a16="http://schemas.microsoft.com/office/drawing/2014/main" id="{D1725F2C-A6DC-4096-AD36-A6A5AF1FFD40}"/>
              </a:ext>
            </a:extLst>
          </p:cNvPr>
          <p:cNvSpPr txBox="1"/>
          <p:nvPr/>
        </p:nvSpPr>
        <p:spPr>
          <a:xfrm>
            <a:off x="838201" y="1502688"/>
            <a:ext cx="5055704" cy="2492990"/>
          </a:xfrm>
          <a:prstGeom prst="rect">
            <a:avLst/>
          </a:prstGeom>
          <a:noFill/>
        </p:spPr>
        <p:txBody>
          <a:bodyPr wrap="square" rtlCol="0">
            <a:spAutoFit/>
          </a:bodyPr>
          <a:lstStyle/>
          <a:p>
            <a:r>
              <a:rPr lang="en-US" sz="1200" dirty="0"/>
              <a:t>These slides are Copyright 2025-  Charles R. Severance (</a:t>
            </a:r>
            <a:r>
              <a:rPr lang="en-US" sz="1200" dirty="0" err="1"/>
              <a:t>online.dr-chuck.com</a:t>
            </a:r>
            <a:r>
              <a:rPr lang="en-US" sz="1200" dirty="0"/>
              <a:t>) as part of www.ca4e.com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endParaRPr lang="en-US" sz="1200" dirty="0"/>
          </a:p>
          <a:p>
            <a:r>
              <a:rPr lang="en-US" sz="1200" dirty="0"/>
              <a:t>Initial Development: Charles Severance, University of Michigan School of Information</a:t>
            </a:r>
          </a:p>
          <a:p>
            <a:endParaRPr lang="en-US" sz="1200" dirty="0"/>
          </a:p>
          <a:p>
            <a:r>
              <a:rPr lang="en-US" sz="1200" b="1" dirty="0"/>
              <a:t>Insert new Contributors and Translators here including names and dates</a:t>
            </a:r>
          </a:p>
          <a:p>
            <a:endParaRPr lang="en-US" sz="1200" dirty="0"/>
          </a:p>
          <a:p>
            <a:endParaRPr lang="en-US" sz="1200" dirty="0"/>
          </a:p>
        </p:txBody>
      </p:sp>
      <p:sp>
        <p:nvSpPr>
          <p:cNvPr id="8" name="TextBox 7">
            <a:extLst>
              <a:ext uri="{FF2B5EF4-FFF2-40B4-BE49-F238E27FC236}">
                <a16:creationId xmlns:a16="http://schemas.microsoft.com/office/drawing/2014/main" id="{A5B0D5A1-502A-F6A1-76FD-6D954B37EE94}"/>
              </a:ext>
            </a:extLst>
          </p:cNvPr>
          <p:cNvSpPr txBox="1"/>
          <p:nvPr/>
        </p:nvSpPr>
        <p:spPr>
          <a:xfrm>
            <a:off x="6298097" y="1502688"/>
            <a:ext cx="5055704" cy="461665"/>
          </a:xfrm>
          <a:prstGeom prst="rect">
            <a:avLst/>
          </a:prstGeom>
          <a:noFill/>
        </p:spPr>
        <p:txBody>
          <a:bodyPr wrap="square" rtlCol="0">
            <a:spAutoFit/>
          </a:bodyPr>
          <a:lstStyle/>
          <a:p>
            <a:r>
              <a:rPr lang="en-US" sz="1200" b="1" dirty="0"/>
              <a:t>Continue new Contributors and Translators here</a:t>
            </a:r>
          </a:p>
          <a:p>
            <a:endParaRPr lang="en-US" sz="1200" dirty="0"/>
          </a:p>
        </p:txBody>
      </p:sp>
    </p:spTree>
    <p:extLst>
      <p:ext uri="{BB962C8B-B14F-4D97-AF65-F5344CB8AC3E}">
        <p14:creationId xmlns:p14="http://schemas.microsoft.com/office/powerpoint/2010/main" val="2963881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A0BC2-5363-3376-8C44-0553183A93CD}"/>
              </a:ext>
            </a:extLst>
          </p:cNvPr>
          <p:cNvSpPr>
            <a:spLocks noGrp="1"/>
          </p:cNvSpPr>
          <p:nvPr>
            <p:ph type="title"/>
          </p:nvPr>
        </p:nvSpPr>
        <p:spPr>
          <a:xfrm>
            <a:off x="838200" y="365125"/>
            <a:ext cx="5897451" cy="1325563"/>
          </a:xfrm>
        </p:spPr>
        <p:txBody>
          <a:bodyPr/>
          <a:lstStyle/>
          <a:p>
            <a:r>
              <a:rPr lang="en-US" dirty="0"/>
              <a:t>The first problem with Base-16</a:t>
            </a:r>
          </a:p>
        </p:txBody>
      </p:sp>
      <p:sp>
        <p:nvSpPr>
          <p:cNvPr id="3" name="Content Placeholder 2">
            <a:extLst>
              <a:ext uri="{FF2B5EF4-FFF2-40B4-BE49-F238E27FC236}">
                <a16:creationId xmlns:a16="http://schemas.microsoft.com/office/drawing/2014/main" id="{DD41EF8B-F30C-E4B4-A3EE-252E5F4E12AE}"/>
              </a:ext>
            </a:extLst>
          </p:cNvPr>
          <p:cNvSpPr>
            <a:spLocks noGrp="1"/>
          </p:cNvSpPr>
          <p:nvPr>
            <p:ph idx="1"/>
          </p:nvPr>
        </p:nvSpPr>
        <p:spPr>
          <a:xfrm>
            <a:off x="838200" y="1825625"/>
            <a:ext cx="4970172" cy="4351338"/>
          </a:xfrm>
        </p:spPr>
        <p:txBody>
          <a:bodyPr>
            <a:normAutofit/>
          </a:bodyPr>
          <a:lstStyle/>
          <a:p>
            <a:r>
              <a:rPr lang="en-US" dirty="0"/>
              <a:t>We only have 0-9 and we need to be able to represent 0-15 in a single base-16 digit</a:t>
            </a:r>
          </a:p>
          <a:p>
            <a:r>
              <a:rPr lang="en-US" dirty="0"/>
              <a:t>Thankfully we have emoji's</a:t>
            </a:r>
          </a:p>
          <a:p>
            <a:pPr lvl="1"/>
            <a:r>
              <a:rPr lang="en-US" dirty="0"/>
              <a:t>10  </a:t>
            </a:r>
            <a:r>
              <a:rPr lang="en-US" sz="2400" b="1" dirty="0"/>
              <a:t>✊</a:t>
            </a:r>
            <a:endParaRPr lang="en-US" dirty="0"/>
          </a:p>
          <a:p>
            <a:pPr lvl="1"/>
            <a:r>
              <a:rPr lang="en-US" dirty="0"/>
              <a:t>11  </a:t>
            </a:r>
            <a:r>
              <a:rPr lang="en-US" sz="2400" dirty="0"/>
              <a:t>☝️</a:t>
            </a:r>
            <a:endParaRPr lang="en-US" dirty="0"/>
          </a:p>
          <a:p>
            <a:pPr lvl="1"/>
            <a:r>
              <a:rPr lang="en-US" dirty="0"/>
              <a:t>12  </a:t>
            </a:r>
            <a:r>
              <a:rPr lang="en-US" sz="2400" dirty="0"/>
              <a:t>✌️</a:t>
            </a:r>
            <a:endParaRPr lang="en-US" dirty="0"/>
          </a:p>
          <a:p>
            <a:pPr lvl="1"/>
            <a:r>
              <a:rPr lang="en-US" dirty="0"/>
              <a:t>13   </a:t>
            </a:r>
            <a:r>
              <a:rPr lang="en-US" sz="2400" dirty="0"/>
              <a:t>🤟  (also Rock on!)</a:t>
            </a:r>
            <a:endParaRPr lang="en-US" dirty="0"/>
          </a:p>
          <a:p>
            <a:pPr lvl="1"/>
            <a:r>
              <a:rPr lang="en-US" dirty="0"/>
              <a:t>14  </a:t>
            </a:r>
            <a:r>
              <a:rPr lang="en-US" sz="2400" dirty="0"/>
              <a:t>🍀</a:t>
            </a:r>
            <a:endParaRPr lang="en-US" dirty="0"/>
          </a:p>
          <a:p>
            <a:pPr lvl="1"/>
            <a:r>
              <a:rPr lang="en-US" dirty="0"/>
              <a:t>15  </a:t>
            </a:r>
            <a:r>
              <a:rPr lang="en-US" sz="2400" b="1" dirty="0"/>
              <a:t>🖐</a:t>
            </a:r>
            <a:endParaRPr lang="en-US" dirty="0"/>
          </a:p>
        </p:txBody>
      </p:sp>
      <p:graphicFrame>
        <p:nvGraphicFramePr>
          <p:cNvPr id="5" name="Table 4">
            <a:extLst>
              <a:ext uri="{FF2B5EF4-FFF2-40B4-BE49-F238E27FC236}">
                <a16:creationId xmlns:a16="http://schemas.microsoft.com/office/drawing/2014/main" id="{F000C370-8C19-EAC0-F884-5F5784CDA23B}"/>
              </a:ext>
            </a:extLst>
          </p:cNvPr>
          <p:cNvGraphicFramePr>
            <a:graphicFrameLocks noGrp="1"/>
          </p:cNvGraphicFramePr>
          <p:nvPr>
            <p:extLst>
              <p:ext uri="{D42A27DB-BD31-4B8C-83A1-F6EECF244321}">
                <p14:modId xmlns:p14="http://schemas.microsoft.com/office/powerpoint/2010/main" val="2879825290"/>
              </p:ext>
            </p:extLst>
          </p:nvPr>
        </p:nvGraphicFramePr>
        <p:xfrm>
          <a:off x="7328079" y="365125"/>
          <a:ext cx="3657600" cy="5923000"/>
        </p:xfrm>
        <a:graphic>
          <a:graphicData uri="http://schemas.openxmlformats.org/drawingml/2006/table">
            <a:tbl>
              <a:tblPr firstRow="1" bandRow="1">
                <a:tableStyleId>{5C22544A-7EE6-4342-B048-85BDC9FD1C3A}</a:tableStyleId>
              </a:tblPr>
              <a:tblGrid>
                <a:gridCol w="1344136">
                  <a:extLst>
                    <a:ext uri="{9D8B030D-6E8A-4147-A177-3AD203B41FA5}">
                      <a16:colId xmlns:a16="http://schemas.microsoft.com/office/drawing/2014/main" val="4055137666"/>
                    </a:ext>
                  </a:extLst>
                </a:gridCol>
                <a:gridCol w="1124421">
                  <a:extLst>
                    <a:ext uri="{9D8B030D-6E8A-4147-A177-3AD203B41FA5}">
                      <a16:colId xmlns:a16="http://schemas.microsoft.com/office/drawing/2014/main" val="4140446323"/>
                    </a:ext>
                  </a:extLst>
                </a:gridCol>
                <a:gridCol w="1189043">
                  <a:extLst>
                    <a:ext uri="{9D8B030D-6E8A-4147-A177-3AD203B41FA5}">
                      <a16:colId xmlns:a16="http://schemas.microsoft.com/office/drawing/2014/main" val="1881360238"/>
                    </a:ext>
                  </a:extLst>
                </a:gridCol>
              </a:tblGrid>
              <a:tr h="345032">
                <a:tc>
                  <a:txBody>
                    <a:bodyPr/>
                    <a:lstStyle/>
                    <a:p>
                      <a:pPr algn="ctr"/>
                      <a:r>
                        <a:rPr lang="en-US" sz="1600" dirty="0"/>
                        <a:t>Base-10</a:t>
                      </a:r>
                    </a:p>
                  </a:txBody>
                  <a:tcPr marL="91763" marR="91763" marT="45882" marB="45882"/>
                </a:tc>
                <a:tc>
                  <a:txBody>
                    <a:bodyPr/>
                    <a:lstStyle/>
                    <a:p>
                      <a:pPr algn="ctr"/>
                      <a:r>
                        <a:rPr lang="en-US" sz="1600" dirty="0"/>
                        <a:t>Base-2</a:t>
                      </a:r>
                    </a:p>
                  </a:txBody>
                  <a:tcPr marL="91763" marR="91763" marT="45882" marB="45882"/>
                </a:tc>
                <a:tc>
                  <a:txBody>
                    <a:bodyPr/>
                    <a:lstStyle/>
                    <a:p>
                      <a:pPr algn="ctr"/>
                      <a:r>
                        <a:rPr lang="en-US" sz="1600" dirty="0"/>
                        <a:t>Base-16</a:t>
                      </a:r>
                    </a:p>
                  </a:txBody>
                  <a:tcPr marL="91763" marR="91763" marT="45882" marB="45882"/>
                </a:tc>
                <a:extLst>
                  <a:ext uri="{0D108BD9-81ED-4DB2-BD59-A6C34878D82A}">
                    <a16:rowId xmlns:a16="http://schemas.microsoft.com/office/drawing/2014/main" val="103214958"/>
                  </a:ext>
                </a:extLst>
              </a:tr>
              <a:tr h="345032">
                <a:tc>
                  <a:txBody>
                    <a:bodyPr/>
                    <a:lstStyle/>
                    <a:p>
                      <a:pPr algn="ctr"/>
                      <a:r>
                        <a:rPr lang="en-US" sz="1600" dirty="0"/>
                        <a:t>0</a:t>
                      </a:r>
                    </a:p>
                  </a:txBody>
                  <a:tcPr marL="91763" marR="91763" marT="45882" marB="45882"/>
                </a:tc>
                <a:tc>
                  <a:txBody>
                    <a:bodyPr/>
                    <a:lstStyle/>
                    <a:p>
                      <a:pPr algn="r"/>
                      <a:r>
                        <a:rPr lang="en-US" sz="1600" dirty="0"/>
                        <a:t>0</a:t>
                      </a:r>
                    </a:p>
                  </a:txBody>
                  <a:tcPr marL="91763" marR="91763" marT="45882" marB="45882"/>
                </a:tc>
                <a:tc>
                  <a:txBody>
                    <a:bodyPr/>
                    <a:lstStyle/>
                    <a:p>
                      <a:pPr algn="r"/>
                      <a:r>
                        <a:rPr lang="en-US" sz="1600" dirty="0"/>
                        <a:t>0</a:t>
                      </a:r>
                    </a:p>
                  </a:txBody>
                  <a:tcPr marL="91763" marR="91763" marT="45882" marB="45882"/>
                </a:tc>
                <a:extLst>
                  <a:ext uri="{0D108BD9-81ED-4DB2-BD59-A6C34878D82A}">
                    <a16:rowId xmlns:a16="http://schemas.microsoft.com/office/drawing/2014/main" val="108602342"/>
                  </a:ext>
                </a:extLst>
              </a:tr>
              <a:tr h="345032">
                <a:tc>
                  <a:txBody>
                    <a:bodyPr/>
                    <a:lstStyle/>
                    <a:p>
                      <a:pPr algn="ctr"/>
                      <a:r>
                        <a:rPr lang="en-US" sz="1600" dirty="0"/>
                        <a:t>1</a:t>
                      </a:r>
                    </a:p>
                  </a:txBody>
                  <a:tcPr marL="91763" marR="91763" marT="45882" marB="45882"/>
                </a:tc>
                <a:tc>
                  <a:txBody>
                    <a:bodyPr/>
                    <a:lstStyle/>
                    <a:p>
                      <a:pPr algn="r"/>
                      <a:r>
                        <a:rPr lang="en-US" sz="1600" dirty="0"/>
                        <a:t>1</a:t>
                      </a:r>
                    </a:p>
                  </a:txBody>
                  <a:tcPr marL="91763" marR="91763" marT="45882" marB="45882"/>
                </a:tc>
                <a:tc>
                  <a:txBody>
                    <a:bodyPr/>
                    <a:lstStyle/>
                    <a:p>
                      <a:pPr algn="r"/>
                      <a:r>
                        <a:rPr lang="en-US" sz="1600" dirty="0"/>
                        <a:t>1</a:t>
                      </a:r>
                    </a:p>
                  </a:txBody>
                  <a:tcPr marL="91763" marR="91763" marT="45882" marB="45882"/>
                </a:tc>
                <a:extLst>
                  <a:ext uri="{0D108BD9-81ED-4DB2-BD59-A6C34878D82A}">
                    <a16:rowId xmlns:a16="http://schemas.microsoft.com/office/drawing/2014/main" val="1368952813"/>
                  </a:ext>
                </a:extLst>
              </a:tr>
              <a:tr h="345032">
                <a:tc>
                  <a:txBody>
                    <a:bodyPr/>
                    <a:lstStyle/>
                    <a:p>
                      <a:pPr algn="ctr"/>
                      <a:r>
                        <a:rPr lang="en-US" sz="1600" dirty="0"/>
                        <a:t>2</a:t>
                      </a:r>
                    </a:p>
                  </a:txBody>
                  <a:tcPr marL="91763" marR="91763" marT="45882" marB="45882"/>
                </a:tc>
                <a:tc>
                  <a:txBody>
                    <a:bodyPr/>
                    <a:lstStyle/>
                    <a:p>
                      <a:pPr algn="r"/>
                      <a:r>
                        <a:rPr lang="en-US" sz="1600" dirty="0"/>
                        <a:t>10</a:t>
                      </a:r>
                    </a:p>
                  </a:txBody>
                  <a:tcPr marL="91763" marR="91763" marT="45882" marB="45882"/>
                </a:tc>
                <a:tc>
                  <a:txBody>
                    <a:bodyPr/>
                    <a:lstStyle/>
                    <a:p>
                      <a:pPr algn="r"/>
                      <a:r>
                        <a:rPr lang="en-US" sz="1600" dirty="0"/>
                        <a:t>2</a:t>
                      </a:r>
                    </a:p>
                  </a:txBody>
                  <a:tcPr marL="91763" marR="91763" marT="45882" marB="45882"/>
                </a:tc>
                <a:extLst>
                  <a:ext uri="{0D108BD9-81ED-4DB2-BD59-A6C34878D82A}">
                    <a16:rowId xmlns:a16="http://schemas.microsoft.com/office/drawing/2014/main" val="3575090032"/>
                  </a:ext>
                </a:extLst>
              </a:tr>
              <a:tr h="345032">
                <a:tc>
                  <a:txBody>
                    <a:bodyPr/>
                    <a:lstStyle/>
                    <a:p>
                      <a:pPr algn="ctr"/>
                      <a:r>
                        <a:rPr lang="en-US" sz="1600" dirty="0"/>
                        <a:t>3</a:t>
                      </a:r>
                    </a:p>
                  </a:txBody>
                  <a:tcPr marL="91763" marR="91763" marT="45882" marB="45882"/>
                </a:tc>
                <a:tc>
                  <a:txBody>
                    <a:bodyPr/>
                    <a:lstStyle/>
                    <a:p>
                      <a:pPr algn="r"/>
                      <a:r>
                        <a:rPr lang="en-US" sz="1600" dirty="0"/>
                        <a:t>11</a:t>
                      </a:r>
                    </a:p>
                  </a:txBody>
                  <a:tcPr marL="91763" marR="91763" marT="45882" marB="45882"/>
                </a:tc>
                <a:tc>
                  <a:txBody>
                    <a:bodyPr/>
                    <a:lstStyle/>
                    <a:p>
                      <a:pPr algn="r"/>
                      <a:r>
                        <a:rPr lang="en-US" sz="1600" dirty="0"/>
                        <a:t>3</a:t>
                      </a:r>
                    </a:p>
                  </a:txBody>
                  <a:tcPr marL="91763" marR="91763" marT="45882" marB="45882"/>
                </a:tc>
                <a:extLst>
                  <a:ext uri="{0D108BD9-81ED-4DB2-BD59-A6C34878D82A}">
                    <a16:rowId xmlns:a16="http://schemas.microsoft.com/office/drawing/2014/main" val="1964645491"/>
                  </a:ext>
                </a:extLst>
              </a:tr>
              <a:tr h="345032">
                <a:tc>
                  <a:txBody>
                    <a:bodyPr/>
                    <a:lstStyle/>
                    <a:p>
                      <a:pPr algn="ctr"/>
                      <a:r>
                        <a:rPr lang="en-US" sz="1600" dirty="0"/>
                        <a:t>4</a:t>
                      </a:r>
                    </a:p>
                  </a:txBody>
                  <a:tcPr marL="91763" marR="91763" marT="45882" marB="45882"/>
                </a:tc>
                <a:tc>
                  <a:txBody>
                    <a:bodyPr/>
                    <a:lstStyle/>
                    <a:p>
                      <a:pPr algn="r"/>
                      <a:r>
                        <a:rPr lang="en-US" sz="1600" dirty="0"/>
                        <a:t>100</a:t>
                      </a:r>
                    </a:p>
                  </a:txBody>
                  <a:tcPr marL="91763" marR="91763" marT="45882" marB="45882"/>
                </a:tc>
                <a:tc>
                  <a:txBody>
                    <a:bodyPr/>
                    <a:lstStyle/>
                    <a:p>
                      <a:pPr algn="r"/>
                      <a:r>
                        <a:rPr lang="en-US" sz="1600" dirty="0"/>
                        <a:t>4</a:t>
                      </a:r>
                    </a:p>
                  </a:txBody>
                  <a:tcPr marL="91763" marR="91763" marT="45882" marB="45882"/>
                </a:tc>
                <a:extLst>
                  <a:ext uri="{0D108BD9-81ED-4DB2-BD59-A6C34878D82A}">
                    <a16:rowId xmlns:a16="http://schemas.microsoft.com/office/drawing/2014/main" val="666217044"/>
                  </a:ext>
                </a:extLst>
              </a:tr>
              <a:tr h="345032">
                <a:tc>
                  <a:txBody>
                    <a:bodyPr/>
                    <a:lstStyle/>
                    <a:p>
                      <a:pPr algn="ctr"/>
                      <a:r>
                        <a:rPr lang="en-US" sz="1600" dirty="0"/>
                        <a:t>5</a:t>
                      </a:r>
                    </a:p>
                  </a:txBody>
                  <a:tcPr marL="91763" marR="91763" marT="45882" marB="45882"/>
                </a:tc>
                <a:tc>
                  <a:txBody>
                    <a:bodyPr/>
                    <a:lstStyle/>
                    <a:p>
                      <a:pPr algn="r"/>
                      <a:r>
                        <a:rPr lang="en-US" sz="1600" dirty="0"/>
                        <a:t>101</a:t>
                      </a:r>
                    </a:p>
                  </a:txBody>
                  <a:tcPr marL="91763" marR="91763" marT="45882" marB="45882"/>
                </a:tc>
                <a:tc>
                  <a:txBody>
                    <a:bodyPr/>
                    <a:lstStyle/>
                    <a:p>
                      <a:pPr algn="r"/>
                      <a:r>
                        <a:rPr lang="en-US" sz="1600" dirty="0"/>
                        <a:t>5</a:t>
                      </a:r>
                    </a:p>
                  </a:txBody>
                  <a:tcPr marL="91763" marR="91763" marT="45882" marB="45882"/>
                </a:tc>
                <a:extLst>
                  <a:ext uri="{0D108BD9-81ED-4DB2-BD59-A6C34878D82A}">
                    <a16:rowId xmlns:a16="http://schemas.microsoft.com/office/drawing/2014/main" val="3449256025"/>
                  </a:ext>
                </a:extLst>
              </a:tr>
              <a:tr h="345032">
                <a:tc>
                  <a:txBody>
                    <a:bodyPr/>
                    <a:lstStyle/>
                    <a:p>
                      <a:pPr algn="ctr"/>
                      <a:r>
                        <a:rPr lang="en-US" sz="1600" dirty="0"/>
                        <a:t>6</a:t>
                      </a:r>
                    </a:p>
                  </a:txBody>
                  <a:tcPr marL="91763" marR="91763" marT="45882" marB="45882"/>
                </a:tc>
                <a:tc>
                  <a:txBody>
                    <a:bodyPr/>
                    <a:lstStyle/>
                    <a:p>
                      <a:pPr algn="r"/>
                      <a:r>
                        <a:rPr lang="en-US" sz="1600" dirty="0"/>
                        <a:t>110</a:t>
                      </a:r>
                    </a:p>
                  </a:txBody>
                  <a:tcPr marL="91763" marR="91763" marT="45882" marB="45882"/>
                </a:tc>
                <a:tc>
                  <a:txBody>
                    <a:bodyPr/>
                    <a:lstStyle/>
                    <a:p>
                      <a:pPr algn="r"/>
                      <a:r>
                        <a:rPr lang="en-US" sz="1600" dirty="0"/>
                        <a:t>6</a:t>
                      </a:r>
                    </a:p>
                  </a:txBody>
                  <a:tcPr marL="91763" marR="91763" marT="45882" marB="45882"/>
                </a:tc>
                <a:extLst>
                  <a:ext uri="{0D108BD9-81ED-4DB2-BD59-A6C34878D82A}">
                    <a16:rowId xmlns:a16="http://schemas.microsoft.com/office/drawing/2014/main" val="3065913957"/>
                  </a:ext>
                </a:extLst>
              </a:tr>
              <a:tr h="345032">
                <a:tc>
                  <a:txBody>
                    <a:bodyPr/>
                    <a:lstStyle/>
                    <a:p>
                      <a:pPr algn="ctr"/>
                      <a:r>
                        <a:rPr lang="en-US" sz="1600" dirty="0"/>
                        <a:t>7</a:t>
                      </a:r>
                    </a:p>
                  </a:txBody>
                  <a:tcPr marL="91763" marR="91763" marT="45882" marB="45882"/>
                </a:tc>
                <a:tc>
                  <a:txBody>
                    <a:bodyPr/>
                    <a:lstStyle/>
                    <a:p>
                      <a:pPr algn="r"/>
                      <a:r>
                        <a:rPr lang="en-US" sz="1600" dirty="0"/>
                        <a:t>111</a:t>
                      </a:r>
                    </a:p>
                  </a:txBody>
                  <a:tcPr marL="91763" marR="91763" marT="45882" marB="45882"/>
                </a:tc>
                <a:tc>
                  <a:txBody>
                    <a:bodyPr/>
                    <a:lstStyle/>
                    <a:p>
                      <a:pPr algn="r"/>
                      <a:r>
                        <a:rPr lang="en-US" sz="1600" dirty="0"/>
                        <a:t>7</a:t>
                      </a:r>
                    </a:p>
                  </a:txBody>
                  <a:tcPr marL="91763" marR="91763" marT="45882" marB="45882"/>
                </a:tc>
                <a:extLst>
                  <a:ext uri="{0D108BD9-81ED-4DB2-BD59-A6C34878D82A}">
                    <a16:rowId xmlns:a16="http://schemas.microsoft.com/office/drawing/2014/main" val="1505655220"/>
                  </a:ext>
                </a:extLst>
              </a:tr>
              <a:tr h="345032">
                <a:tc>
                  <a:txBody>
                    <a:bodyPr/>
                    <a:lstStyle/>
                    <a:p>
                      <a:pPr algn="ctr"/>
                      <a:r>
                        <a:rPr lang="en-US" sz="1600" dirty="0"/>
                        <a:t>8</a:t>
                      </a:r>
                    </a:p>
                  </a:txBody>
                  <a:tcPr marL="91763" marR="91763" marT="45882" marB="45882"/>
                </a:tc>
                <a:tc>
                  <a:txBody>
                    <a:bodyPr/>
                    <a:lstStyle/>
                    <a:p>
                      <a:pPr algn="r"/>
                      <a:r>
                        <a:rPr lang="en-US" sz="1600" dirty="0"/>
                        <a:t>1000</a:t>
                      </a:r>
                    </a:p>
                  </a:txBody>
                  <a:tcPr marL="91763" marR="91763" marT="45882" marB="45882"/>
                </a:tc>
                <a:tc>
                  <a:txBody>
                    <a:bodyPr/>
                    <a:lstStyle/>
                    <a:p>
                      <a:pPr algn="r"/>
                      <a:r>
                        <a:rPr lang="en-US" sz="1600" dirty="0"/>
                        <a:t>8</a:t>
                      </a:r>
                    </a:p>
                  </a:txBody>
                  <a:tcPr marL="91763" marR="91763" marT="45882" marB="45882"/>
                </a:tc>
                <a:extLst>
                  <a:ext uri="{0D108BD9-81ED-4DB2-BD59-A6C34878D82A}">
                    <a16:rowId xmlns:a16="http://schemas.microsoft.com/office/drawing/2014/main" val="823583745"/>
                  </a:ext>
                </a:extLst>
              </a:tr>
              <a:tr h="345032">
                <a:tc>
                  <a:txBody>
                    <a:bodyPr/>
                    <a:lstStyle/>
                    <a:p>
                      <a:pPr algn="ctr"/>
                      <a:r>
                        <a:rPr lang="en-US" sz="1600" dirty="0"/>
                        <a:t>9</a:t>
                      </a:r>
                    </a:p>
                  </a:txBody>
                  <a:tcPr marL="91763" marR="91763" marT="45882" marB="45882"/>
                </a:tc>
                <a:tc>
                  <a:txBody>
                    <a:bodyPr/>
                    <a:lstStyle/>
                    <a:p>
                      <a:pPr algn="r"/>
                      <a:r>
                        <a:rPr lang="en-US" sz="1600" dirty="0"/>
                        <a:t>1001</a:t>
                      </a:r>
                    </a:p>
                  </a:txBody>
                  <a:tcPr marL="91763" marR="91763" marT="45882" marB="45882"/>
                </a:tc>
                <a:tc>
                  <a:txBody>
                    <a:bodyPr/>
                    <a:lstStyle/>
                    <a:p>
                      <a:pPr algn="r"/>
                      <a:r>
                        <a:rPr lang="en-US" sz="1600" dirty="0"/>
                        <a:t>9</a:t>
                      </a:r>
                    </a:p>
                  </a:txBody>
                  <a:tcPr marL="91763" marR="91763" marT="45882" marB="45882"/>
                </a:tc>
                <a:extLst>
                  <a:ext uri="{0D108BD9-81ED-4DB2-BD59-A6C34878D82A}">
                    <a16:rowId xmlns:a16="http://schemas.microsoft.com/office/drawing/2014/main" val="170267418"/>
                  </a:ext>
                </a:extLst>
              </a:tr>
              <a:tr h="345032">
                <a:tc>
                  <a:txBody>
                    <a:bodyPr/>
                    <a:lstStyle/>
                    <a:p>
                      <a:pPr algn="ctr"/>
                      <a:r>
                        <a:rPr lang="en-US" sz="1600" dirty="0"/>
                        <a:t>10</a:t>
                      </a:r>
                    </a:p>
                  </a:txBody>
                  <a:tcPr marL="91763" marR="91763" marT="45882" marB="45882"/>
                </a:tc>
                <a:tc>
                  <a:txBody>
                    <a:bodyPr/>
                    <a:lstStyle/>
                    <a:p>
                      <a:pPr algn="r"/>
                      <a:r>
                        <a:rPr lang="en-US" sz="1600" dirty="0"/>
                        <a:t>1010</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1" dirty="0"/>
                        <a:t>✊</a:t>
                      </a:r>
                    </a:p>
                  </a:txBody>
                  <a:tcPr marL="91763" marR="91763" marT="45882" marB="45882"/>
                </a:tc>
                <a:extLst>
                  <a:ext uri="{0D108BD9-81ED-4DB2-BD59-A6C34878D82A}">
                    <a16:rowId xmlns:a16="http://schemas.microsoft.com/office/drawing/2014/main" val="2645467503"/>
                  </a:ext>
                </a:extLst>
              </a:tr>
              <a:tr h="373760">
                <a:tc>
                  <a:txBody>
                    <a:bodyPr/>
                    <a:lstStyle/>
                    <a:p>
                      <a:pPr algn="ctr"/>
                      <a:r>
                        <a:rPr lang="en-US" sz="1600" dirty="0"/>
                        <a:t>11</a:t>
                      </a:r>
                    </a:p>
                  </a:txBody>
                  <a:tcPr marL="91763" marR="91763" marT="45882" marB="45882"/>
                </a:tc>
                <a:tc>
                  <a:txBody>
                    <a:bodyPr/>
                    <a:lstStyle/>
                    <a:p>
                      <a:pPr algn="r"/>
                      <a:r>
                        <a:rPr lang="en-US" sz="1600" dirty="0"/>
                        <a:t>1011</a:t>
                      </a:r>
                    </a:p>
                  </a:txBody>
                  <a:tcPr marL="91763" marR="91763" marT="45882" marB="45882"/>
                </a:tc>
                <a:tc>
                  <a:txBody>
                    <a:bodyPr/>
                    <a:lstStyle/>
                    <a:p>
                      <a:pPr algn="r"/>
                      <a:r>
                        <a:rPr lang="en-US" sz="1600" dirty="0"/>
                        <a:t> </a:t>
                      </a:r>
                      <a:r>
                        <a:rPr lang="en-US" sz="1800" dirty="0"/>
                        <a:t>☝️</a:t>
                      </a:r>
                      <a:endParaRPr lang="en-US" sz="1600" dirty="0"/>
                    </a:p>
                  </a:txBody>
                  <a:tcPr marL="91763" marR="91763" marT="45882" marB="45882"/>
                </a:tc>
                <a:extLst>
                  <a:ext uri="{0D108BD9-81ED-4DB2-BD59-A6C34878D82A}">
                    <a16:rowId xmlns:a16="http://schemas.microsoft.com/office/drawing/2014/main" val="2538605350"/>
                  </a:ext>
                </a:extLst>
              </a:tr>
              <a:tr h="373760">
                <a:tc>
                  <a:txBody>
                    <a:bodyPr/>
                    <a:lstStyle/>
                    <a:p>
                      <a:pPr algn="ctr"/>
                      <a:r>
                        <a:rPr lang="en-US" sz="1600" dirty="0"/>
                        <a:t>12</a:t>
                      </a:r>
                    </a:p>
                  </a:txBody>
                  <a:tcPr marL="91763" marR="91763" marT="45882" marB="45882"/>
                </a:tc>
                <a:tc>
                  <a:txBody>
                    <a:bodyPr/>
                    <a:lstStyle/>
                    <a:p>
                      <a:pPr algn="r"/>
                      <a:r>
                        <a:rPr lang="en-US" sz="1600" dirty="0"/>
                        <a:t>1100</a:t>
                      </a:r>
                    </a:p>
                  </a:txBody>
                  <a:tcPr marL="91763" marR="91763" marT="45882" marB="45882"/>
                </a:tc>
                <a:tc>
                  <a:txBody>
                    <a:bodyPr/>
                    <a:lstStyle/>
                    <a:p>
                      <a:pPr algn="r"/>
                      <a:r>
                        <a:rPr lang="en-US" sz="1800" dirty="0"/>
                        <a:t>✌️</a:t>
                      </a:r>
                      <a:endParaRPr lang="en-US" sz="1600" dirty="0"/>
                    </a:p>
                  </a:txBody>
                  <a:tcPr marL="91763" marR="91763" marT="45882" marB="45882"/>
                </a:tc>
                <a:extLst>
                  <a:ext uri="{0D108BD9-81ED-4DB2-BD59-A6C34878D82A}">
                    <a16:rowId xmlns:a16="http://schemas.microsoft.com/office/drawing/2014/main" val="2922068968"/>
                  </a:ext>
                </a:extLst>
              </a:tr>
              <a:tr h="345032">
                <a:tc>
                  <a:txBody>
                    <a:bodyPr/>
                    <a:lstStyle/>
                    <a:p>
                      <a:pPr algn="ctr"/>
                      <a:r>
                        <a:rPr lang="en-US" sz="1600" dirty="0"/>
                        <a:t>13</a:t>
                      </a:r>
                    </a:p>
                  </a:txBody>
                  <a:tcPr marL="91763" marR="91763" marT="45882" marB="45882"/>
                </a:tc>
                <a:tc>
                  <a:txBody>
                    <a:bodyPr/>
                    <a:lstStyle/>
                    <a:p>
                      <a:pPr algn="r"/>
                      <a:r>
                        <a:rPr lang="en-US" sz="1600" dirty="0"/>
                        <a:t>1101</a:t>
                      </a:r>
                    </a:p>
                  </a:txBody>
                  <a:tcPr marL="91763" marR="91763" marT="45882" marB="45882"/>
                </a:tc>
                <a:tc>
                  <a:txBody>
                    <a:bodyPr/>
                    <a:lstStyle/>
                    <a:p>
                      <a:pPr algn="r"/>
                      <a:r>
                        <a:rPr lang="en-US" sz="1600" dirty="0"/>
                        <a:t>🤟</a:t>
                      </a:r>
                    </a:p>
                  </a:txBody>
                  <a:tcPr marL="91763" marR="91763" marT="45882" marB="45882"/>
                </a:tc>
                <a:extLst>
                  <a:ext uri="{0D108BD9-81ED-4DB2-BD59-A6C34878D82A}">
                    <a16:rowId xmlns:a16="http://schemas.microsoft.com/office/drawing/2014/main" val="1124516158"/>
                  </a:ext>
                </a:extLst>
              </a:tr>
              <a:tr h="345032">
                <a:tc>
                  <a:txBody>
                    <a:bodyPr/>
                    <a:lstStyle/>
                    <a:p>
                      <a:pPr algn="ctr"/>
                      <a:r>
                        <a:rPr lang="en-US" sz="1600" dirty="0"/>
                        <a:t>14</a:t>
                      </a:r>
                    </a:p>
                  </a:txBody>
                  <a:tcPr marL="91763" marR="91763" marT="45882" marB="45882"/>
                </a:tc>
                <a:tc>
                  <a:txBody>
                    <a:bodyPr/>
                    <a:lstStyle/>
                    <a:p>
                      <a:pPr algn="r"/>
                      <a:r>
                        <a:rPr lang="en-US" sz="1600" dirty="0"/>
                        <a:t>1110</a:t>
                      </a:r>
                    </a:p>
                  </a:txBody>
                  <a:tcPr marL="91763" marR="91763" marT="45882" marB="45882"/>
                </a:tc>
                <a:tc>
                  <a:txBody>
                    <a:bodyPr/>
                    <a:lstStyle/>
                    <a:p>
                      <a:pPr algn="r"/>
                      <a:r>
                        <a:rPr lang="en-US" sz="1600" dirty="0"/>
                        <a:t>🍀</a:t>
                      </a:r>
                    </a:p>
                  </a:txBody>
                  <a:tcPr marL="91763" marR="91763" marT="45882" marB="45882"/>
                </a:tc>
                <a:extLst>
                  <a:ext uri="{0D108BD9-81ED-4DB2-BD59-A6C34878D82A}">
                    <a16:rowId xmlns:a16="http://schemas.microsoft.com/office/drawing/2014/main" val="1549681625"/>
                  </a:ext>
                </a:extLst>
              </a:tr>
              <a:tr h="345032">
                <a:tc>
                  <a:txBody>
                    <a:bodyPr/>
                    <a:lstStyle/>
                    <a:p>
                      <a:pPr algn="ctr"/>
                      <a:r>
                        <a:rPr lang="en-US" sz="1600" dirty="0"/>
                        <a:t>15</a:t>
                      </a:r>
                    </a:p>
                  </a:txBody>
                  <a:tcPr marL="91763" marR="91763" marT="45882" marB="45882"/>
                </a:tc>
                <a:tc>
                  <a:txBody>
                    <a:bodyPr/>
                    <a:lstStyle/>
                    <a:p>
                      <a:pPr algn="r"/>
                      <a:r>
                        <a:rPr lang="en-US" sz="1600" dirty="0"/>
                        <a:t>1111</a:t>
                      </a:r>
                    </a:p>
                  </a:txBody>
                  <a:tcPr marL="91763" marR="91763" marT="45882" marB="45882"/>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600" b="1" dirty="0"/>
                        <a:t>🖐</a:t>
                      </a:r>
                    </a:p>
                  </a:txBody>
                  <a:tcPr marL="91763" marR="91763" marT="45882" marB="45882"/>
                </a:tc>
                <a:extLst>
                  <a:ext uri="{0D108BD9-81ED-4DB2-BD59-A6C34878D82A}">
                    <a16:rowId xmlns:a16="http://schemas.microsoft.com/office/drawing/2014/main" val="2661776271"/>
                  </a:ext>
                </a:extLst>
              </a:tr>
            </a:tbl>
          </a:graphicData>
        </a:graphic>
      </p:graphicFrame>
    </p:spTree>
    <p:extLst>
      <p:ext uri="{BB962C8B-B14F-4D97-AF65-F5344CB8AC3E}">
        <p14:creationId xmlns:p14="http://schemas.microsoft.com/office/powerpoint/2010/main" val="2660018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2346</TotalTime>
  <Words>5917</Words>
  <Application>Microsoft Macintosh PowerPoint</Application>
  <PresentationFormat>Widescreen</PresentationFormat>
  <Paragraphs>1494</Paragraphs>
  <Slides>87</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87</vt:i4>
      </vt:variant>
    </vt:vector>
  </HeadingPairs>
  <TitlesOfParts>
    <vt:vector size="96" baseType="lpstr">
      <vt:lpstr>Cabin</vt:lpstr>
      <vt:lpstr>Arial</vt:lpstr>
      <vt:lpstr>Calibri</vt:lpstr>
      <vt:lpstr>Calibri Light</vt:lpstr>
      <vt:lpstr>Courier</vt:lpstr>
      <vt:lpstr>Courier New</vt:lpstr>
      <vt:lpstr>Menlo</vt:lpstr>
      <vt:lpstr>Monaco</vt:lpstr>
      <vt:lpstr>Office Theme</vt:lpstr>
      <vt:lpstr>The CDC 6504 Microprocessor</vt:lpstr>
      <vt:lpstr>Outline</vt:lpstr>
      <vt:lpstr>Review: What is missing?</vt:lpstr>
      <vt:lpstr>PowerPoint Presentation</vt:lpstr>
      <vt:lpstr>Fetch-Decode-Execute-Cycle</vt:lpstr>
      <vt:lpstr>Machine Language Instructions</vt:lpstr>
      <vt:lpstr>Let's learn Base-16 (Hexadecimal)</vt:lpstr>
      <vt:lpstr>Recall Base-2</vt:lpstr>
      <vt:lpstr>The first problem with Base-16</vt:lpstr>
      <vt:lpstr>AI suggested these emoji's</vt:lpstr>
      <vt:lpstr>No emojis in 1940 😭📅😭</vt:lpstr>
      <vt:lpstr>Base-10 and Base-16 (Hexadecimal) numbers</vt:lpstr>
      <vt:lpstr>Base-16 to/from Base-2</vt:lpstr>
      <vt:lpstr>Keep it simple for now</vt:lpstr>
      <vt:lpstr>Chuck's not-so-quick Guide to Base-16</vt:lpstr>
      <vt:lpstr>ASCII – 8 Bits</vt:lpstr>
      <vt:lpstr>PowerPoint Presentation</vt:lpstr>
      <vt:lpstr>Multi-Byte Characters (a quick aside…)</vt:lpstr>
      <vt:lpstr>The Essense of Programming</vt:lpstr>
      <vt:lpstr>What is Programming? Python for Everybody </vt:lpstr>
      <vt:lpstr>PowerPoint Presentation</vt:lpstr>
      <vt:lpstr>Program Steps or Program Flow</vt:lpstr>
      <vt:lpstr>Sequential Steps</vt:lpstr>
      <vt:lpstr>Conditional Steps</vt:lpstr>
      <vt:lpstr>Repeated Steps</vt:lpstr>
      <vt:lpstr>Variables</vt:lpstr>
      <vt:lpstr>The True Story of Python Assignment Statements</vt:lpstr>
      <vt:lpstr>What *IS* a Python variable?</vt:lpstr>
      <vt:lpstr>From Python to C (Rosetta Stone) www.cc4e.com</vt:lpstr>
      <vt:lpstr>Counted Loop</vt:lpstr>
      <vt:lpstr>Read A File</vt:lpstr>
      <vt:lpstr>Shouting</vt:lpstr>
      <vt:lpstr>Summary of Basics of Programming</vt:lpstr>
      <vt:lpstr>Lets Design a CPU</vt:lpstr>
      <vt:lpstr>Why wouldn't we use a modern CPU?</vt:lpstr>
      <vt:lpstr>ARM Assembly</vt:lpstr>
      <vt:lpstr>Intel X86 Assembly</vt:lpstr>
      <vt:lpstr>MOS Technology 6502</vt:lpstr>
      <vt:lpstr>CDC 6504 – Named for the CDC 6500</vt:lpstr>
      <vt:lpstr>CDC 6504 – Named for CDC 6500</vt:lpstr>
      <vt:lpstr>The CDC6504 Architecture</vt:lpstr>
      <vt:lpstr>CDC6504 Architecture</vt:lpstr>
      <vt:lpstr>Programming the CDC6504</vt:lpstr>
      <vt:lpstr>Our first Program</vt:lpstr>
      <vt:lpstr>Our first Program</vt:lpstr>
      <vt:lpstr>Our first Program</vt:lpstr>
      <vt:lpstr>Our first Program</vt:lpstr>
      <vt:lpstr>Our first Program</vt:lpstr>
      <vt:lpstr>Our CPU from Logic, Gates, Transistors</vt:lpstr>
      <vt:lpstr>Our CPU from Logic, Gates, Transistors</vt:lpstr>
      <vt:lpstr>Looking closer</vt:lpstr>
      <vt:lpstr>If you had time…</vt:lpstr>
      <vt:lpstr>CDC6504 Machine Language</vt:lpstr>
      <vt:lpstr>Index Instructions (8-bit)</vt:lpstr>
      <vt:lpstr>16-Bit Instructions</vt:lpstr>
      <vt:lpstr>Load / Store Instructions</vt:lpstr>
      <vt:lpstr>Arithmetic Instructions</vt:lpstr>
      <vt:lpstr>Comparison Instructions</vt:lpstr>
      <vt:lpstr>There is no IF statement in Machine Code</vt:lpstr>
      <vt:lpstr>There is no IF statement in Machine Code</vt:lpstr>
      <vt:lpstr>PowerPoint Presentation</vt:lpstr>
      <vt:lpstr>Assembly gives us labels</vt:lpstr>
      <vt:lpstr>Jumps are far simpler than "if logic"</vt:lpstr>
      <vt:lpstr>There is no "for" or "while" in machine language</vt:lpstr>
      <vt:lpstr>PowerPoint Presentation</vt:lpstr>
      <vt:lpstr>CDC 6504 – Assembly Language</vt:lpstr>
      <vt:lpstr>Add 5 + 15 and Store</vt:lpstr>
      <vt:lpstr>Conditional convert to upper case</vt:lpstr>
      <vt:lpstr>Print Hello</vt:lpstr>
      <vt:lpstr>Count to Five</vt:lpstr>
      <vt:lpstr>Data Directive – Assembly Only</vt:lpstr>
      <vt:lpstr>Summary</vt:lpstr>
      <vt:lpstr>CDC6504 Emulator in JavaScript</vt:lpstr>
      <vt:lpstr>Emulators for Fun</vt:lpstr>
      <vt:lpstr>Building Emulators for Historical CPUs</vt:lpstr>
      <vt:lpstr>Archive.org: Internet Arcade</vt:lpstr>
      <vt:lpstr>Game: Dig Dug</vt:lpstr>
      <vt:lpstr>Dig Dug Startup – JSMAME Emulator</vt:lpstr>
      <vt:lpstr>CPU Evolution</vt:lpstr>
      <vt:lpstr>PowerPoint Presentation</vt:lpstr>
      <vt:lpstr>Apple Computer Processors over time</vt:lpstr>
      <vt:lpstr>Reading: Post-Risc Architecture</vt:lpstr>
      <vt:lpstr>WASM – Web Assembly</vt:lpstr>
      <vt:lpstr>WASM Hello World</vt:lpstr>
      <vt:lpstr>PowerPoint Presentation</vt:lpstr>
      <vt:lpstr>Summary</vt:lpstr>
      <vt:lpstr>Acknowledgements /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CDC 8512 MicroProcessor</dc:title>
  <dc:creator>Severance, Charles</dc:creator>
  <cp:lastModifiedBy>Severance, Charles</cp:lastModifiedBy>
  <cp:revision>158</cp:revision>
  <dcterms:created xsi:type="dcterms:W3CDTF">2023-02-08T12:14:18Z</dcterms:created>
  <dcterms:modified xsi:type="dcterms:W3CDTF">2025-11-22T04:19:55Z</dcterms:modified>
</cp:coreProperties>
</file>

<file path=docProps/thumbnail.jpeg>
</file>